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slides/slide519.xml" ContentType="application/vnd.openxmlformats-officedocument.presentationml.slide+xml"/>
  <Override PartName="/ppt/slides/slide520.xml" ContentType="application/vnd.openxmlformats-officedocument.presentationml.slide+xml"/>
  <Override PartName="/ppt/slides/slide521.xml" ContentType="application/vnd.openxmlformats-officedocument.presentationml.slide+xml"/>
  <Override PartName="/ppt/slides/slide522.xml" ContentType="application/vnd.openxmlformats-officedocument.presentationml.slide+xml"/>
  <Override PartName="/ppt/slides/slide523.xml" ContentType="application/vnd.openxmlformats-officedocument.presentationml.slide+xml"/>
  <Override PartName="/ppt/slides/slide524.xml" ContentType="application/vnd.openxmlformats-officedocument.presentationml.slide+xml"/>
  <Override PartName="/ppt/slides/slide525.xml" ContentType="application/vnd.openxmlformats-officedocument.presentationml.slide+xml"/>
  <Override PartName="/ppt/slides/slide526.xml" ContentType="application/vnd.openxmlformats-officedocument.presentationml.slide+xml"/>
  <Override PartName="/ppt/slides/slide527.xml" ContentType="application/vnd.openxmlformats-officedocument.presentationml.slide+xml"/>
  <Override PartName="/ppt/slides/slide528.xml" ContentType="application/vnd.openxmlformats-officedocument.presentationml.slide+xml"/>
  <Override PartName="/ppt/slides/slide529.xml" ContentType="application/vnd.openxmlformats-officedocument.presentationml.slide+xml"/>
  <Override PartName="/ppt/slides/slide530.xml" ContentType="application/vnd.openxmlformats-officedocument.presentationml.slide+xml"/>
  <Override PartName="/ppt/slides/slide531.xml" ContentType="application/vnd.openxmlformats-officedocument.presentationml.slide+xml"/>
  <Override PartName="/ppt/slides/slide532.xml" ContentType="application/vnd.openxmlformats-officedocument.presentationml.slide+xml"/>
  <Override PartName="/ppt/slides/slide533.xml" ContentType="application/vnd.openxmlformats-officedocument.presentationml.slide+xml"/>
  <Override PartName="/ppt/slides/slide534.xml" ContentType="application/vnd.openxmlformats-officedocument.presentationml.slide+xml"/>
  <Override PartName="/ppt/slides/slide535.xml" ContentType="application/vnd.openxmlformats-officedocument.presentationml.slide+xml"/>
  <Override PartName="/ppt/slides/slide536.xml" ContentType="application/vnd.openxmlformats-officedocument.presentationml.slide+xml"/>
  <Override PartName="/ppt/slides/slide537.xml" ContentType="application/vnd.openxmlformats-officedocument.presentationml.slide+xml"/>
  <Override PartName="/ppt/slides/slide538.xml" ContentType="application/vnd.openxmlformats-officedocument.presentationml.slide+xml"/>
  <Override PartName="/ppt/slides/slide539.xml" ContentType="application/vnd.openxmlformats-officedocument.presentationml.slide+xml"/>
  <Override PartName="/ppt/slides/slide540.xml" ContentType="application/vnd.openxmlformats-officedocument.presentationml.slide+xml"/>
  <Override PartName="/ppt/slides/slide541.xml" ContentType="application/vnd.openxmlformats-officedocument.presentationml.slide+xml"/>
  <Override PartName="/ppt/slides/slide542.xml" ContentType="application/vnd.openxmlformats-officedocument.presentationml.slide+xml"/>
  <Override PartName="/ppt/slides/slide543.xml" ContentType="application/vnd.openxmlformats-officedocument.presentationml.slide+xml"/>
  <Override PartName="/ppt/slides/slide544.xml" ContentType="application/vnd.openxmlformats-officedocument.presentationml.slide+xml"/>
  <Override PartName="/ppt/slides/slide545.xml" ContentType="application/vnd.openxmlformats-officedocument.presentationml.slide+xml"/>
  <Override PartName="/ppt/slides/slide546.xml" ContentType="application/vnd.openxmlformats-officedocument.presentationml.slide+xml"/>
  <Override PartName="/ppt/slides/slide547.xml" ContentType="application/vnd.openxmlformats-officedocument.presentationml.slide+xml"/>
  <Override PartName="/ppt/slides/slide548.xml" ContentType="application/vnd.openxmlformats-officedocument.presentationml.slide+xml"/>
  <Override PartName="/ppt/slides/slide549.xml" ContentType="application/vnd.openxmlformats-officedocument.presentationml.slide+xml"/>
  <Override PartName="/ppt/slides/slide550.xml" ContentType="application/vnd.openxmlformats-officedocument.presentationml.slide+xml"/>
  <Override PartName="/ppt/slides/slide551.xml" ContentType="application/vnd.openxmlformats-officedocument.presentationml.slide+xml"/>
  <Override PartName="/ppt/slides/slide552.xml" ContentType="application/vnd.openxmlformats-officedocument.presentationml.slide+xml"/>
  <Override PartName="/ppt/slides/slide553.xml" ContentType="application/vnd.openxmlformats-officedocument.presentationml.slide+xml"/>
  <Override PartName="/ppt/slides/slide554.xml" ContentType="application/vnd.openxmlformats-officedocument.presentationml.slide+xml"/>
  <Override PartName="/ppt/slides/slide555.xml" ContentType="application/vnd.openxmlformats-officedocument.presentationml.slide+xml"/>
  <Override PartName="/ppt/slides/slide556.xml" ContentType="application/vnd.openxmlformats-officedocument.presentationml.slide+xml"/>
  <Override PartName="/ppt/slides/slide557.xml" ContentType="application/vnd.openxmlformats-officedocument.presentationml.slide+xml"/>
  <Override PartName="/ppt/slides/slide558.xml" ContentType="application/vnd.openxmlformats-officedocument.presentationml.slide+xml"/>
  <Override PartName="/ppt/slides/slide559.xml" ContentType="application/vnd.openxmlformats-officedocument.presentationml.slide+xml"/>
  <Override PartName="/ppt/slides/slide560.xml" ContentType="application/vnd.openxmlformats-officedocument.presentationml.slide+xml"/>
  <Override PartName="/ppt/slides/slide561.xml" ContentType="application/vnd.openxmlformats-officedocument.presentationml.slide+xml"/>
  <Override PartName="/ppt/slides/slide562.xml" ContentType="application/vnd.openxmlformats-officedocument.presentationml.slide+xml"/>
  <Override PartName="/ppt/slides/slide563.xml" ContentType="application/vnd.openxmlformats-officedocument.presentationml.slide+xml"/>
  <Override PartName="/ppt/slides/slide564.xml" ContentType="application/vnd.openxmlformats-officedocument.presentationml.slide+xml"/>
  <Override PartName="/ppt/slides/slide565.xml" ContentType="application/vnd.openxmlformats-officedocument.presentationml.slide+xml"/>
  <Override PartName="/ppt/slides/slide566.xml" ContentType="application/vnd.openxmlformats-officedocument.presentationml.slide+xml"/>
  <Override PartName="/ppt/slides/slide567.xml" ContentType="application/vnd.openxmlformats-officedocument.presentationml.slide+xml"/>
  <Override PartName="/ppt/slides/slide568.xml" ContentType="application/vnd.openxmlformats-officedocument.presentationml.slide+xml"/>
  <Override PartName="/ppt/slides/slide569.xml" ContentType="application/vnd.openxmlformats-officedocument.presentationml.slide+xml"/>
  <Override PartName="/ppt/slides/slide570.xml" ContentType="application/vnd.openxmlformats-officedocument.presentationml.slide+xml"/>
  <Override PartName="/ppt/slides/slide571.xml" ContentType="application/vnd.openxmlformats-officedocument.presentationml.slide+xml"/>
  <Override PartName="/ppt/slides/slide572.xml" ContentType="application/vnd.openxmlformats-officedocument.presentationml.slide+xml"/>
  <Override PartName="/ppt/slides/slide573.xml" ContentType="application/vnd.openxmlformats-officedocument.presentationml.slide+xml"/>
  <Override PartName="/ppt/slides/slide574.xml" ContentType="application/vnd.openxmlformats-officedocument.presentationml.slide+xml"/>
  <Override PartName="/ppt/slides/slide575.xml" ContentType="application/vnd.openxmlformats-officedocument.presentationml.slide+xml"/>
  <Override PartName="/ppt/slides/slide576.xml" ContentType="application/vnd.openxmlformats-officedocument.presentationml.slide+xml"/>
  <Override PartName="/ppt/slides/slide577.xml" ContentType="application/vnd.openxmlformats-officedocument.presentationml.slide+xml"/>
  <Override PartName="/ppt/slides/slide578.xml" ContentType="application/vnd.openxmlformats-officedocument.presentationml.slide+xml"/>
  <Override PartName="/ppt/slides/slide579.xml" ContentType="application/vnd.openxmlformats-officedocument.presentationml.slide+xml"/>
  <Override PartName="/ppt/slides/slide580.xml" ContentType="application/vnd.openxmlformats-officedocument.presentationml.slide+xml"/>
  <Override PartName="/ppt/slides/slide581.xml" ContentType="application/vnd.openxmlformats-officedocument.presentationml.slide+xml"/>
  <Override PartName="/ppt/slides/slide582.xml" ContentType="application/vnd.openxmlformats-officedocument.presentationml.slide+xml"/>
  <Override PartName="/ppt/slides/slide583.xml" ContentType="application/vnd.openxmlformats-officedocument.presentationml.slide+xml"/>
  <Override PartName="/ppt/slides/slide584.xml" ContentType="application/vnd.openxmlformats-officedocument.presentationml.slide+xml"/>
  <Override PartName="/ppt/slides/slide585.xml" ContentType="application/vnd.openxmlformats-officedocument.presentationml.slide+xml"/>
  <Override PartName="/ppt/slides/slide586.xml" ContentType="application/vnd.openxmlformats-officedocument.presentationml.slide+xml"/>
  <Override PartName="/ppt/slides/slide587.xml" ContentType="application/vnd.openxmlformats-officedocument.presentationml.slide+xml"/>
  <Override PartName="/ppt/slides/slide588.xml" ContentType="application/vnd.openxmlformats-officedocument.presentationml.slide+xml"/>
  <Override PartName="/ppt/slides/slide589.xml" ContentType="application/vnd.openxmlformats-officedocument.presentationml.slide+xml"/>
  <Override PartName="/ppt/slides/slide590.xml" ContentType="application/vnd.openxmlformats-officedocument.presentationml.slide+xml"/>
  <Override PartName="/ppt/slides/slide591.xml" ContentType="application/vnd.openxmlformats-officedocument.presentationml.slide+xml"/>
  <Override PartName="/ppt/slides/slide592.xml" ContentType="application/vnd.openxmlformats-officedocument.presentationml.slide+xml"/>
  <Override PartName="/ppt/slides/slide593.xml" ContentType="application/vnd.openxmlformats-officedocument.presentationml.slide+xml"/>
  <Override PartName="/ppt/slides/slide594.xml" ContentType="application/vnd.openxmlformats-officedocument.presentationml.slide+xml"/>
  <Override PartName="/ppt/slides/slide595.xml" ContentType="application/vnd.openxmlformats-officedocument.presentationml.slide+xml"/>
  <Override PartName="/ppt/slides/slide596.xml" ContentType="application/vnd.openxmlformats-officedocument.presentationml.slide+xml"/>
  <Override PartName="/ppt/slides/slide597.xml" ContentType="application/vnd.openxmlformats-officedocument.presentationml.slide+xml"/>
  <Override PartName="/ppt/slides/slide598.xml" ContentType="application/vnd.openxmlformats-officedocument.presentationml.slide+xml"/>
  <Override PartName="/ppt/slides/slide599.xml" ContentType="application/vnd.openxmlformats-officedocument.presentationml.slide+xml"/>
  <Override PartName="/ppt/slides/slide600.xml" ContentType="application/vnd.openxmlformats-officedocument.presentationml.slide+xml"/>
  <Override PartName="/ppt/slides/slide601.xml" ContentType="application/vnd.openxmlformats-officedocument.presentationml.slide+xml"/>
  <Override PartName="/ppt/slides/slide602.xml" ContentType="application/vnd.openxmlformats-officedocument.presentationml.slide+xml"/>
  <Override PartName="/ppt/slides/slide603.xml" ContentType="application/vnd.openxmlformats-officedocument.presentationml.slide+xml"/>
  <Override PartName="/ppt/slides/slide604.xml" ContentType="application/vnd.openxmlformats-officedocument.presentationml.slide+xml"/>
  <Override PartName="/ppt/slides/slide605.xml" ContentType="application/vnd.openxmlformats-officedocument.presentationml.slide+xml"/>
  <Override PartName="/ppt/slides/slide606.xml" ContentType="application/vnd.openxmlformats-officedocument.presentationml.slide+xml"/>
  <Override PartName="/ppt/slides/slide607.xml" ContentType="application/vnd.openxmlformats-officedocument.presentationml.slide+xml"/>
  <Override PartName="/ppt/slides/slide608.xml" ContentType="application/vnd.openxmlformats-officedocument.presentationml.slide+xml"/>
  <Override PartName="/ppt/slides/slide609.xml" ContentType="application/vnd.openxmlformats-officedocument.presentationml.slide+xml"/>
  <Override PartName="/ppt/slides/slide610.xml" ContentType="application/vnd.openxmlformats-officedocument.presentationml.slide+xml"/>
  <Override PartName="/ppt/slides/slide611.xml" ContentType="application/vnd.openxmlformats-officedocument.presentationml.slide+xml"/>
  <Override PartName="/ppt/slides/slide612.xml" ContentType="application/vnd.openxmlformats-officedocument.presentationml.slide+xml"/>
  <Override PartName="/ppt/slides/slide613.xml" ContentType="application/vnd.openxmlformats-officedocument.presentationml.slide+xml"/>
  <Override PartName="/ppt/slides/slide614.xml" ContentType="application/vnd.openxmlformats-officedocument.presentationml.slide+xml"/>
  <Override PartName="/ppt/slides/slide615.xml" ContentType="application/vnd.openxmlformats-officedocument.presentationml.slide+xml"/>
  <Override PartName="/ppt/slides/slide616.xml" ContentType="application/vnd.openxmlformats-officedocument.presentationml.slide+xml"/>
  <Override PartName="/ppt/slides/slide617.xml" ContentType="application/vnd.openxmlformats-officedocument.presentationml.slide+xml"/>
  <Override PartName="/ppt/slides/slide6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notesSlides/notesSlide304.xml" ContentType="application/vnd.openxmlformats-officedocument.presentationml.notesSl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notesSlides/notesSlide309.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13.xml" ContentType="application/vnd.openxmlformats-officedocument.presentationml.notesSlide+xml"/>
  <Override PartName="/ppt/notesSlides/notesSlide314.xml" ContentType="application/vnd.openxmlformats-officedocument.presentationml.notesSlide+xml"/>
  <Override PartName="/ppt/notesSlides/notesSlide315.xml" ContentType="application/vnd.openxmlformats-officedocument.presentationml.notesSlide+xml"/>
  <Override PartName="/ppt/notesSlides/notesSlide316.xml" ContentType="application/vnd.openxmlformats-officedocument.presentationml.notesSlide+xml"/>
  <Override PartName="/ppt/notesSlides/notesSlide317.xml" ContentType="application/vnd.openxmlformats-officedocument.presentationml.notesSlide+xml"/>
  <Override PartName="/ppt/notesSlides/notesSlide318.xml" ContentType="application/vnd.openxmlformats-officedocument.presentationml.notesSlide+xml"/>
  <Override PartName="/ppt/notesSlides/notesSlide319.xml" ContentType="application/vnd.openxmlformats-officedocument.presentationml.notesSlide+xml"/>
  <Override PartName="/ppt/notesSlides/notesSlide320.xml" ContentType="application/vnd.openxmlformats-officedocument.presentationml.notesSlide+xml"/>
  <Override PartName="/ppt/notesSlides/notesSlide321.xml" ContentType="application/vnd.openxmlformats-officedocument.presentationml.notesSlide+xml"/>
  <Override PartName="/ppt/notesSlides/notesSlide322.xml" ContentType="application/vnd.openxmlformats-officedocument.presentationml.notesSlide+xml"/>
  <Override PartName="/ppt/notesSlides/notesSlide323.xml" ContentType="application/vnd.openxmlformats-officedocument.presentationml.notesSlide+xml"/>
  <Override PartName="/ppt/notesSlides/notesSlide324.xml" ContentType="application/vnd.openxmlformats-officedocument.presentationml.notesSlide+xml"/>
  <Override PartName="/ppt/notesSlides/notesSlide325.xml" ContentType="application/vnd.openxmlformats-officedocument.presentationml.notesSlide+xml"/>
  <Override PartName="/ppt/notesSlides/notesSlide326.xml" ContentType="application/vnd.openxmlformats-officedocument.presentationml.notesSlide+xml"/>
  <Override PartName="/ppt/notesSlides/notesSlide327.xml" ContentType="application/vnd.openxmlformats-officedocument.presentationml.notesSlide+xml"/>
  <Override PartName="/ppt/notesSlides/notesSlide328.xml" ContentType="application/vnd.openxmlformats-officedocument.presentationml.notesSlide+xml"/>
  <Override PartName="/ppt/notesSlides/notesSlide329.xml" ContentType="application/vnd.openxmlformats-officedocument.presentationml.notesSlide+xml"/>
  <Override PartName="/ppt/notesSlides/notesSlide330.xml" ContentType="application/vnd.openxmlformats-officedocument.presentationml.notesSlide+xml"/>
  <Override PartName="/ppt/notesSlides/notesSlide331.xml" ContentType="application/vnd.openxmlformats-officedocument.presentationml.notesSlide+xml"/>
  <Override PartName="/ppt/notesSlides/notesSlide332.xml" ContentType="application/vnd.openxmlformats-officedocument.presentationml.notesSlide+xml"/>
  <Override PartName="/ppt/notesSlides/notesSlide333.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334.xml" ContentType="application/vnd.openxmlformats-officedocument.presentationml.notesSlide+xml"/>
  <Override PartName="/ppt/notesSlides/notesSlide335.xml" ContentType="application/vnd.openxmlformats-officedocument.presentationml.notesSlide+xml"/>
  <Override PartName="/ppt/notesSlides/notesSlide336.xml" ContentType="application/vnd.openxmlformats-officedocument.presentationml.notesSlide+xml"/>
  <Override PartName="/ppt/notesSlides/notesSlide337.xml" ContentType="application/vnd.openxmlformats-officedocument.presentationml.notesSlide+xml"/>
  <Override PartName="/ppt/notesSlides/notesSlide338.xml" ContentType="application/vnd.openxmlformats-officedocument.presentationml.notesSlide+xml"/>
  <Override PartName="/ppt/notesSlides/notesSlide339.xml" ContentType="application/vnd.openxmlformats-officedocument.presentationml.notesSlide+xml"/>
  <Override PartName="/ppt/notesSlides/notesSlide340.xml" ContentType="application/vnd.openxmlformats-officedocument.presentationml.notesSlide+xml"/>
  <Override PartName="/ppt/notesSlides/notesSlide341.xml" ContentType="application/vnd.openxmlformats-officedocument.presentationml.notesSlide+xml"/>
  <Override PartName="/ppt/notesSlides/notesSlide342.xml" ContentType="application/vnd.openxmlformats-officedocument.presentationml.notesSlide+xml"/>
  <Override PartName="/ppt/notesSlides/notesSlide343.xml" ContentType="application/vnd.openxmlformats-officedocument.presentationml.notesSlide+xml"/>
  <Override PartName="/ppt/notesSlides/notesSlide344.xml" ContentType="application/vnd.openxmlformats-officedocument.presentationml.notesSlide+xml"/>
  <Override PartName="/ppt/notesSlides/notesSlide345.xml" ContentType="application/vnd.openxmlformats-officedocument.presentationml.notesSlide+xml"/>
  <Override PartName="/ppt/notesSlides/notesSlide346.xml" ContentType="application/vnd.openxmlformats-officedocument.presentationml.notesSlide+xml"/>
  <Override PartName="/ppt/notesSlides/notesSlide347.xml" ContentType="application/vnd.openxmlformats-officedocument.presentationml.notesSlide+xml"/>
  <Override PartName="/ppt/notesSlides/notesSlide348.xml" ContentType="application/vnd.openxmlformats-officedocument.presentationml.notesSlide+xml"/>
  <Override PartName="/ppt/notesSlides/notesSlide349.xml" ContentType="application/vnd.openxmlformats-officedocument.presentationml.notesSlide+xml"/>
  <Override PartName="/ppt/notesSlides/notesSlide350.xml" ContentType="application/vnd.openxmlformats-officedocument.presentationml.notesSlide+xml"/>
  <Override PartName="/ppt/notesSlides/notesSlide351.xml" ContentType="application/vnd.openxmlformats-officedocument.presentationml.notesSlide+xml"/>
  <Override PartName="/ppt/notesSlides/notesSlide352.xml" ContentType="application/vnd.openxmlformats-officedocument.presentationml.notesSlide+xml"/>
  <Override PartName="/ppt/notesSlides/notesSlide353.xml" ContentType="application/vnd.openxmlformats-officedocument.presentationml.notesSlide+xml"/>
  <Override PartName="/ppt/notesSlides/notesSlide354.xml" ContentType="application/vnd.openxmlformats-officedocument.presentationml.notesSlide+xml"/>
  <Override PartName="/ppt/notesSlides/notesSlide355.xml" ContentType="application/vnd.openxmlformats-officedocument.presentationml.notesSlide+xml"/>
  <Override PartName="/ppt/notesSlides/notesSlide356.xml" ContentType="application/vnd.openxmlformats-officedocument.presentationml.notesSlide+xml"/>
  <Override PartName="/ppt/notesSlides/notesSlide357.xml" ContentType="application/vnd.openxmlformats-officedocument.presentationml.notesSlide+xml"/>
  <Override PartName="/ppt/notesSlides/notesSlide358.xml" ContentType="application/vnd.openxmlformats-officedocument.presentationml.notesSlide+xml"/>
  <Override PartName="/ppt/notesSlides/notesSlide359.xml" ContentType="application/vnd.openxmlformats-officedocument.presentationml.notesSlide+xml"/>
  <Override PartName="/ppt/notesSlides/notesSlide360.xml" ContentType="application/vnd.openxmlformats-officedocument.presentationml.notesSlide+xml"/>
  <Override PartName="/ppt/notesSlides/notesSlide361.xml" ContentType="application/vnd.openxmlformats-officedocument.presentationml.notesSlide+xml"/>
  <Override PartName="/ppt/notesSlides/notesSlide362.xml" ContentType="application/vnd.openxmlformats-officedocument.presentationml.notesSlide+xml"/>
  <Override PartName="/ppt/notesSlides/notesSlide363.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364.xml" ContentType="application/vnd.openxmlformats-officedocument.presentationml.notesSlide+xml"/>
  <Override PartName="/ppt/notesSlides/notesSlide365.xml" ContentType="application/vnd.openxmlformats-officedocument.presentationml.notesSlide+xml"/>
  <Override PartName="/ppt/notesSlides/notesSlide366.xml" ContentType="application/vnd.openxmlformats-officedocument.presentationml.notesSlide+xml"/>
  <Override PartName="/ppt/notesSlides/notesSlide367.xml" ContentType="application/vnd.openxmlformats-officedocument.presentationml.notesSlide+xml"/>
  <Override PartName="/ppt/notesSlides/notesSlide368.xml" ContentType="application/vnd.openxmlformats-officedocument.presentationml.notesSlide+xml"/>
  <Override PartName="/ppt/notesSlides/notesSlide369.xml" ContentType="application/vnd.openxmlformats-officedocument.presentationml.notesSlide+xml"/>
  <Override PartName="/ppt/notesSlides/notesSlide370.xml" ContentType="application/vnd.openxmlformats-officedocument.presentationml.notesSlide+xml"/>
  <Override PartName="/ppt/notesSlides/notesSlide371.xml" ContentType="application/vnd.openxmlformats-officedocument.presentationml.notesSlide+xml"/>
  <Override PartName="/ppt/notesSlides/notesSlide372.xml" ContentType="application/vnd.openxmlformats-officedocument.presentationml.notesSlide+xml"/>
  <Override PartName="/ppt/notesSlides/notesSlide373.xml" ContentType="application/vnd.openxmlformats-officedocument.presentationml.notesSlide+xml"/>
  <Override PartName="/ppt/notesSlides/notesSlide374.xml" ContentType="application/vnd.openxmlformats-officedocument.presentationml.notesSlide+xml"/>
  <Override PartName="/ppt/notesSlides/notesSlide375.xml" ContentType="application/vnd.openxmlformats-officedocument.presentationml.notesSlide+xml"/>
  <Override PartName="/ppt/notesSlides/notesSlide376.xml" ContentType="application/vnd.openxmlformats-officedocument.presentationml.notesSlide+xml"/>
  <Override PartName="/ppt/notesSlides/notesSlide377.xml" ContentType="application/vnd.openxmlformats-officedocument.presentationml.notesSlide+xml"/>
  <Override PartName="/ppt/notesSlides/notesSlide378.xml" ContentType="application/vnd.openxmlformats-officedocument.presentationml.notesSlide+xml"/>
  <Override PartName="/ppt/notesSlides/notesSlide379.xml" ContentType="application/vnd.openxmlformats-officedocument.presentationml.notesSlide+xml"/>
  <Override PartName="/ppt/notesSlides/notesSlide380.xml" ContentType="application/vnd.openxmlformats-officedocument.presentationml.notesSlide+xml"/>
  <Override PartName="/ppt/notesSlides/notesSlide381.xml" ContentType="application/vnd.openxmlformats-officedocument.presentationml.notesSlide+xml"/>
  <Override PartName="/ppt/notesSlides/notesSlide382.xml" ContentType="application/vnd.openxmlformats-officedocument.presentationml.notesSlide+xml"/>
  <Override PartName="/ppt/notesSlides/notesSlide383.xml" ContentType="application/vnd.openxmlformats-officedocument.presentationml.notesSlide+xml"/>
  <Override PartName="/ppt/notesSlides/notesSlide384.xml" ContentType="application/vnd.openxmlformats-officedocument.presentationml.notesSlide+xml"/>
  <Override PartName="/ppt/notesSlides/notesSlide385.xml" ContentType="application/vnd.openxmlformats-officedocument.presentationml.notesSlide+xml"/>
  <Override PartName="/ppt/notesSlides/notesSlide386.xml" ContentType="application/vnd.openxmlformats-officedocument.presentationml.notesSlide+xml"/>
  <Override PartName="/ppt/notesSlides/notesSlide387.xml" ContentType="application/vnd.openxmlformats-officedocument.presentationml.notesSlide+xml"/>
  <Override PartName="/ppt/notesSlides/notesSlide388.xml" ContentType="application/vnd.openxmlformats-officedocument.presentationml.notesSlide+xml"/>
  <Override PartName="/ppt/notesSlides/notesSlide389.xml" ContentType="application/vnd.openxmlformats-officedocument.presentationml.notesSlide+xml"/>
  <Override PartName="/ppt/notesSlides/notesSlide390.xml" ContentType="application/vnd.openxmlformats-officedocument.presentationml.notesSlide+xml"/>
  <Override PartName="/ppt/notesSlides/notesSlide391.xml" ContentType="application/vnd.openxmlformats-officedocument.presentationml.notesSlide+xml"/>
  <Override PartName="/ppt/notesSlides/notesSlide392.xml" ContentType="application/vnd.openxmlformats-officedocument.presentationml.notesSlide+xml"/>
  <Override PartName="/ppt/notesSlides/notesSlide393.xml" ContentType="application/vnd.openxmlformats-officedocument.presentationml.notesSlide+xml"/>
  <Override PartName="/ppt/notesSlides/notesSlide394.xml" ContentType="application/vnd.openxmlformats-officedocument.presentationml.notesSlide+xml"/>
  <Override PartName="/ppt/notesSlides/notesSlide395.xml" ContentType="application/vnd.openxmlformats-officedocument.presentationml.notesSlide+xml"/>
  <Override PartName="/ppt/notesSlides/notesSlide396.xml" ContentType="application/vnd.openxmlformats-officedocument.presentationml.notesSlide+xml"/>
  <Override PartName="/ppt/notesSlides/notesSlide397.xml" ContentType="application/vnd.openxmlformats-officedocument.presentationml.notesSlide+xml"/>
  <Override PartName="/ppt/notesSlides/notesSlide398.xml" ContentType="application/vnd.openxmlformats-officedocument.presentationml.notesSlide+xml"/>
  <Override PartName="/ppt/notesSlides/notesSlide399.xml" ContentType="application/vnd.openxmlformats-officedocument.presentationml.notesSlide+xml"/>
  <Override PartName="/ppt/notesSlides/notesSlide400.xml" ContentType="application/vnd.openxmlformats-officedocument.presentationml.notesSlide+xml"/>
  <Override PartName="/ppt/notesSlides/notesSlide401.xml" ContentType="application/vnd.openxmlformats-officedocument.presentationml.notesSlide+xml"/>
  <Override PartName="/ppt/notesSlides/notesSlide402.xml" ContentType="application/vnd.openxmlformats-officedocument.presentationml.notesSlide+xml"/>
  <Override PartName="/ppt/notesSlides/notesSlide403.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404.xml" ContentType="application/vnd.openxmlformats-officedocument.presentationml.notesSlide+xml"/>
  <Override PartName="/ppt/notesSlides/notesSlide405.xml" ContentType="application/vnd.openxmlformats-officedocument.presentationml.notesSlide+xml"/>
  <Override PartName="/ppt/notesSlides/notesSlide406.xml" ContentType="application/vnd.openxmlformats-officedocument.presentationml.notesSlide+xml"/>
  <Override PartName="/ppt/notesSlides/notesSlide407.xml" ContentType="application/vnd.openxmlformats-officedocument.presentationml.notesSlide+xml"/>
  <Override PartName="/ppt/notesSlides/notesSlide408.xml" ContentType="application/vnd.openxmlformats-officedocument.presentationml.notesSlide+xml"/>
  <Override PartName="/ppt/notesSlides/notesSlide409.xml" ContentType="application/vnd.openxmlformats-officedocument.presentationml.notesSlide+xml"/>
  <Override PartName="/ppt/notesSlides/notesSlide410.xml" ContentType="application/vnd.openxmlformats-officedocument.presentationml.notesSlide+xml"/>
  <Override PartName="/ppt/notesSlides/notesSlide411.xml" ContentType="application/vnd.openxmlformats-officedocument.presentationml.notesSlide+xml"/>
  <Override PartName="/ppt/notesSlides/notesSlide412.xml" ContentType="application/vnd.openxmlformats-officedocument.presentationml.notesSlide+xml"/>
  <Override PartName="/ppt/notesSlides/notesSlide413.xml" ContentType="application/vnd.openxmlformats-officedocument.presentationml.notesSlide+xml"/>
  <Override PartName="/ppt/notesSlides/notesSlide414.xml" ContentType="application/vnd.openxmlformats-officedocument.presentationml.notesSlide+xml"/>
  <Override PartName="/ppt/notesSlides/notesSlide415.xml" ContentType="application/vnd.openxmlformats-officedocument.presentationml.notesSlide+xml"/>
  <Override PartName="/ppt/notesSlides/notesSlide416.xml" ContentType="application/vnd.openxmlformats-officedocument.presentationml.notesSlide+xml"/>
  <Override PartName="/ppt/notesSlides/notesSlide417.xml" ContentType="application/vnd.openxmlformats-officedocument.presentationml.notesSlide+xml"/>
  <Override PartName="/ppt/notesSlides/notesSlide418.xml" ContentType="application/vnd.openxmlformats-officedocument.presentationml.notesSlide+xml"/>
  <Override PartName="/ppt/notesSlides/notesSlide419.xml" ContentType="application/vnd.openxmlformats-officedocument.presentationml.notesSlide+xml"/>
  <Override PartName="/ppt/notesSlides/notesSlide420.xml" ContentType="application/vnd.openxmlformats-officedocument.presentationml.notesSlide+xml"/>
  <Override PartName="/ppt/notesSlides/notesSlide421.xml" ContentType="application/vnd.openxmlformats-officedocument.presentationml.notesSlide+xml"/>
  <Override PartName="/ppt/notesSlides/notesSlide422.xml" ContentType="application/vnd.openxmlformats-officedocument.presentationml.notesSlide+xml"/>
  <Override PartName="/ppt/notesSlides/notesSlide423.xml" ContentType="application/vnd.openxmlformats-officedocument.presentationml.notesSlide+xml"/>
  <Override PartName="/ppt/notesSlides/notesSlide424.xml" ContentType="application/vnd.openxmlformats-officedocument.presentationml.notesSlide+xml"/>
  <Override PartName="/ppt/notesSlides/notesSlide425.xml" ContentType="application/vnd.openxmlformats-officedocument.presentationml.notesSlide+xml"/>
  <Override PartName="/ppt/notesSlides/notesSlide426.xml" ContentType="application/vnd.openxmlformats-officedocument.presentationml.notesSlide+xml"/>
  <Override PartName="/ppt/notesSlides/notesSlide427.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428.xml" ContentType="application/vnd.openxmlformats-officedocument.presentationml.notesSlide+xml"/>
  <Override PartName="/ppt/notesSlides/notesSlide429.xml" ContentType="application/vnd.openxmlformats-officedocument.presentationml.notesSlide+xml"/>
  <Override PartName="/ppt/notesSlides/notesSlide430.xml" ContentType="application/vnd.openxmlformats-officedocument.presentationml.notesSlide+xml"/>
  <Override PartName="/ppt/notesSlides/notesSlide431.xml" ContentType="application/vnd.openxmlformats-officedocument.presentationml.notesSlide+xml"/>
  <Override PartName="/ppt/notesSlides/notesSlide432.xml" ContentType="application/vnd.openxmlformats-officedocument.presentationml.notesSlide+xml"/>
  <Override PartName="/ppt/notesSlides/notesSlide433.xml" ContentType="application/vnd.openxmlformats-officedocument.presentationml.notesSlide+xml"/>
  <Override PartName="/ppt/notesSlides/notesSlide434.xml" ContentType="application/vnd.openxmlformats-officedocument.presentationml.notesSlide+xml"/>
  <Override PartName="/ppt/notesSlides/notesSlide435.xml" ContentType="application/vnd.openxmlformats-officedocument.presentationml.notesSlide+xml"/>
  <Override PartName="/ppt/notesSlides/notesSlide436.xml" ContentType="application/vnd.openxmlformats-officedocument.presentationml.notesSlide+xml"/>
  <Override PartName="/ppt/notesSlides/notesSlide437.xml" ContentType="application/vnd.openxmlformats-officedocument.presentationml.notesSlide+xml"/>
  <Override PartName="/ppt/notesSlides/notesSlide438.xml" ContentType="application/vnd.openxmlformats-officedocument.presentationml.notesSlide+xml"/>
  <Override PartName="/ppt/notesSlides/notesSlide439.xml" ContentType="application/vnd.openxmlformats-officedocument.presentationml.notesSlide+xml"/>
  <Override PartName="/ppt/notesSlides/notesSlide440.xml" ContentType="application/vnd.openxmlformats-officedocument.presentationml.notesSlide+xml"/>
  <Override PartName="/ppt/notesSlides/notesSlide441.xml" ContentType="application/vnd.openxmlformats-officedocument.presentationml.notesSlide+xml"/>
  <Override PartName="/ppt/notesSlides/notesSlide442.xml" ContentType="application/vnd.openxmlformats-officedocument.presentationml.notesSlide+xml"/>
  <Override PartName="/ppt/notesSlides/notesSlide443.xml" ContentType="application/vnd.openxmlformats-officedocument.presentationml.notesSlide+xml"/>
  <Override PartName="/ppt/notesSlides/notesSlide444.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445.xml" ContentType="application/vnd.openxmlformats-officedocument.presentationml.notesSlide+xml"/>
  <Override PartName="/ppt/notesSlides/notesSlide446.xml" ContentType="application/vnd.openxmlformats-officedocument.presentationml.notesSlide+xml"/>
  <Override PartName="/ppt/notesSlides/notesSlide447.xml" ContentType="application/vnd.openxmlformats-officedocument.presentationml.notesSlide+xml"/>
  <Override PartName="/ppt/notesSlides/notesSlide448.xml" ContentType="application/vnd.openxmlformats-officedocument.presentationml.notesSlide+xml"/>
  <Override PartName="/ppt/notesSlides/notesSlide449.xml" ContentType="application/vnd.openxmlformats-officedocument.presentationml.notesSlide+xml"/>
  <Override PartName="/ppt/notesSlides/notesSlide450.xml" ContentType="application/vnd.openxmlformats-officedocument.presentationml.notesSlide+xml"/>
  <Override PartName="/ppt/notesSlides/notesSlide451.xml" ContentType="application/vnd.openxmlformats-officedocument.presentationml.notesSlide+xml"/>
  <Override PartName="/ppt/notesSlides/notesSlide452.xml" ContentType="application/vnd.openxmlformats-officedocument.presentationml.notesSlide+xml"/>
  <Override PartName="/ppt/notesSlides/notesSlide453.xml" ContentType="application/vnd.openxmlformats-officedocument.presentationml.notesSlide+xml"/>
  <Override PartName="/ppt/notesSlides/notesSlide454.xml" ContentType="application/vnd.openxmlformats-officedocument.presentationml.notesSlide+xml"/>
  <Override PartName="/ppt/notesSlides/notesSlide455.xml" ContentType="application/vnd.openxmlformats-officedocument.presentationml.notesSlide+xml"/>
  <Override PartName="/ppt/notesSlides/notesSlide456.xml" ContentType="application/vnd.openxmlformats-officedocument.presentationml.notesSlide+xml"/>
  <Override PartName="/ppt/notesSlides/notesSlide457.xml" ContentType="application/vnd.openxmlformats-officedocument.presentationml.notesSlide+xml"/>
  <Override PartName="/ppt/notesSlides/notesSlide458.xml" ContentType="application/vnd.openxmlformats-officedocument.presentationml.notesSlide+xml"/>
  <Override PartName="/ppt/notesSlides/notesSlide459.xml" ContentType="application/vnd.openxmlformats-officedocument.presentationml.notesSlide+xml"/>
  <Override PartName="/ppt/notesSlides/notesSlide460.xml" ContentType="application/vnd.openxmlformats-officedocument.presentationml.notesSlide+xml"/>
  <Override PartName="/ppt/notesSlides/notesSlide461.xml" ContentType="application/vnd.openxmlformats-officedocument.presentationml.notesSlide+xml"/>
  <Override PartName="/ppt/notesSlides/notesSlide462.xml" ContentType="application/vnd.openxmlformats-officedocument.presentationml.notesSlide+xml"/>
  <Override PartName="/ppt/notesSlides/notesSlide463.xml" ContentType="application/vnd.openxmlformats-officedocument.presentationml.notesSlide+xml"/>
  <Override PartName="/ppt/notesSlides/notesSlide464.xml" ContentType="application/vnd.openxmlformats-officedocument.presentationml.notesSlide+xml"/>
  <Override PartName="/ppt/notesSlides/notesSlide465.xml" ContentType="application/vnd.openxmlformats-officedocument.presentationml.notesSlide+xml"/>
  <Override PartName="/ppt/notesSlides/notesSlide466.xml" ContentType="application/vnd.openxmlformats-officedocument.presentationml.notesSlide+xml"/>
  <Override PartName="/ppt/notesSlides/notesSlide467.xml" ContentType="application/vnd.openxmlformats-officedocument.presentationml.notesSlide+xml"/>
  <Override PartName="/ppt/notesSlides/notesSlide468.xml" ContentType="application/vnd.openxmlformats-officedocument.presentationml.notesSlide+xml"/>
  <Override PartName="/ppt/notesSlides/notesSlide469.xml" ContentType="application/vnd.openxmlformats-officedocument.presentationml.notesSlide+xml"/>
  <Override PartName="/ppt/notesSlides/notesSlide470.xml" ContentType="application/vnd.openxmlformats-officedocument.presentationml.notesSlide+xml"/>
  <Override PartName="/ppt/notesSlides/notesSlide471.xml" ContentType="application/vnd.openxmlformats-officedocument.presentationml.notesSlide+xml"/>
  <Override PartName="/ppt/notesSlides/notesSlide472.xml" ContentType="application/vnd.openxmlformats-officedocument.presentationml.notesSlide+xml"/>
  <Override PartName="/ppt/notesSlides/notesSlide473.xml" ContentType="application/vnd.openxmlformats-officedocument.presentationml.notesSlide+xml"/>
  <Override PartName="/ppt/notesSlides/notesSlide474.xml" ContentType="application/vnd.openxmlformats-officedocument.presentationml.notesSlide+xml"/>
  <Override PartName="/ppt/notesSlides/notesSlide475.xml" ContentType="application/vnd.openxmlformats-officedocument.presentationml.notesSlide+xml"/>
  <Override PartName="/ppt/notesSlides/notesSlide476.xml" ContentType="application/vnd.openxmlformats-officedocument.presentationml.notesSlide+xml"/>
  <Override PartName="/ppt/notesSlides/notesSlide477.xml" ContentType="application/vnd.openxmlformats-officedocument.presentationml.notesSlide+xml"/>
  <Override PartName="/ppt/notesSlides/notesSlide478.xml" ContentType="application/vnd.openxmlformats-officedocument.presentationml.notesSlide+xml"/>
  <Override PartName="/ppt/notesSlides/notesSlide479.xml" ContentType="application/vnd.openxmlformats-officedocument.presentationml.notesSlide+xml"/>
  <Override PartName="/ppt/notesSlides/notesSlide480.xml" ContentType="application/vnd.openxmlformats-officedocument.presentationml.notesSlide+xml"/>
  <Override PartName="/ppt/notesSlides/notesSlide481.xml" ContentType="application/vnd.openxmlformats-officedocument.presentationml.notesSlide+xml"/>
  <Override PartName="/ppt/notesSlides/notesSlide482.xml" ContentType="application/vnd.openxmlformats-officedocument.presentationml.notesSlide+xml"/>
  <Override PartName="/ppt/notesSlides/notesSlide48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484.xml" ContentType="application/vnd.openxmlformats-officedocument.presentationml.notesSlide+xml"/>
  <Override PartName="/ppt/notesSlides/notesSlide485.xml" ContentType="application/vnd.openxmlformats-officedocument.presentationml.notesSlide+xml"/>
  <Override PartName="/ppt/notesSlides/notesSlide486.xml" ContentType="application/vnd.openxmlformats-officedocument.presentationml.notesSlide+xml"/>
  <Override PartName="/ppt/notesSlides/notesSlide487.xml" ContentType="application/vnd.openxmlformats-officedocument.presentationml.notesSlide+xml"/>
  <Override PartName="/ppt/notesSlides/notesSlide488.xml" ContentType="application/vnd.openxmlformats-officedocument.presentationml.notesSlide+xml"/>
  <Override PartName="/ppt/notesSlides/notesSlide489.xml" ContentType="application/vnd.openxmlformats-officedocument.presentationml.notesSlide+xml"/>
  <Override PartName="/ppt/notesSlides/notesSlide490.xml" ContentType="application/vnd.openxmlformats-officedocument.presentationml.notesSlide+xml"/>
  <Override PartName="/ppt/notesSlides/notesSlide491.xml" ContentType="application/vnd.openxmlformats-officedocument.presentationml.notesSlide+xml"/>
  <Override PartName="/ppt/notesSlides/notesSlide492.xml" ContentType="application/vnd.openxmlformats-officedocument.presentationml.notesSlide+xml"/>
  <Override PartName="/ppt/notesSlides/notesSlide493.xml" ContentType="application/vnd.openxmlformats-officedocument.presentationml.notesSlide+xml"/>
  <Override PartName="/ppt/notesSlides/notesSlide494.xml" ContentType="application/vnd.openxmlformats-officedocument.presentationml.notesSlide+xml"/>
  <Override PartName="/ppt/notesSlides/notesSlide495.xml" ContentType="application/vnd.openxmlformats-officedocument.presentationml.notesSlide+xml"/>
  <Override PartName="/ppt/notesSlides/notesSlide496.xml" ContentType="application/vnd.openxmlformats-officedocument.presentationml.notesSlide+xml"/>
  <Override PartName="/ppt/notesSlides/notesSlide497.xml" ContentType="application/vnd.openxmlformats-officedocument.presentationml.notesSlide+xml"/>
  <Override PartName="/ppt/notesSlides/notesSlide498.xml" ContentType="application/vnd.openxmlformats-officedocument.presentationml.notesSlide+xml"/>
  <Override PartName="/ppt/notesSlides/notesSlide499.xml" ContentType="application/vnd.openxmlformats-officedocument.presentationml.notesSlide+xml"/>
  <Override PartName="/ppt/notesSlides/notesSlide500.xml" ContentType="application/vnd.openxmlformats-officedocument.presentationml.notesSlide+xml"/>
  <Override PartName="/ppt/notesSlides/notesSlide501.xml" ContentType="application/vnd.openxmlformats-officedocument.presentationml.notesSlide+xml"/>
  <Override PartName="/ppt/notesSlides/notesSlide502.xml" ContentType="application/vnd.openxmlformats-officedocument.presentationml.notesSlide+xml"/>
  <Override PartName="/ppt/notesSlides/notesSlide503.xml" ContentType="application/vnd.openxmlformats-officedocument.presentationml.notesSlide+xml"/>
  <Override PartName="/ppt/notesSlides/notesSlide504.xml" ContentType="application/vnd.openxmlformats-officedocument.presentationml.notesSlide+xml"/>
  <Override PartName="/ppt/notesSlides/notesSlide505.xml" ContentType="application/vnd.openxmlformats-officedocument.presentationml.notesSlide+xml"/>
  <Override PartName="/ppt/notesSlides/notesSlide506.xml" ContentType="application/vnd.openxmlformats-officedocument.presentationml.notesSlide+xml"/>
  <Override PartName="/ppt/notesSlides/notesSlide507.xml" ContentType="application/vnd.openxmlformats-officedocument.presentationml.notesSlide+xml"/>
  <Override PartName="/ppt/notesSlides/notesSlide508.xml" ContentType="application/vnd.openxmlformats-officedocument.presentationml.notesSlide+xml"/>
  <Override PartName="/ppt/notesSlides/notesSlide509.xml" ContentType="application/vnd.openxmlformats-officedocument.presentationml.notesSlide+xml"/>
  <Override PartName="/ppt/notesSlides/notesSlide510.xml" ContentType="application/vnd.openxmlformats-officedocument.presentationml.notesSlide+xml"/>
  <Override PartName="/ppt/notesSlides/notesSlide511.xml" ContentType="application/vnd.openxmlformats-officedocument.presentationml.notesSlide+xml"/>
  <Override PartName="/ppt/notesSlides/notesSlide512.xml" ContentType="application/vnd.openxmlformats-officedocument.presentationml.notesSlide+xml"/>
  <Override PartName="/ppt/notesSlides/notesSlide513.xml" ContentType="application/vnd.openxmlformats-officedocument.presentationml.notesSlide+xml"/>
  <Override PartName="/ppt/notesSlides/notesSlide514.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515.xml" ContentType="application/vnd.openxmlformats-officedocument.presentationml.notesSlide+xml"/>
  <Override PartName="/ppt/notesSlides/notesSlide516.xml" ContentType="application/vnd.openxmlformats-officedocument.presentationml.notesSlide+xml"/>
  <Override PartName="/ppt/notesSlides/notesSlide517.xml" ContentType="application/vnd.openxmlformats-officedocument.presentationml.notesSlide+xml"/>
  <Override PartName="/ppt/notesSlides/notesSlide518.xml" ContentType="application/vnd.openxmlformats-officedocument.presentationml.notesSlide+xml"/>
  <Override PartName="/ppt/notesSlides/notesSlide519.xml" ContentType="application/vnd.openxmlformats-officedocument.presentationml.notesSlide+xml"/>
  <Override PartName="/ppt/notesSlides/notesSlide520.xml" ContentType="application/vnd.openxmlformats-officedocument.presentationml.notesSlide+xml"/>
  <Override PartName="/ppt/notesSlides/notesSlide521.xml" ContentType="application/vnd.openxmlformats-officedocument.presentationml.notesSlide+xml"/>
  <Override PartName="/ppt/notesSlides/notesSlide522.xml" ContentType="application/vnd.openxmlformats-officedocument.presentationml.notesSlide+xml"/>
  <Override PartName="/ppt/notesSlides/notesSlide523.xml" ContentType="application/vnd.openxmlformats-officedocument.presentationml.notesSlide+xml"/>
  <Override PartName="/ppt/notesSlides/notesSlide524.xml" ContentType="application/vnd.openxmlformats-officedocument.presentationml.notesSlide+xml"/>
  <Override PartName="/ppt/notesSlides/notesSlide525.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526.xml" ContentType="application/vnd.openxmlformats-officedocument.presentationml.notesSlide+xml"/>
  <Override PartName="/ppt/notesSlides/notesSlide527.xml" ContentType="application/vnd.openxmlformats-officedocument.presentationml.notesSlide+xml"/>
  <Override PartName="/ppt/notesSlides/notesSlide528.xml" ContentType="application/vnd.openxmlformats-officedocument.presentationml.notesSlide+xml"/>
  <Override PartName="/ppt/notesSlides/notesSlide529.xml" ContentType="application/vnd.openxmlformats-officedocument.presentationml.notesSlide+xml"/>
  <Override PartName="/ppt/notesSlides/notesSlide530.xml" ContentType="application/vnd.openxmlformats-officedocument.presentationml.notesSlide+xml"/>
  <Override PartName="/ppt/notesSlides/notesSlide531.xml" ContentType="application/vnd.openxmlformats-officedocument.presentationml.notesSlide+xml"/>
  <Override PartName="/ppt/notesSlides/notesSlide532.xml" ContentType="application/vnd.openxmlformats-officedocument.presentationml.notesSlide+xml"/>
  <Override PartName="/ppt/notesSlides/notesSlide533.xml" ContentType="application/vnd.openxmlformats-officedocument.presentationml.notesSlide+xml"/>
  <Override PartName="/ppt/notesSlides/notesSlide534.xml" ContentType="application/vnd.openxmlformats-officedocument.presentationml.notesSlide+xml"/>
  <Override PartName="/ppt/notesSlides/notesSlide535.xml" ContentType="application/vnd.openxmlformats-officedocument.presentationml.notesSlide+xml"/>
  <Override PartName="/ppt/notesSlides/notesSlide536.xml" ContentType="application/vnd.openxmlformats-officedocument.presentationml.notesSlide+xml"/>
  <Override PartName="/ppt/notesSlides/notesSlide537.xml" ContentType="application/vnd.openxmlformats-officedocument.presentationml.notesSlide+xml"/>
  <Override PartName="/ppt/notesSlides/notesSlide538.xml" ContentType="application/vnd.openxmlformats-officedocument.presentationml.notesSlide+xml"/>
  <Override PartName="/ppt/notesSlides/notesSlide539.xml" ContentType="application/vnd.openxmlformats-officedocument.presentationml.notesSlide+xml"/>
  <Override PartName="/ppt/notesSlides/notesSlide540.xml" ContentType="application/vnd.openxmlformats-officedocument.presentationml.notesSlide+xml"/>
  <Override PartName="/ppt/notesSlides/notesSlide541.xml" ContentType="application/vnd.openxmlformats-officedocument.presentationml.notesSlide+xml"/>
  <Override PartName="/ppt/notesSlides/notesSlide542.xml" ContentType="application/vnd.openxmlformats-officedocument.presentationml.notesSlide+xml"/>
  <Override PartName="/ppt/notesSlides/notesSlide543.xml" ContentType="application/vnd.openxmlformats-officedocument.presentationml.notesSlide+xml"/>
  <Override PartName="/ppt/notesSlides/notesSlide544.xml" ContentType="application/vnd.openxmlformats-officedocument.presentationml.notesSlide+xml"/>
  <Override PartName="/ppt/notesSlides/notesSlide545.xml" ContentType="application/vnd.openxmlformats-officedocument.presentationml.notesSlide+xml"/>
  <Override PartName="/ppt/notesSlides/notesSlide546.xml" ContentType="application/vnd.openxmlformats-officedocument.presentationml.notesSlide+xml"/>
  <Override PartName="/ppt/notesSlides/notesSlide547.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548.xml" ContentType="application/vnd.openxmlformats-officedocument.presentationml.notesSlide+xml"/>
  <Override PartName="/ppt/notesSlides/notesSlide549.xml" ContentType="application/vnd.openxmlformats-officedocument.presentationml.notesSlide+xml"/>
  <Override PartName="/ppt/notesSlides/notesSlide550.xml" ContentType="application/vnd.openxmlformats-officedocument.presentationml.notesSlide+xml"/>
  <Override PartName="/ppt/notesSlides/notesSlide551.xml" ContentType="application/vnd.openxmlformats-officedocument.presentationml.notesSlide+xml"/>
  <Override PartName="/ppt/notesSlides/notesSlide552.xml" ContentType="application/vnd.openxmlformats-officedocument.presentationml.notesSlide+xml"/>
  <Override PartName="/ppt/notesSlides/notesSlide553.xml" ContentType="application/vnd.openxmlformats-officedocument.presentationml.notesSlide+xml"/>
  <Override PartName="/ppt/notesSlides/notesSlide554.xml" ContentType="application/vnd.openxmlformats-officedocument.presentationml.notesSlide+xml"/>
  <Override PartName="/ppt/notesSlides/notesSlide555.xml" ContentType="application/vnd.openxmlformats-officedocument.presentationml.notesSlide+xml"/>
  <Override PartName="/ppt/notesSlides/notesSlide556.xml" ContentType="application/vnd.openxmlformats-officedocument.presentationml.notesSlide+xml"/>
  <Override PartName="/ppt/notesSlides/notesSlide557.xml" ContentType="application/vnd.openxmlformats-officedocument.presentationml.notesSlide+xml"/>
  <Override PartName="/ppt/notesSlides/notesSlide558.xml" ContentType="application/vnd.openxmlformats-officedocument.presentationml.notesSlide+xml"/>
  <Override PartName="/ppt/notesSlides/notesSlide559.xml" ContentType="application/vnd.openxmlformats-officedocument.presentationml.notesSlide+xml"/>
  <Override PartName="/ppt/notesSlides/notesSlide560.xml" ContentType="application/vnd.openxmlformats-officedocument.presentationml.notesSlide+xml"/>
  <Override PartName="/ppt/notesSlides/notesSlide561.xml" ContentType="application/vnd.openxmlformats-officedocument.presentationml.notesSlide+xml"/>
  <Override PartName="/ppt/notesSlides/notesSlide562.xml" ContentType="application/vnd.openxmlformats-officedocument.presentationml.notesSlide+xml"/>
  <Override PartName="/ppt/notesSlides/notesSlide563.xml" ContentType="application/vnd.openxmlformats-officedocument.presentationml.notesSlide+xml"/>
  <Override PartName="/ppt/notesSlides/notesSlide564.xml" ContentType="application/vnd.openxmlformats-officedocument.presentationml.notesSlide+xml"/>
  <Override PartName="/ppt/notesSlides/notesSlide565.xml" ContentType="application/vnd.openxmlformats-officedocument.presentationml.notesSlide+xml"/>
  <Override PartName="/ppt/notesSlides/notesSlide566.xml" ContentType="application/vnd.openxmlformats-officedocument.presentationml.notesSlide+xml"/>
  <Override PartName="/ppt/notesSlides/notesSlide567.xml" ContentType="application/vnd.openxmlformats-officedocument.presentationml.notesSlide+xml"/>
  <Override PartName="/ppt/notesSlides/notesSlide568.xml" ContentType="application/vnd.openxmlformats-officedocument.presentationml.notesSlide+xml"/>
  <Override PartName="/ppt/notesSlides/notesSlide569.xml" ContentType="application/vnd.openxmlformats-officedocument.presentationml.notesSlide+xml"/>
  <Override PartName="/ppt/notesSlides/notesSlide570.xml" ContentType="application/vnd.openxmlformats-officedocument.presentationml.notesSlide+xml"/>
  <Override PartName="/ppt/notesSlides/notesSlide571.xml" ContentType="application/vnd.openxmlformats-officedocument.presentationml.notesSlide+xml"/>
  <Override PartName="/ppt/notesSlides/notesSlide572.xml" ContentType="application/vnd.openxmlformats-officedocument.presentationml.notesSlide+xml"/>
  <Override PartName="/ppt/notesSlides/notesSlide573.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574.xml" ContentType="application/vnd.openxmlformats-officedocument.presentationml.notesSlide+xml"/>
  <Override PartName="/ppt/notesSlides/notesSlide575.xml" ContentType="application/vnd.openxmlformats-officedocument.presentationml.notesSlide+xml"/>
  <Override PartName="/ppt/notesSlides/notesSlide576.xml" ContentType="application/vnd.openxmlformats-officedocument.presentationml.notesSlide+xml"/>
  <Override PartName="/ppt/notesSlides/notesSlide577.xml" ContentType="application/vnd.openxmlformats-officedocument.presentationml.notesSlide+xml"/>
  <Override PartName="/ppt/notesSlides/notesSlide578.xml" ContentType="application/vnd.openxmlformats-officedocument.presentationml.notesSlide+xml"/>
  <Override PartName="/ppt/notesSlides/notesSlide579.xml" ContentType="application/vnd.openxmlformats-officedocument.presentationml.notesSlide+xml"/>
  <Override PartName="/ppt/notesSlides/notesSlide580.xml" ContentType="application/vnd.openxmlformats-officedocument.presentationml.notesSlide+xml"/>
  <Override PartName="/ppt/notesSlides/notesSlide581.xml" ContentType="application/vnd.openxmlformats-officedocument.presentationml.notesSlide+xml"/>
  <Override PartName="/ppt/notesSlides/notesSlide582.xml" ContentType="application/vnd.openxmlformats-officedocument.presentationml.notesSlide+xml"/>
  <Override PartName="/ppt/notesSlides/notesSlide583.xml" ContentType="application/vnd.openxmlformats-officedocument.presentationml.notesSlide+xml"/>
  <Override PartName="/ppt/notesSlides/notesSlide584.xml" ContentType="application/vnd.openxmlformats-officedocument.presentationml.notesSlide+xml"/>
  <Override PartName="/ppt/notesSlides/notesSlide585.xml" ContentType="application/vnd.openxmlformats-officedocument.presentationml.notesSlide+xml"/>
  <Override PartName="/ppt/notesSlides/notesSlide586.xml" ContentType="application/vnd.openxmlformats-officedocument.presentationml.notesSlide+xml"/>
  <Override PartName="/ppt/notesSlides/notesSlide587.xml" ContentType="application/vnd.openxmlformats-officedocument.presentationml.notesSlide+xml"/>
  <Override PartName="/ppt/notesSlides/notesSlide588.xml" ContentType="application/vnd.openxmlformats-officedocument.presentationml.notesSlide+xml"/>
  <Override PartName="/ppt/notesSlides/notesSlide589.xml" ContentType="application/vnd.openxmlformats-officedocument.presentationml.notesSlide+xml"/>
  <Override PartName="/ppt/notesSlides/notesSlide590.xml" ContentType="application/vnd.openxmlformats-officedocument.presentationml.notesSlide+xml"/>
  <Override PartName="/ppt/notesSlides/notesSlide591.xml" ContentType="application/vnd.openxmlformats-officedocument.presentationml.notesSlide+xml"/>
  <Override PartName="/ppt/notesSlides/notesSlide592.xml" ContentType="application/vnd.openxmlformats-officedocument.presentationml.notesSlide+xml"/>
  <Override PartName="/ppt/notesSlides/notesSlide593.xml" ContentType="application/vnd.openxmlformats-officedocument.presentationml.notesSlide+xml"/>
  <Override PartName="/ppt/notesSlides/notesSlide594.xml" ContentType="application/vnd.openxmlformats-officedocument.presentationml.notesSlide+xml"/>
  <Override PartName="/ppt/notesSlides/notesSlide595.xml" ContentType="application/vnd.openxmlformats-officedocument.presentationml.notesSlide+xml"/>
  <Override PartName="/ppt/notesSlides/notesSlide596.xml" ContentType="application/vnd.openxmlformats-officedocument.presentationml.notesSlide+xml"/>
  <Override PartName="/ppt/notesSlides/notesSlide597.xml" ContentType="application/vnd.openxmlformats-officedocument.presentationml.notesSlide+xml"/>
  <Override PartName="/ppt/notesSlides/notesSlide598.xml" ContentType="application/vnd.openxmlformats-officedocument.presentationml.notesSlide+xml"/>
  <Override PartName="/ppt/notesSlides/notesSlide599.xml" ContentType="application/vnd.openxmlformats-officedocument.presentationml.notesSlide+xml"/>
  <Override PartName="/ppt/notesSlides/notesSlide600.xml" ContentType="application/vnd.openxmlformats-officedocument.presentationml.notesSlide+xml"/>
  <Override PartName="/ppt/notesSlides/notesSlide601.xml" ContentType="application/vnd.openxmlformats-officedocument.presentationml.notesSlide+xml"/>
  <Override PartName="/ppt/notesSlides/notesSlide602.xml" ContentType="application/vnd.openxmlformats-officedocument.presentationml.notesSlide+xml"/>
  <Override PartName="/ppt/notesSlides/notesSlide603.xml" ContentType="application/vnd.openxmlformats-officedocument.presentationml.notesSlide+xml"/>
  <Override PartName="/ppt/notesSlides/notesSlide604.xml" ContentType="application/vnd.openxmlformats-officedocument.presentationml.notesSlide+xml"/>
  <Override PartName="/ppt/notesSlides/notesSlide605.xml" ContentType="application/vnd.openxmlformats-officedocument.presentationml.notesSlide+xml"/>
  <Override PartName="/ppt/notesSlides/notesSlide606.xml" ContentType="application/vnd.openxmlformats-officedocument.presentationml.notesSlide+xml"/>
  <Override PartName="/ppt/notesSlides/notesSlide607.xml" ContentType="application/vnd.openxmlformats-officedocument.presentationml.notesSlide+xml"/>
  <Override PartName="/ppt/notesSlides/notesSlide608.xml" ContentType="application/vnd.openxmlformats-officedocument.presentationml.notesSlide+xml"/>
  <Override PartName="/ppt/notesSlides/notesSlide609.xml" ContentType="application/vnd.openxmlformats-officedocument.presentationml.notesSlide+xml"/>
  <Override PartName="/ppt/notesSlides/notesSlide610.xml" ContentType="application/vnd.openxmlformats-officedocument.presentationml.notesSlide+xml"/>
  <Override PartName="/ppt/notesSlides/notesSlide611.xml" ContentType="application/vnd.openxmlformats-officedocument.presentationml.notesSlide+xml"/>
  <Override PartName="/ppt/notesSlides/notesSlide612.xml" ContentType="application/vnd.openxmlformats-officedocument.presentationml.notesSlide+xml"/>
  <Override PartName="/ppt/notesSlides/notesSlide613.xml" ContentType="application/vnd.openxmlformats-officedocument.presentationml.notesSlide+xml"/>
  <Override PartName="/ppt/notesSlides/notesSlide614.xml" ContentType="application/vnd.openxmlformats-officedocument.presentationml.notesSlide+xml"/>
  <Override PartName="/ppt/notesSlides/notesSlide615.xml" ContentType="application/vnd.openxmlformats-officedocument.presentationml.notesSlide+xml"/>
  <Override PartName="/ppt/notesSlides/notesSlide616.xml" ContentType="application/vnd.openxmlformats-officedocument.presentationml.notesSlide+xml"/>
  <Override PartName="/ppt/notesSlides/notesSlide617.xml" ContentType="application/vnd.openxmlformats-officedocument.presentationml.notesSlide+xml"/>
  <Override PartName="/ppt/notesSlides/notesSlide6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 id="2147483708" r:id="rId3"/>
  </p:sldMasterIdLst>
  <p:notesMasterIdLst>
    <p:notesMasterId r:id="rId622"/>
  </p:notesMasterIdLst>
  <p:handoutMasterIdLst>
    <p:handoutMasterId r:id="rId623"/>
  </p:handoutMasterIdLst>
  <p:sldIdLst>
    <p:sldId id="330" r:id="rId4"/>
    <p:sldId id="331" r:id="rId5"/>
    <p:sldId id="332" r:id="rId6"/>
    <p:sldId id="333" r:id="rId7"/>
    <p:sldId id="256" r:id="rId8"/>
    <p:sldId id="324" r:id="rId9"/>
    <p:sldId id="325" r:id="rId10"/>
    <p:sldId id="326" r:id="rId11"/>
    <p:sldId id="327" r:id="rId12"/>
    <p:sldId id="328" r:id="rId13"/>
    <p:sldId id="329" r:id="rId14"/>
    <p:sldId id="347" r:id="rId15"/>
    <p:sldId id="348" r:id="rId16"/>
    <p:sldId id="349" r:id="rId17"/>
    <p:sldId id="350" r:id="rId18"/>
    <p:sldId id="351" r:id="rId19"/>
    <p:sldId id="352" r:id="rId20"/>
    <p:sldId id="334" r:id="rId21"/>
    <p:sldId id="335" r:id="rId22"/>
    <p:sldId id="336" r:id="rId23"/>
    <p:sldId id="337" r:id="rId24"/>
    <p:sldId id="338" r:id="rId25"/>
    <p:sldId id="346" r:id="rId26"/>
    <p:sldId id="339" r:id="rId27"/>
    <p:sldId id="340" r:id="rId28"/>
    <p:sldId id="341" r:id="rId29"/>
    <p:sldId id="342" r:id="rId30"/>
    <p:sldId id="353" r:id="rId31"/>
    <p:sldId id="343" r:id="rId32"/>
    <p:sldId id="344" r:id="rId33"/>
    <p:sldId id="345" r:id="rId34"/>
    <p:sldId id="358" r:id="rId35"/>
    <p:sldId id="359" r:id="rId36"/>
    <p:sldId id="360" r:id="rId37"/>
    <p:sldId id="361" r:id="rId38"/>
    <p:sldId id="362" r:id="rId39"/>
    <p:sldId id="363" r:id="rId40"/>
    <p:sldId id="364" r:id="rId41"/>
    <p:sldId id="365" r:id="rId42"/>
    <p:sldId id="354" r:id="rId43"/>
    <p:sldId id="357" r:id="rId44"/>
    <p:sldId id="355" r:id="rId45"/>
    <p:sldId id="356" r:id="rId46"/>
    <p:sldId id="373" r:id="rId47"/>
    <p:sldId id="374" r:id="rId48"/>
    <p:sldId id="375" r:id="rId49"/>
    <p:sldId id="376" r:id="rId50"/>
    <p:sldId id="377" r:id="rId51"/>
    <p:sldId id="378" r:id="rId52"/>
    <p:sldId id="379" r:id="rId53"/>
    <p:sldId id="380" r:id="rId54"/>
    <p:sldId id="381" r:id="rId55"/>
    <p:sldId id="382" r:id="rId56"/>
    <p:sldId id="366" r:id="rId57"/>
    <p:sldId id="367" r:id="rId58"/>
    <p:sldId id="368" r:id="rId59"/>
    <p:sldId id="383" r:id="rId60"/>
    <p:sldId id="384" r:id="rId61"/>
    <p:sldId id="372" r:id="rId62"/>
    <p:sldId id="369" r:id="rId63"/>
    <p:sldId id="370" r:id="rId64"/>
    <p:sldId id="371" r:id="rId65"/>
    <p:sldId id="406" r:id="rId66"/>
    <p:sldId id="407" r:id="rId67"/>
    <p:sldId id="408" r:id="rId68"/>
    <p:sldId id="409" r:id="rId69"/>
    <p:sldId id="410" r:id="rId70"/>
    <p:sldId id="411" r:id="rId71"/>
    <p:sldId id="412" r:id="rId72"/>
    <p:sldId id="413" r:id="rId73"/>
    <p:sldId id="414" r:id="rId74"/>
    <p:sldId id="415" r:id="rId75"/>
    <p:sldId id="416" r:id="rId76"/>
    <p:sldId id="417" r:id="rId77"/>
    <p:sldId id="385" r:id="rId78"/>
    <p:sldId id="386" r:id="rId79"/>
    <p:sldId id="387" r:id="rId80"/>
    <p:sldId id="388" r:id="rId81"/>
    <p:sldId id="389" r:id="rId82"/>
    <p:sldId id="390" r:id="rId83"/>
    <p:sldId id="391" r:id="rId84"/>
    <p:sldId id="392" r:id="rId85"/>
    <p:sldId id="393" r:id="rId86"/>
    <p:sldId id="394" r:id="rId87"/>
    <p:sldId id="395" r:id="rId88"/>
    <p:sldId id="396" r:id="rId89"/>
    <p:sldId id="397" r:id="rId90"/>
    <p:sldId id="398" r:id="rId91"/>
    <p:sldId id="399" r:id="rId92"/>
    <p:sldId id="400" r:id="rId93"/>
    <p:sldId id="401" r:id="rId94"/>
    <p:sldId id="402" r:id="rId95"/>
    <p:sldId id="403" r:id="rId96"/>
    <p:sldId id="404" r:id="rId97"/>
    <p:sldId id="405" r:id="rId98"/>
    <p:sldId id="896" r:id="rId99"/>
    <p:sldId id="435" r:id="rId100"/>
    <p:sldId id="436" r:id="rId101"/>
    <p:sldId id="437" r:id="rId102"/>
    <p:sldId id="438" r:id="rId103"/>
    <p:sldId id="439" r:id="rId104"/>
    <p:sldId id="440" r:id="rId105"/>
    <p:sldId id="441" r:id="rId106"/>
    <p:sldId id="442" r:id="rId107"/>
    <p:sldId id="443" r:id="rId108"/>
    <p:sldId id="444" r:id="rId109"/>
    <p:sldId id="445" r:id="rId110"/>
    <p:sldId id="446" r:id="rId111"/>
    <p:sldId id="418" r:id="rId112"/>
    <p:sldId id="419" r:id="rId113"/>
    <p:sldId id="421" r:id="rId114"/>
    <p:sldId id="420" r:id="rId115"/>
    <p:sldId id="422" r:id="rId116"/>
    <p:sldId id="423" r:id="rId117"/>
    <p:sldId id="424" r:id="rId118"/>
    <p:sldId id="425" r:id="rId119"/>
    <p:sldId id="426" r:id="rId120"/>
    <p:sldId id="427" r:id="rId121"/>
    <p:sldId id="428" r:id="rId122"/>
    <p:sldId id="429" r:id="rId123"/>
    <p:sldId id="430" r:id="rId124"/>
    <p:sldId id="431" r:id="rId125"/>
    <p:sldId id="434" r:id="rId126"/>
    <p:sldId id="432" r:id="rId127"/>
    <p:sldId id="433" r:id="rId128"/>
    <p:sldId id="456" r:id="rId129"/>
    <p:sldId id="457" r:id="rId130"/>
    <p:sldId id="458" r:id="rId131"/>
    <p:sldId id="459" r:id="rId132"/>
    <p:sldId id="460" r:id="rId133"/>
    <p:sldId id="461" r:id="rId134"/>
    <p:sldId id="462" r:id="rId135"/>
    <p:sldId id="463" r:id="rId136"/>
    <p:sldId id="464" r:id="rId137"/>
    <p:sldId id="465" r:id="rId138"/>
    <p:sldId id="466" r:id="rId139"/>
    <p:sldId id="467" r:id="rId140"/>
    <p:sldId id="468" r:id="rId141"/>
    <p:sldId id="448" r:id="rId142"/>
    <p:sldId id="447" r:id="rId143"/>
    <p:sldId id="449" r:id="rId144"/>
    <p:sldId id="450" r:id="rId145"/>
    <p:sldId id="451" r:id="rId146"/>
    <p:sldId id="452" r:id="rId147"/>
    <p:sldId id="453" r:id="rId148"/>
    <p:sldId id="454" r:id="rId149"/>
    <p:sldId id="455" r:id="rId150"/>
    <p:sldId id="469" r:id="rId151"/>
    <p:sldId id="470" r:id="rId152"/>
    <p:sldId id="471" r:id="rId153"/>
    <p:sldId id="472" r:id="rId154"/>
    <p:sldId id="473" r:id="rId155"/>
    <p:sldId id="474" r:id="rId156"/>
    <p:sldId id="475" r:id="rId157"/>
    <p:sldId id="476" r:id="rId158"/>
    <p:sldId id="477" r:id="rId159"/>
    <p:sldId id="478" r:id="rId160"/>
    <p:sldId id="479" r:id="rId161"/>
    <p:sldId id="480" r:id="rId162"/>
    <p:sldId id="481" r:id="rId163"/>
    <p:sldId id="482" r:id="rId164"/>
    <p:sldId id="483" r:id="rId165"/>
    <p:sldId id="484" r:id="rId166"/>
    <p:sldId id="485" r:id="rId167"/>
    <p:sldId id="486" r:id="rId168"/>
    <p:sldId id="487" r:id="rId169"/>
    <p:sldId id="488" r:id="rId170"/>
    <p:sldId id="489" r:id="rId171"/>
    <p:sldId id="490" r:id="rId172"/>
    <p:sldId id="897" r:id="rId173"/>
    <p:sldId id="491" r:id="rId174"/>
    <p:sldId id="492" r:id="rId175"/>
    <p:sldId id="493" r:id="rId176"/>
    <p:sldId id="494" r:id="rId177"/>
    <p:sldId id="495" r:id="rId178"/>
    <p:sldId id="496" r:id="rId179"/>
    <p:sldId id="497" r:id="rId180"/>
    <p:sldId id="498" r:id="rId181"/>
    <p:sldId id="499" r:id="rId182"/>
    <p:sldId id="500" r:id="rId183"/>
    <p:sldId id="501" r:id="rId184"/>
    <p:sldId id="502" r:id="rId185"/>
    <p:sldId id="503" r:id="rId186"/>
    <p:sldId id="504" r:id="rId187"/>
    <p:sldId id="505" r:id="rId188"/>
    <p:sldId id="506" r:id="rId189"/>
    <p:sldId id="507" r:id="rId190"/>
    <p:sldId id="508" r:id="rId191"/>
    <p:sldId id="509" r:id="rId192"/>
    <p:sldId id="510" r:id="rId193"/>
    <p:sldId id="511" r:id="rId194"/>
    <p:sldId id="512" r:id="rId195"/>
    <p:sldId id="513" r:id="rId196"/>
    <p:sldId id="514" r:id="rId197"/>
    <p:sldId id="515" r:id="rId198"/>
    <p:sldId id="516" r:id="rId199"/>
    <p:sldId id="517" r:id="rId200"/>
    <p:sldId id="518" r:id="rId201"/>
    <p:sldId id="519" r:id="rId202"/>
    <p:sldId id="520" r:id="rId203"/>
    <p:sldId id="521" r:id="rId204"/>
    <p:sldId id="522" r:id="rId205"/>
    <p:sldId id="523" r:id="rId206"/>
    <p:sldId id="524" r:id="rId207"/>
    <p:sldId id="525" r:id="rId208"/>
    <p:sldId id="526" r:id="rId209"/>
    <p:sldId id="527" r:id="rId210"/>
    <p:sldId id="528" r:id="rId211"/>
    <p:sldId id="529" r:id="rId212"/>
    <p:sldId id="530" r:id="rId213"/>
    <p:sldId id="531" r:id="rId214"/>
    <p:sldId id="532" r:id="rId215"/>
    <p:sldId id="533" r:id="rId216"/>
    <p:sldId id="534" r:id="rId217"/>
    <p:sldId id="535" r:id="rId218"/>
    <p:sldId id="536" r:id="rId219"/>
    <p:sldId id="537" r:id="rId220"/>
    <p:sldId id="538" r:id="rId221"/>
    <p:sldId id="539" r:id="rId222"/>
    <p:sldId id="540" r:id="rId223"/>
    <p:sldId id="541" r:id="rId224"/>
    <p:sldId id="542" r:id="rId225"/>
    <p:sldId id="543" r:id="rId226"/>
    <p:sldId id="544" r:id="rId227"/>
    <p:sldId id="545" r:id="rId228"/>
    <p:sldId id="546" r:id="rId229"/>
    <p:sldId id="547" r:id="rId230"/>
    <p:sldId id="548" r:id="rId231"/>
    <p:sldId id="549" r:id="rId232"/>
    <p:sldId id="550" r:id="rId233"/>
    <p:sldId id="551" r:id="rId234"/>
    <p:sldId id="552" r:id="rId235"/>
    <p:sldId id="898" r:id="rId236"/>
    <p:sldId id="553" r:id="rId237"/>
    <p:sldId id="554" r:id="rId238"/>
    <p:sldId id="555" r:id="rId239"/>
    <p:sldId id="556" r:id="rId240"/>
    <p:sldId id="557" r:id="rId241"/>
    <p:sldId id="558" r:id="rId242"/>
    <p:sldId id="559" r:id="rId243"/>
    <p:sldId id="560" r:id="rId244"/>
    <p:sldId id="561" r:id="rId245"/>
    <p:sldId id="562" r:id="rId246"/>
    <p:sldId id="563" r:id="rId247"/>
    <p:sldId id="564" r:id="rId248"/>
    <p:sldId id="565" r:id="rId249"/>
    <p:sldId id="566" r:id="rId250"/>
    <p:sldId id="567" r:id="rId251"/>
    <p:sldId id="568" r:id="rId252"/>
    <p:sldId id="569" r:id="rId253"/>
    <p:sldId id="570" r:id="rId254"/>
    <p:sldId id="571" r:id="rId255"/>
    <p:sldId id="572" r:id="rId256"/>
    <p:sldId id="573" r:id="rId257"/>
    <p:sldId id="574" r:id="rId258"/>
    <p:sldId id="575" r:id="rId259"/>
    <p:sldId id="576" r:id="rId260"/>
    <p:sldId id="577" r:id="rId261"/>
    <p:sldId id="578" r:id="rId262"/>
    <p:sldId id="579" r:id="rId263"/>
    <p:sldId id="580" r:id="rId264"/>
    <p:sldId id="581" r:id="rId265"/>
    <p:sldId id="582" r:id="rId266"/>
    <p:sldId id="583" r:id="rId267"/>
    <p:sldId id="584" r:id="rId268"/>
    <p:sldId id="585" r:id="rId269"/>
    <p:sldId id="586" r:id="rId270"/>
    <p:sldId id="587" r:id="rId271"/>
    <p:sldId id="588" r:id="rId272"/>
    <p:sldId id="589" r:id="rId273"/>
    <p:sldId id="590" r:id="rId274"/>
    <p:sldId id="591" r:id="rId275"/>
    <p:sldId id="592" r:id="rId276"/>
    <p:sldId id="593" r:id="rId277"/>
    <p:sldId id="594" r:id="rId278"/>
    <p:sldId id="595" r:id="rId279"/>
    <p:sldId id="899" r:id="rId280"/>
    <p:sldId id="596" r:id="rId281"/>
    <p:sldId id="597" r:id="rId282"/>
    <p:sldId id="598" r:id="rId283"/>
    <p:sldId id="599" r:id="rId284"/>
    <p:sldId id="600" r:id="rId285"/>
    <p:sldId id="601" r:id="rId286"/>
    <p:sldId id="602" r:id="rId287"/>
    <p:sldId id="603" r:id="rId288"/>
    <p:sldId id="900" r:id="rId289"/>
    <p:sldId id="604" r:id="rId290"/>
    <p:sldId id="605" r:id="rId291"/>
    <p:sldId id="608" r:id="rId292"/>
    <p:sldId id="609" r:id="rId293"/>
    <p:sldId id="610" r:id="rId294"/>
    <p:sldId id="611" r:id="rId295"/>
    <p:sldId id="612" r:id="rId296"/>
    <p:sldId id="613" r:id="rId297"/>
    <p:sldId id="614" r:id="rId298"/>
    <p:sldId id="615" r:id="rId299"/>
    <p:sldId id="616" r:id="rId300"/>
    <p:sldId id="617" r:id="rId301"/>
    <p:sldId id="618" r:id="rId302"/>
    <p:sldId id="619" r:id="rId303"/>
    <p:sldId id="620" r:id="rId304"/>
    <p:sldId id="621" r:id="rId305"/>
    <p:sldId id="622" r:id="rId306"/>
    <p:sldId id="623" r:id="rId307"/>
    <p:sldId id="624" r:id="rId308"/>
    <p:sldId id="625" r:id="rId309"/>
    <p:sldId id="626" r:id="rId310"/>
    <p:sldId id="627" r:id="rId311"/>
    <p:sldId id="628" r:id="rId312"/>
    <p:sldId id="629" r:id="rId313"/>
    <p:sldId id="630" r:id="rId314"/>
    <p:sldId id="631" r:id="rId315"/>
    <p:sldId id="632" r:id="rId316"/>
    <p:sldId id="633" r:id="rId317"/>
    <p:sldId id="634" r:id="rId318"/>
    <p:sldId id="635" r:id="rId319"/>
    <p:sldId id="636" r:id="rId320"/>
    <p:sldId id="637" r:id="rId321"/>
    <p:sldId id="638" r:id="rId322"/>
    <p:sldId id="639" r:id="rId323"/>
    <p:sldId id="640" r:id="rId324"/>
    <p:sldId id="641" r:id="rId325"/>
    <p:sldId id="642" r:id="rId326"/>
    <p:sldId id="643" r:id="rId327"/>
    <p:sldId id="644" r:id="rId328"/>
    <p:sldId id="645" r:id="rId329"/>
    <p:sldId id="646" r:id="rId330"/>
    <p:sldId id="647" r:id="rId331"/>
    <p:sldId id="648" r:id="rId332"/>
    <p:sldId id="649" r:id="rId333"/>
    <p:sldId id="650" r:id="rId334"/>
    <p:sldId id="651" r:id="rId335"/>
    <p:sldId id="652" r:id="rId336"/>
    <p:sldId id="653" r:id="rId337"/>
    <p:sldId id="654" r:id="rId338"/>
    <p:sldId id="655" r:id="rId339"/>
    <p:sldId id="656" r:id="rId340"/>
    <p:sldId id="657" r:id="rId341"/>
    <p:sldId id="658" r:id="rId342"/>
    <p:sldId id="659" r:id="rId343"/>
    <p:sldId id="660" r:id="rId344"/>
    <p:sldId id="661" r:id="rId345"/>
    <p:sldId id="662" r:id="rId346"/>
    <p:sldId id="663" r:id="rId347"/>
    <p:sldId id="901" r:id="rId348"/>
    <p:sldId id="664" r:id="rId349"/>
    <p:sldId id="665" r:id="rId350"/>
    <p:sldId id="666" r:id="rId351"/>
    <p:sldId id="667" r:id="rId352"/>
    <p:sldId id="668" r:id="rId353"/>
    <p:sldId id="669" r:id="rId354"/>
    <p:sldId id="670" r:id="rId355"/>
    <p:sldId id="671" r:id="rId356"/>
    <p:sldId id="672" r:id="rId357"/>
    <p:sldId id="673" r:id="rId358"/>
    <p:sldId id="674" r:id="rId359"/>
    <p:sldId id="675" r:id="rId360"/>
    <p:sldId id="676" r:id="rId361"/>
    <p:sldId id="677" r:id="rId362"/>
    <p:sldId id="678" r:id="rId363"/>
    <p:sldId id="679" r:id="rId364"/>
    <p:sldId id="680" r:id="rId365"/>
    <p:sldId id="681" r:id="rId366"/>
    <p:sldId id="682" r:id="rId367"/>
    <p:sldId id="308" r:id="rId368"/>
    <p:sldId id="310" r:id="rId369"/>
    <p:sldId id="287" r:id="rId370"/>
    <p:sldId id="320" r:id="rId371"/>
    <p:sldId id="311" r:id="rId372"/>
    <p:sldId id="318" r:id="rId373"/>
    <p:sldId id="286" r:id="rId374"/>
    <p:sldId id="288" r:id="rId375"/>
    <p:sldId id="289" r:id="rId376"/>
    <p:sldId id="290" r:id="rId377"/>
    <p:sldId id="291" r:id="rId378"/>
    <p:sldId id="292" r:id="rId379"/>
    <p:sldId id="321" r:id="rId380"/>
    <p:sldId id="313" r:id="rId381"/>
    <p:sldId id="314" r:id="rId382"/>
    <p:sldId id="902" r:id="rId383"/>
    <p:sldId id="905" r:id="rId384"/>
    <p:sldId id="903" r:id="rId385"/>
    <p:sldId id="293" r:id="rId386"/>
    <p:sldId id="294" r:id="rId387"/>
    <p:sldId id="315" r:id="rId388"/>
    <p:sldId id="295" r:id="rId389"/>
    <p:sldId id="296" r:id="rId390"/>
    <p:sldId id="297" r:id="rId391"/>
    <p:sldId id="298" r:id="rId392"/>
    <p:sldId id="299" r:id="rId393"/>
    <p:sldId id="322" r:id="rId394"/>
    <p:sldId id="300" r:id="rId395"/>
    <p:sldId id="301" r:id="rId396"/>
    <p:sldId id="316" r:id="rId397"/>
    <p:sldId id="302" r:id="rId398"/>
    <p:sldId id="303" r:id="rId399"/>
    <p:sldId id="304" r:id="rId400"/>
    <p:sldId id="323" r:id="rId401"/>
    <p:sldId id="305" r:id="rId402"/>
    <p:sldId id="319" r:id="rId403"/>
    <p:sldId id="306" r:id="rId404"/>
    <p:sldId id="307" r:id="rId405"/>
    <p:sldId id="683" r:id="rId406"/>
    <p:sldId id="684" r:id="rId407"/>
    <p:sldId id="685" r:id="rId408"/>
    <p:sldId id="686" r:id="rId409"/>
    <p:sldId id="687" r:id="rId410"/>
    <p:sldId id="688" r:id="rId411"/>
    <p:sldId id="689" r:id="rId412"/>
    <p:sldId id="690" r:id="rId413"/>
    <p:sldId id="691" r:id="rId414"/>
    <p:sldId id="692" r:id="rId415"/>
    <p:sldId id="693" r:id="rId416"/>
    <p:sldId id="694" r:id="rId417"/>
    <p:sldId id="695" r:id="rId418"/>
    <p:sldId id="696" r:id="rId419"/>
    <p:sldId id="697" r:id="rId420"/>
    <p:sldId id="698" r:id="rId421"/>
    <p:sldId id="699" r:id="rId422"/>
    <p:sldId id="700" r:id="rId423"/>
    <p:sldId id="701" r:id="rId424"/>
    <p:sldId id="702" r:id="rId425"/>
    <p:sldId id="703" r:id="rId426"/>
    <p:sldId id="704" r:id="rId427"/>
    <p:sldId id="705" r:id="rId428"/>
    <p:sldId id="706" r:id="rId429"/>
    <p:sldId id="707" r:id="rId430"/>
    <p:sldId id="708" r:id="rId431"/>
    <p:sldId id="709" r:id="rId432"/>
    <p:sldId id="710" r:id="rId433"/>
    <p:sldId id="711" r:id="rId434"/>
    <p:sldId id="712" r:id="rId435"/>
    <p:sldId id="713" r:id="rId436"/>
    <p:sldId id="714" r:id="rId437"/>
    <p:sldId id="715" r:id="rId438"/>
    <p:sldId id="716" r:id="rId439"/>
    <p:sldId id="717" r:id="rId440"/>
    <p:sldId id="718" r:id="rId441"/>
    <p:sldId id="719" r:id="rId442"/>
    <p:sldId id="720" r:id="rId443"/>
    <p:sldId id="721" r:id="rId444"/>
    <p:sldId id="722" r:id="rId445"/>
    <p:sldId id="723" r:id="rId446"/>
    <p:sldId id="724" r:id="rId447"/>
    <p:sldId id="725" r:id="rId448"/>
    <p:sldId id="726" r:id="rId449"/>
    <p:sldId id="727" r:id="rId450"/>
    <p:sldId id="728" r:id="rId451"/>
    <p:sldId id="729" r:id="rId452"/>
    <p:sldId id="730" r:id="rId453"/>
    <p:sldId id="731" r:id="rId454"/>
    <p:sldId id="732" r:id="rId455"/>
    <p:sldId id="733" r:id="rId456"/>
    <p:sldId id="734" r:id="rId457"/>
    <p:sldId id="735" r:id="rId458"/>
    <p:sldId id="736" r:id="rId459"/>
    <p:sldId id="737" r:id="rId460"/>
    <p:sldId id="738" r:id="rId461"/>
    <p:sldId id="739" r:id="rId462"/>
    <p:sldId id="740" r:id="rId463"/>
    <p:sldId id="741" r:id="rId464"/>
    <p:sldId id="742" r:id="rId465"/>
    <p:sldId id="743" r:id="rId466"/>
    <p:sldId id="744" r:id="rId467"/>
    <p:sldId id="745" r:id="rId468"/>
    <p:sldId id="746" r:id="rId469"/>
    <p:sldId id="747" r:id="rId470"/>
    <p:sldId id="748" r:id="rId471"/>
    <p:sldId id="749" r:id="rId472"/>
    <p:sldId id="750" r:id="rId473"/>
    <p:sldId id="751" r:id="rId474"/>
    <p:sldId id="752" r:id="rId475"/>
    <p:sldId id="753" r:id="rId476"/>
    <p:sldId id="754" r:id="rId477"/>
    <p:sldId id="755" r:id="rId478"/>
    <p:sldId id="756" r:id="rId479"/>
    <p:sldId id="757" r:id="rId480"/>
    <p:sldId id="758" r:id="rId481"/>
    <p:sldId id="759" r:id="rId482"/>
    <p:sldId id="906" r:id="rId483"/>
    <p:sldId id="907" r:id="rId484"/>
    <p:sldId id="760" r:id="rId485"/>
    <p:sldId id="761" r:id="rId486"/>
    <p:sldId id="762" r:id="rId487"/>
    <p:sldId id="763" r:id="rId488"/>
    <p:sldId id="764" r:id="rId489"/>
    <p:sldId id="765" r:id="rId490"/>
    <p:sldId id="766" r:id="rId491"/>
    <p:sldId id="767" r:id="rId492"/>
    <p:sldId id="768" r:id="rId493"/>
    <p:sldId id="769" r:id="rId494"/>
    <p:sldId id="770" r:id="rId495"/>
    <p:sldId id="771" r:id="rId496"/>
    <p:sldId id="772" r:id="rId497"/>
    <p:sldId id="773" r:id="rId498"/>
    <p:sldId id="774" r:id="rId499"/>
    <p:sldId id="775" r:id="rId500"/>
    <p:sldId id="776" r:id="rId501"/>
    <p:sldId id="777" r:id="rId502"/>
    <p:sldId id="778" r:id="rId503"/>
    <p:sldId id="779" r:id="rId504"/>
    <p:sldId id="780" r:id="rId505"/>
    <p:sldId id="781" r:id="rId506"/>
    <p:sldId id="782" r:id="rId507"/>
    <p:sldId id="783" r:id="rId508"/>
    <p:sldId id="784" r:id="rId509"/>
    <p:sldId id="785" r:id="rId510"/>
    <p:sldId id="786" r:id="rId511"/>
    <p:sldId id="787" r:id="rId512"/>
    <p:sldId id="788" r:id="rId513"/>
    <p:sldId id="789" r:id="rId514"/>
    <p:sldId id="790" r:id="rId515"/>
    <p:sldId id="791" r:id="rId516"/>
    <p:sldId id="792" r:id="rId517"/>
    <p:sldId id="793" r:id="rId518"/>
    <p:sldId id="794" r:id="rId519"/>
    <p:sldId id="795" r:id="rId520"/>
    <p:sldId id="796" r:id="rId521"/>
    <p:sldId id="797" r:id="rId522"/>
    <p:sldId id="798" r:id="rId523"/>
    <p:sldId id="799" r:id="rId524"/>
    <p:sldId id="800" r:id="rId525"/>
    <p:sldId id="801" r:id="rId526"/>
    <p:sldId id="802" r:id="rId527"/>
    <p:sldId id="803" r:id="rId528"/>
    <p:sldId id="804" r:id="rId529"/>
    <p:sldId id="805" r:id="rId530"/>
    <p:sldId id="806" r:id="rId531"/>
    <p:sldId id="807" r:id="rId532"/>
    <p:sldId id="808" r:id="rId533"/>
    <p:sldId id="809" r:id="rId534"/>
    <p:sldId id="810" r:id="rId535"/>
    <p:sldId id="811" r:id="rId536"/>
    <p:sldId id="812" r:id="rId537"/>
    <p:sldId id="813" r:id="rId538"/>
    <p:sldId id="814" r:id="rId539"/>
    <p:sldId id="815" r:id="rId540"/>
    <p:sldId id="816" r:id="rId541"/>
    <p:sldId id="817" r:id="rId542"/>
    <p:sldId id="818" r:id="rId543"/>
    <p:sldId id="819" r:id="rId544"/>
    <p:sldId id="820" r:id="rId545"/>
    <p:sldId id="821" r:id="rId546"/>
    <p:sldId id="822" r:id="rId547"/>
    <p:sldId id="823" r:id="rId548"/>
    <p:sldId id="824" r:id="rId549"/>
    <p:sldId id="825" r:id="rId550"/>
    <p:sldId id="826" r:id="rId551"/>
    <p:sldId id="827" r:id="rId552"/>
    <p:sldId id="828" r:id="rId553"/>
    <p:sldId id="829" r:id="rId554"/>
    <p:sldId id="830" r:id="rId555"/>
    <p:sldId id="831" r:id="rId556"/>
    <p:sldId id="832" r:id="rId557"/>
    <p:sldId id="833" r:id="rId558"/>
    <p:sldId id="834" r:id="rId559"/>
    <p:sldId id="835" r:id="rId560"/>
    <p:sldId id="836" r:id="rId561"/>
    <p:sldId id="837" r:id="rId562"/>
    <p:sldId id="838" r:id="rId563"/>
    <p:sldId id="839" r:id="rId564"/>
    <p:sldId id="840" r:id="rId565"/>
    <p:sldId id="841" r:id="rId566"/>
    <p:sldId id="842" r:id="rId567"/>
    <p:sldId id="843" r:id="rId568"/>
    <p:sldId id="844" r:id="rId569"/>
    <p:sldId id="845" r:id="rId570"/>
    <p:sldId id="846" r:id="rId571"/>
    <p:sldId id="847" r:id="rId572"/>
    <p:sldId id="848" r:id="rId573"/>
    <p:sldId id="849" r:id="rId574"/>
    <p:sldId id="850" r:id="rId575"/>
    <p:sldId id="851" r:id="rId576"/>
    <p:sldId id="852" r:id="rId577"/>
    <p:sldId id="853" r:id="rId578"/>
    <p:sldId id="854" r:id="rId579"/>
    <p:sldId id="855" r:id="rId580"/>
    <p:sldId id="856" r:id="rId581"/>
    <p:sldId id="857" r:id="rId582"/>
    <p:sldId id="858" r:id="rId583"/>
    <p:sldId id="859" r:id="rId584"/>
    <p:sldId id="860" r:id="rId585"/>
    <p:sldId id="861" r:id="rId586"/>
    <p:sldId id="862" r:id="rId587"/>
    <p:sldId id="863" r:id="rId588"/>
    <p:sldId id="864" r:id="rId589"/>
    <p:sldId id="865" r:id="rId590"/>
    <p:sldId id="866" r:id="rId591"/>
    <p:sldId id="867" r:id="rId592"/>
    <p:sldId id="868" r:id="rId593"/>
    <p:sldId id="869" r:id="rId594"/>
    <p:sldId id="870" r:id="rId595"/>
    <p:sldId id="871" r:id="rId596"/>
    <p:sldId id="872" r:id="rId597"/>
    <p:sldId id="873" r:id="rId598"/>
    <p:sldId id="908" r:id="rId599"/>
    <p:sldId id="874" r:id="rId600"/>
    <p:sldId id="875" r:id="rId601"/>
    <p:sldId id="876" r:id="rId602"/>
    <p:sldId id="877" r:id="rId603"/>
    <p:sldId id="878" r:id="rId604"/>
    <p:sldId id="879" r:id="rId605"/>
    <p:sldId id="880" r:id="rId606"/>
    <p:sldId id="881" r:id="rId607"/>
    <p:sldId id="882" r:id="rId608"/>
    <p:sldId id="883" r:id="rId609"/>
    <p:sldId id="884" r:id="rId610"/>
    <p:sldId id="885" r:id="rId611"/>
    <p:sldId id="886" r:id="rId612"/>
    <p:sldId id="887" r:id="rId613"/>
    <p:sldId id="888" r:id="rId614"/>
    <p:sldId id="889" r:id="rId615"/>
    <p:sldId id="890" r:id="rId616"/>
    <p:sldId id="891" r:id="rId617"/>
    <p:sldId id="892" r:id="rId618"/>
    <p:sldId id="893" r:id="rId619"/>
    <p:sldId id="894" r:id="rId620"/>
    <p:sldId id="895" r:id="rId621"/>
  </p:sldIdLst>
  <p:sldSz cx="9144000" cy="6858000" type="screen4x3"/>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7">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A5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75" autoAdjust="0"/>
  </p:normalViewPr>
  <p:slideViewPr>
    <p:cSldViewPr>
      <p:cViewPr varScale="1">
        <p:scale>
          <a:sx n="78" d="100"/>
          <a:sy n="78" d="100"/>
        </p:scale>
        <p:origin x="84" y="73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96" y="-90"/>
      </p:cViewPr>
      <p:guideLst>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99" Type="http://schemas.openxmlformats.org/officeDocument/2006/relationships/slide" Target="slides/slide296.xml"/><Relationship Id="rId21" Type="http://schemas.openxmlformats.org/officeDocument/2006/relationships/slide" Target="slides/slide18.xml"/><Relationship Id="rId63" Type="http://schemas.openxmlformats.org/officeDocument/2006/relationships/slide" Target="slides/slide60.xml"/><Relationship Id="rId159" Type="http://schemas.openxmlformats.org/officeDocument/2006/relationships/slide" Target="slides/slide156.xml"/><Relationship Id="rId324" Type="http://schemas.openxmlformats.org/officeDocument/2006/relationships/slide" Target="slides/slide321.xml"/><Relationship Id="rId366" Type="http://schemas.openxmlformats.org/officeDocument/2006/relationships/slide" Target="slides/slide363.xml"/><Relationship Id="rId531" Type="http://schemas.openxmlformats.org/officeDocument/2006/relationships/slide" Target="slides/slide528.xml"/><Relationship Id="rId573" Type="http://schemas.openxmlformats.org/officeDocument/2006/relationships/slide" Target="slides/slide570.xml"/><Relationship Id="rId170" Type="http://schemas.openxmlformats.org/officeDocument/2006/relationships/slide" Target="slides/slide167.xml"/><Relationship Id="rId226" Type="http://schemas.openxmlformats.org/officeDocument/2006/relationships/slide" Target="slides/slide223.xml"/><Relationship Id="rId433" Type="http://schemas.openxmlformats.org/officeDocument/2006/relationships/slide" Target="slides/slide430.xml"/><Relationship Id="rId268" Type="http://schemas.openxmlformats.org/officeDocument/2006/relationships/slide" Target="slides/slide265.xml"/><Relationship Id="rId475" Type="http://schemas.openxmlformats.org/officeDocument/2006/relationships/slide" Target="slides/slide472.xml"/><Relationship Id="rId32" Type="http://schemas.openxmlformats.org/officeDocument/2006/relationships/slide" Target="slides/slide29.xml"/><Relationship Id="rId74" Type="http://schemas.openxmlformats.org/officeDocument/2006/relationships/slide" Target="slides/slide71.xml"/><Relationship Id="rId128" Type="http://schemas.openxmlformats.org/officeDocument/2006/relationships/slide" Target="slides/slide125.xml"/><Relationship Id="rId335" Type="http://schemas.openxmlformats.org/officeDocument/2006/relationships/slide" Target="slides/slide332.xml"/><Relationship Id="rId377" Type="http://schemas.openxmlformats.org/officeDocument/2006/relationships/slide" Target="slides/slide374.xml"/><Relationship Id="rId500" Type="http://schemas.openxmlformats.org/officeDocument/2006/relationships/slide" Target="slides/slide497.xml"/><Relationship Id="rId542" Type="http://schemas.openxmlformats.org/officeDocument/2006/relationships/slide" Target="slides/slide539.xml"/><Relationship Id="rId584" Type="http://schemas.openxmlformats.org/officeDocument/2006/relationships/slide" Target="slides/slide581.xml"/><Relationship Id="rId5" Type="http://schemas.openxmlformats.org/officeDocument/2006/relationships/slide" Target="slides/slide2.xml"/><Relationship Id="rId181" Type="http://schemas.openxmlformats.org/officeDocument/2006/relationships/slide" Target="slides/slide178.xml"/><Relationship Id="rId237" Type="http://schemas.openxmlformats.org/officeDocument/2006/relationships/slide" Target="slides/slide234.xml"/><Relationship Id="rId402" Type="http://schemas.openxmlformats.org/officeDocument/2006/relationships/slide" Target="slides/slide399.xml"/><Relationship Id="rId279" Type="http://schemas.openxmlformats.org/officeDocument/2006/relationships/slide" Target="slides/slide276.xml"/><Relationship Id="rId444" Type="http://schemas.openxmlformats.org/officeDocument/2006/relationships/slide" Target="slides/slide441.xml"/><Relationship Id="rId486" Type="http://schemas.openxmlformats.org/officeDocument/2006/relationships/slide" Target="slides/slide483.xml"/><Relationship Id="rId43" Type="http://schemas.openxmlformats.org/officeDocument/2006/relationships/slide" Target="slides/slide40.xml"/><Relationship Id="rId139" Type="http://schemas.openxmlformats.org/officeDocument/2006/relationships/slide" Target="slides/slide136.xml"/><Relationship Id="rId290" Type="http://schemas.openxmlformats.org/officeDocument/2006/relationships/slide" Target="slides/slide287.xml"/><Relationship Id="rId304" Type="http://schemas.openxmlformats.org/officeDocument/2006/relationships/slide" Target="slides/slide301.xml"/><Relationship Id="rId346" Type="http://schemas.openxmlformats.org/officeDocument/2006/relationships/slide" Target="slides/slide343.xml"/><Relationship Id="rId388" Type="http://schemas.openxmlformats.org/officeDocument/2006/relationships/slide" Target="slides/slide385.xml"/><Relationship Id="rId511" Type="http://schemas.openxmlformats.org/officeDocument/2006/relationships/slide" Target="slides/slide508.xml"/><Relationship Id="rId553" Type="http://schemas.openxmlformats.org/officeDocument/2006/relationships/slide" Target="slides/slide550.xml"/><Relationship Id="rId609" Type="http://schemas.openxmlformats.org/officeDocument/2006/relationships/slide" Target="slides/slide606.xml"/><Relationship Id="rId85" Type="http://schemas.openxmlformats.org/officeDocument/2006/relationships/slide" Target="slides/slide82.xml"/><Relationship Id="rId150" Type="http://schemas.openxmlformats.org/officeDocument/2006/relationships/slide" Target="slides/slide147.xml"/><Relationship Id="rId192" Type="http://schemas.openxmlformats.org/officeDocument/2006/relationships/slide" Target="slides/slide189.xml"/><Relationship Id="rId206" Type="http://schemas.openxmlformats.org/officeDocument/2006/relationships/slide" Target="slides/slide203.xml"/><Relationship Id="rId413" Type="http://schemas.openxmlformats.org/officeDocument/2006/relationships/slide" Target="slides/slide410.xml"/><Relationship Id="rId595" Type="http://schemas.openxmlformats.org/officeDocument/2006/relationships/slide" Target="slides/slide592.xml"/><Relationship Id="rId248" Type="http://schemas.openxmlformats.org/officeDocument/2006/relationships/slide" Target="slides/slide245.xml"/><Relationship Id="rId455" Type="http://schemas.openxmlformats.org/officeDocument/2006/relationships/slide" Target="slides/slide452.xml"/><Relationship Id="rId497" Type="http://schemas.openxmlformats.org/officeDocument/2006/relationships/slide" Target="slides/slide494.xml"/><Relationship Id="rId620" Type="http://schemas.openxmlformats.org/officeDocument/2006/relationships/slide" Target="slides/slide617.xml"/><Relationship Id="rId12" Type="http://schemas.openxmlformats.org/officeDocument/2006/relationships/slide" Target="slides/slide9.xml"/><Relationship Id="rId108" Type="http://schemas.openxmlformats.org/officeDocument/2006/relationships/slide" Target="slides/slide105.xml"/><Relationship Id="rId315" Type="http://schemas.openxmlformats.org/officeDocument/2006/relationships/slide" Target="slides/slide312.xml"/><Relationship Id="rId357" Type="http://schemas.openxmlformats.org/officeDocument/2006/relationships/slide" Target="slides/slide354.xml"/><Relationship Id="rId522" Type="http://schemas.openxmlformats.org/officeDocument/2006/relationships/slide" Target="slides/slide519.xml"/><Relationship Id="rId54" Type="http://schemas.openxmlformats.org/officeDocument/2006/relationships/slide" Target="slides/slide51.xml"/><Relationship Id="rId96" Type="http://schemas.openxmlformats.org/officeDocument/2006/relationships/slide" Target="slides/slide93.xml"/><Relationship Id="rId161" Type="http://schemas.openxmlformats.org/officeDocument/2006/relationships/slide" Target="slides/slide158.xml"/><Relationship Id="rId217" Type="http://schemas.openxmlformats.org/officeDocument/2006/relationships/slide" Target="slides/slide214.xml"/><Relationship Id="rId399" Type="http://schemas.openxmlformats.org/officeDocument/2006/relationships/slide" Target="slides/slide396.xml"/><Relationship Id="rId564" Type="http://schemas.openxmlformats.org/officeDocument/2006/relationships/slide" Target="slides/slide561.xml"/><Relationship Id="rId259" Type="http://schemas.openxmlformats.org/officeDocument/2006/relationships/slide" Target="slides/slide256.xml"/><Relationship Id="rId424" Type="http://schemas.openxmlformats.org/officeDocument/2006/relationships/slide" Target="slides/slide421.xml"/><Relationship Id="rId466" Type="http://schemas.openxmlformats.org/officeDocument/2006/relationships/slide" Target="slides/slide463.xml"/><Relationship Id="rId23" Type="http://schemas.openxmlformats.org/officeDocument/2006/relationships/slide" Target="slides/slide20.xml"/><Relationship Id="rId119" Type="http://schemas.openxmlformats.org/officeDocument/2006/relationships/slide" Target="slides/slide116.xml"/><Relationship Id="rId270" Type="http://schemas.openxmlformats.org/officeDocument/2006/relationships/slide" Target="slides/slide267.xml"/><Relationship Id="rId326" Type="http://schemas.openxmlformats.org/officeDocument/2006/relationships/slide" Target="slides/slide323.xml"/><Relationship Id="rId533" Type="http://schemas.openxmlformats.org/officeDocument/2006/relationships/slide" Target="slides/slide530.xml"/><Relationship Id="rId65" Type="http://schemas.openxmlformats.org/officeDocument/2006/relationships/slide" Target="slides/slide62.xml"/><Relationship Id="rId130" Type="http://schemas.openxmlformats.org/officeDocument/2006/relationships/slide" Target="slides/slide127.xml"/><Relationship Id="rId368" Type="http://schemas.openxmlformats.org/officeDocument/2006/relationships/slide" Target="slides/slide365.xml"/><Relationship Id="rId575" Type="http://schemas.openxmlformats.org/officeDocument/2006/relationships/slide" Target="slides/slide572.xml"/><Relationship Id="rId172" Type="http://schemas.openxmlformats.org/officeDocument/2006/relationships/slide" Target="slides/slide169.xml"/><Relationship Id="rId228" Type="http://schemas.openxmlformats.org/officeDocument/2006/relationships/slide" Target="slides/slide225.xml"/><Relationship Id="rId435" Type="http://schemas.openxmlformats.org/officeDocument/2006/relationships/slide" Target="slides/slide432.xml"/><Relationship Id="rId477" Type="http://schemas.openxmlformats.org/officeDocument/2006/relationships/slide" Target="slides/slide474.xml"/><Relationship Id="rId600" Type="http://schemas.openxmlformats.org/officeDocument/2006/relationships/slide" Target="slides/slide597.xml"/><Relationship Id="rId281" Type="http://schemas.openxmlformats.org/officeDocument/2006/relationships/slide" Target="slides/slide278.xml"/><Relationship Id="rId337" Type="http://schemas.openxmlformats.org/officeDocument/2006/relationships/slide" Target="slides/slide334.xml"/><Relationship Id="rId502" Type="http://schemas.openxmlformats.org/officeDocument/2006/relationships/slide" Target="slides/slide499.xml"/><Relationship Id="rId34" Type="http://schemas.openxmlformats.org/officeDocument/2006/relationships/slide" Target="slides/slide31.xml"/><Relationship Id="rId76" Type="http://schemas.openxmlformats.org/officeDocument/2006/relationships/slide" Target="slides/slide73.xml"/><Relationship Id="rId141" Type="http://schemas.openxmlformats.org/officeDocument/2006/relationships/slide" Target="slides/slide138.xml"/><Relationship Id="rId379" Type="http://schemas.openxmlformats.org/officeDocument/2006/relationships/slide" Target="slides/slide376.xml"/><Relationship Id="rId544" Type="http://schemas.openxmlformats.org/officeDocument/2006/relationships/slide" Target="slides/slide541.xml"/><Relationship Id="rId586" Type="http://schemas.openxmlformats.org/officeDocument/2006/relationships/slide" Target="slides/slide583.xml"/><Relationship Id="rId7" Type="http://schemas.openxmlformats.org/officeDocument/2006/relationships/slide" Target="slides/slide4.xml"/><Relationship Id="rId183" Type="http://schemas.openxmlformats.org/officeDocument/2006/relationships/slide" Target="slides/slide180.xml"/><Relationship Id="rId239" Type="http://schemas.openxmlformats.org/officeDocument/2006/relationships/slide" Target="slides/slide236.xml"/><Relationship Id="rId390" Type="http://schemas.openxmlformats.org/officeDocument/2006/relationships/slide" Target="slides/slide387.xml"/><Relationship Id="rId404" Type="http://schemas.openxmlformats.org/officeDocument/2006/relationships/slide" Target="slides/slide401.xml"/><Relationship Id="rId446" Type="http://schemas.openxmlformats.org/officeDocument/2006/relationships/slide" Target="slides/slide443.xml"/><Relationship Id="rId611" Type="http://schemas.openxmlformats.org/officeDocument/2006/relationships/slide" Target="slides/slide608.xml"/><Relationship Id="rId250" Type="http://schemas.openxmlformats.org/officeDocument/2006/relationships/slide" Target="slides/slide247.xml"/><Relationship Id="rId292" Type="http://schemas.openxmlformats.org/officeDocument/2006/relationships/slide" Target="slides/slide289.xml"/><Relationship Id="rId306" Type="http://schemas.openxmlformats.org/officeDocument/2006/relationships/slide" Target="slides/slide303.xml"/><Relationship Id="rId488" Type="http://schemas.openxmlformats.org/officeDocument/2006/relationships/slide" Target="slides/slide485.xml"/><Relationship Id="rId45" Type="http://schemas.openxmlformats.org/officeDocument/2006/relationships/slide" Target="slides/slide42.xml"/><Relationship Id="rId87" Type="http://schemas.openxmlformats.org/officeDocument/2006/relationships/slide" Target="slides/slide84.xml"/><Relationship Id="rId110" Type="http://schemas.openxmlformats.org/officeDocument/2006/relationships/slide" Target="slides/slide107.xml"/><Relationship Id="rId348" Type="http://schemas.openxmlformats.org/officeDocument/2006/relationships/slide" Target="slides/slide345.xml"/><Relationship Id="rId513" Type="http://schemas.openxmlformats.org/officeDocument/2006/relationships/slide" Target="slides/slide510.xml"/><Relationship Id="rId555" Type="http://schemas.openxmlformats.org/officeDocument/2006/relationships/slide" Target="slides/slide552.xml"/><Relationship Id="rId597" Type="http://schemas.openxmlformats.org/officeDocument/2006/relationships/slide" Target="slides/slide594.xml"/><Relationship Id="rId152" Type="http://schemas.openxmlformats.org/officeDocument/2006/relationships/slide" Target="slides/slide149.xml"/><Relationship Id="rId194" Type="http://schemas.openxmlformats.org/officeDocument/2006/relationships/slide" Target="slides/slide191.xml"/><Relationship Id="rId208" Type="http://schemas.openxmlformats.org/officeDocument/2006/relationships/slide" Target="slides/slide205.xml"/><Relationship Id="rId415" Type="http://schemas.openxmlformats.org/officeDocument/2006/relationships/slide" Target="slides/slide412.xml"/><Relationship Id="rId457" Type="http://schemas.openxmlformats.org/officeDocument/2006/relationships/slide" Target="slides/slide454.xml"/><Relationship Id="rId622" Type="http://schemas.openxmlformats.org/officeDocument/2006/relationships/notesMaster" Target="notesMasters/notesMaster1.xml"/><Relationship Id="rId261" Type="http://schemas.openxmlformats.org/officeDocument/2006/relationships/slide" Target="slides/slide258.xml"/><Relationship Id="rId499" Type="http://schemas.openxmlformats.org/officeDocument/2006/relationships/slide" Target="slides/slide496.xml"/><Relationship Id="rId14" Type="http://schemas.openxmlformats.org/officeDocument/2006/relationships/slide" Target="slides/slide11.xml"/><Relationship Id="rId56" Type="http://schemas.openxmlformats.org/officeDocument/2006/relationships/slide" Target="slides/slide53.xml"/><Relationship Id="rId317" Type="http://schemas.openxmlformats.org/officeDocument/2006/relationships/slide" Target="slides/slide314.xml"/><Relationship Id="rId359" Type="http://schemas.openxmlformats.org/officeDocument/2006/relationships/slide" Target="slides/slide356.xml"/><Relationship Id="rId524" Type="http://schemas.openxmlformats.org/officeDocument/2006/relationships/slide" Target="slides/slide521.xml"/><Relationship Id="rId566" Type="http://schemas.openxmlformats.org/officeDocument/2006/relationships/slide" Target="slides/slide563.xml"/><Relationship Id="rId98" Type="http://schemas.openxmlformats.org/officeDocument/2006/relationships/slide" Target="slides/slide95.xml"/><Relationship Id="rId121" Type="http://schemas.openxmlformats.org/officeDocument/2006/relationships/slide" Target="slides/slide118.xml"/><Relationship Id="rId163" Type="http://schemas.openxmlformats.org/officeDocument/2006/relationships/slide" Target="slides/slide160.xml"/><Relationship Id="rId219" Type="http://schemas.openxmlformats.org/officeDocument/2006/relationships/slide" Target="slides/slide216.xml"/><Relationship Id="rId370" Type="http://schemas.openxmlformats.org/officeDocument/2006/relationships/slide" Target="slides/slide367.xml"/><Relationship Id="rId426" Type="http://schemas.openxmlformats.org/officeDocument/2006/relationships/slide" Target="slides/slide423.xml"/><Relationship Id="rId230" Type="http://schemas.openxmlformats.org/officeDocument/2006/relationships/slide" Target="slides/slide227.xml"/><Relationship Id="rId468" Type="http://schemas.openxmlformats.org/officeDocument/2006/relationships/slide" Target="slides/slide465.xml"/><Relationship Id="rId25" Type="http://schemas.openxmlformats.org/officeDocument/2006/relationships/slide" Target="slides/slide22.xml"/><Relationship Id="rId67" Type="http://schemas.openxmlformats.org/officeDocument/2006/relationships/slide" Target="slides/slide64.xml"/><Relationship Id="rId272" Type="http://schemas.openxmlformats.org/officeDocument/2006/relationships/slide" Target="slides/slide269.xml"/><Relationship Id="rId328" Type="http://schemas.openxmlformats.org/officeDocument/2006/relationships/slide" Target="slides/slide325.xml"/><Relationship Id="rId535" Type="http://schemas.openxmlformats.org/officeDocument/2006/relationships/slide" Target="slides/slide532.xml"/><Relationship Id="rId577" Type="http://schemas.openxmlformats.org/officeDocument/2006/relationships/slide" Target="slides/slide574.xml"/><Relationship Id="rId132" Type="http://schemas.openxmlformats.org/officeDocument/2006/relationships/slide" Target="slides/slide129.xml"/><Relationship Id="rId174" Type="http://schemas.openxmlformats.org/officeDocument/2006/relationships/slide" Target="slides/slide171.xml"/><Relationship Id="rId381" Type="http://schemas.openxmlformats.org/officeDocument/2006/relationships/slide" Target="slides/slide378.xml"/><Relationship Id="rId602" Type="http://schemas.openxmlformats.org/officeDocument/2006/relationships/slide" Target="slides/slide599.xml"/><Relationship Id="rId241" Type="http://schemas.openxmlformats.org/officeDocument/2006/relationships/slide" Target="slides/slide238.xml"/><Relationship Id="rId437" Type="http://schemas.openxmlformats.org/officeDocument/2006/relationships/slide" Target="slides/slide434.xml"/><Relationship Id="rId479" Type="http://schemas.openxmlformats.org/officeDocument/2006/relationships/slide" Target="slides/slide476.xml"/><Relationship Id="rId36" Type="http://schemas.openxmlformats.org/officeDocument/2006/relationships/slide" Target="slides/slide33.xml"/><Relationship Id="rId283" Type="http://schemas.openxmlformats.org/officeDocument/2006/relationships/slide" Target="slides/slide280.xml"/><Relationship Id="rId339" Type="http://schemas.openxmlformats.org/officeDocument/2006/relationships/slide" Target="slides/slide336.xml"/><Relationship Id="rId490" Type="http://schemas.openxmlformats.org/officeDocument/2006/relationships/slide" Target="slides/slide487.xml"/><Relationship Id="rId504" Type="http://schemas.openxmlformats.org/officeDocument/2006/relationships/slide" Target="slides/slide501.xml"/><Relationship Id="rId546" Type="http://schemas.openxmlformats.org/officeDocument/2006/relationships/slide" Target="slides/slide543.xml"/><Relationship Id="rId78" Type="http://schemas.openxmlformats.org/officeDocument/2006/relationships/slide" Target="slides/slide75.xml"/><Relationship Id="rId101" Type="http://schemas.openxmlformats.org/officeDocument/2006/relationships/slide" Target="slides/slide98.xml"/><Relationship Id="rId143" Type="http://schemas.openxmlformats.org/officeDocument/2006/relationships/slide" Target="slides/slide140.xml"/><Relationship Id="rId185" Type="http://schemas.openxmlformats.org/officeDocument/2006/relationships/slide" Target="slides/slide182.xml"/><Relationship Id="rId350" Type="http://schemas.openxmlformats.org/officeDocument/2006/relationships/slide" Target="slides/slide347.xml"/><Relationship Id="rId406" Type="http://schemas.openxmlformats.org/officeDocument/2006/relationships/slide" Target="slides/slide403.xml"/><Relationship Id="rId588" Type="http://schemas.openxmlformats.org/officeDocument/2006/relationships/slide" Target="slides/slide585.xml"/><Relationship Id="rId9" Type="http://schemas.openxmlformats.org/officeDocument/2006/relationships/slide" Target="slides/slide6.xml"/><Relationship Id="rId210" Type="http://schemas.openxmlformats.org/officeDocument/2006/relationships/slide" Target="slides/slide207.xml"/><Relationship Id="rId392" Type="http://schemas.openxmlformats.org/officeDocument/2006/relationships/slide" Target="slides/slide389.xml"/><Relationship Id="rId448" Type="http://schemas.openxmlformats.org/officeDocument/2006/relationships/slide" Target="slides/slide445.xml"/><Relationship Id="rId613" Type="http://schemas.openxmlformats.org/officeDocument/2006/relationships/slide" Target="slides/slide610.xml"/><Relationship Id="rId252" Type="http://schemas.openxmlformats.org/officeDocument/2006/relationships/slide" Target="slides/slide249.xml"/><Relationship Id="rId294" Type="http://schemas.openxmlformats.org/officeDocument/2006/relationships/slide" Target="slides/slide291.xml"/><Relationship Id="rId308" Type="http://schemas.openxmlformats.org/officeDocument/2006/relationships/slide" Target="slides/slide305.xml"/><Relationship Id="rId515" Type="http://schemas.openxmlformats.org/officeDocument/2006/relationships/slide" Target="slides/slide512.xml"/><Relationship Id="rId47" Type="http://schemas.openxmlformats.org/officeDocument/2006/relationships/slide" Target="slides/slide44.xml"/><Relationship Id="rId89" Type="http://schemas.openxmlformats.org/officeDocument/2006/relationships/slide" Target="slides/slide86.xml"/><Relationship Id="rId112" Type="http://schemas.openxmlformats.org/officeDocument/2006/relationships/slide" Target="slides/slide109.xml"/><Relationship Id="rId154" Type="http://schemas.openxmlformats.org/officeDocument/2006/relationships/slide" Target="slides/slide151.xml"/><Relationship Id="rId361" Type="http://schemas.openxmlformats.org/officeDocument/2006/relationships/slide" Target="slides/slide358.xml"/><Relationship Id="rId557" Type="http://schemas.openxmlformats.org/officeDocument/2006/relationships/slide" Target="slides/slide554.xml"/><Relationship Id="rId599" Type="http://schemas.openxmlformats.org/officeDocument/2006/relationships/slide" Target="slides/slide596.xml"/><Relationship Id="rId196" Type="http://schemas.openxmlformats.org/officeDocument/2006/relationships/slide" Target="slides/slide193.xml"/><Relationship Id="rId417" Type="http://schemas.openxmlformats.org/officeDocument/2006/relationships/slide" Target="slides/slide414.xml"/><Relationship Id="rId459" Type="http://schemas.openxmlformats.org/officeDocument/2006/relationships/slide" Target="slides/slide456.xml"/><Relationship Id="rId624" Type="http://schemas.openxmlformats.org/officeDocument/2006/relationships/presProps" Target="presProps.xml"/><Relationship Id="rId16" Type="http://schemas.openxmlformats.org/officeDocument/2006/relationships/slide" Target="slides/slide13.xml"/><Relationship Id="rId221" Type="http://schemas.openxmlformats.org/officeDocument/2006/relationships/slide" Target="slides/slide218.xml"/><Relationship Id="rId263" Type="http://schemas.openxmlformats.org/officeDocument/2006/relationships/slide" Target="slides/slide260.xml"/><Relationship Id="rId319" Type="http://schemas.openxmlformats.org/officeDocument/2006/relationships/slide" Target="slides/slide316.xml"/><Relationship Id="rId470" Type="http://schemas.openxmlformats.org/officeDocument/2006/relationships/slide" Target="slides/slide467.xml"/><Relationship Id="rId526" Type="http://schemas.openxmlformats.org/officeDocument/2006/relationships/slide" Target="slides/slide523.xml"/><Relationship Id="rId58" Type="http://schemas.openxmlformats.org/officeDocument/2006/relationships/slide" Target="slides/slide55.xml"/><Relationship Id="rId123" Type="http://schemas.openxmlformats.org/officeDocument/2006/relationships/slide" Target="slides/slide120.xml"/><Relationship Id="rId330" Type="http://schemas.openxmlformats.org/officeDocument/2006/relationships/slide" Target="slides/slide327.xml"/><Relationship Id="rId568" Type="http://schemas.openxmlformats.org/officeDocument/2006/relationships/slide" Target="slides/slide565.xml"/><Relationship Id="rId165" Type="http://schemas.openxmlformats.org/officeDocument/2006/relationships/slide" Target="slides/slide162.xml"/><Relationship Id="rId372" Type="http://schemas.openxmlformats.org/officeDocument/2006/relationships/slide" Target="slides/slide369.xml"/><Relationship Id="rId428" Type="http://schemas.openxmlformats.org/officeDocument/2006/relationships/slide" Target="slides/slide425.xml"/><Relationship Id="rId232" Type="http://schemas.openxmlformats.org/officeDocument/2006/relationships/slide" Target="slides/slide229.xml"/><Relationship Id="rId274" Type="http://schemas.openxmlformats.org/officeDocument/2006/relationships/slide" Target="slides/slide271.xml"/><Relationship Id="rId481" Type="http://schemas.openxmlformats.org/officeDocument/2006/relationships/slide" Target="slides/slide478.xml"/><Relationship Id="rId27" Type="http://schemas.openxmlformats.org/officeDocument/2006/relationships/slide" Target="slides/slide24.xml"/><Relationship Id="rId69" Type="http://schemas.openxmlformats.org/officeDocument/2006/relationships/slide" Target="slides/slide66.xml"/><Relationship Id="rId134" Type="http://schemas.openxmlformats.org/officeDocument/2006/relationships/slide" Target="slides/slide131.xml"/><Relationship Id="rId537" Type="http://schemas.openxmlformats.org/officeDocument/2006/relationships/slide" Target="slides/slide534.xml"/><Relationship Id="rId579" Type="http://schemas.openxmlformats.org/officeDocument/2006/relationships/slide" Target="slides/slide576.xml"/><Relationship Id="rId80" Type="http://schemas.openxmlformats.org/officeDocument/2006/relationships/slide" Target="slides/slide77.xml"/><Relationship Id="rId176" Type="http://schemas.openxmlformats.org/officeDocument/2006/relationships/slide" Target="slides/slide173.xml"/><Relationship Id="rId341" Type="http://schemas.openxmlformats.org/officeDocument/2006/relationships/slide" Target="slides/slide338.xml"/><Relationship Id="rId383" Type="http://schemas.openxmlformats.org/officeDocument/2006/relationships/slide" Target="slides/slide380.xml"/><Relationship Id="rId439" Type="http://schemas.openxmlformats.org/officeDocument/2006/relationships/slide" Target="slides/slide436.xml"/><Relationship Id="rId590" Type="http://schemas.openxmlformats.org/officeDocument/2006/relationships/slide" Target="slides/slide587.xml"/><Relationship Id="rId604" Type="http://schemas.openxmlformats.org/officeDocument/2006/relationships/slide" Target="slides/slide601.xml"/><Relationship Id="rId201" Type="http://schemas.openxmlformats.org/officeDocument/2006/relationships/slide" Target="slides/slide198.xml"/><Relationship Id="rId222" Type="http://schemas.openxmlformats.org/officeDocument/2006/relationships/slide" Target="slides/slide219.xml"/><Relationship Id="rId243" Type="http://schemas.openxmlformats.org/officeDocument/2006/relationships/slide" Target="slides/slide240.xml"/><Relationship Id="rId264" Type="http://schemas.openxmlformats.org/officeDocument/2006/relationships/slide" Target="slides/slide261.xml"/><Relationship Id="rId285" Type="http://schemas.openxmlformats.org/officeDocument/2006/relationships/slide" Target="slides/slide282.xml"/><Relationship Id="rId450" Type="http://schemas.openxmlformats.org/officeDocument/2006/relationships/slide" Target="slides/slide447.xml"/><Relationship Id="rId471" Type="http://schemas.openxmlformats.org/officeDocument/2006/relationships/slide" Target="slides/slide468.xml"/><Relationship Id="rId506" Type="http://schemas.openxmlformats.org/officeDocument/2006/relationships/slide" Target="slides/slide503.xml"/><Relationship Id="rId17" Type="http://schemas.openxmlformats.org/officeDocument/2006/relationships/slide" Target="slides/slide14.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24" Type="http://schemas.openxmlformats.org/officeDocument/2006/relationships/slide" Target="slides/slide121.xml"/><Relationship Id="rId310" Type="http://schemas.openxmlformats.org/officeDocument/2006/relationships/slide" Target="slides/slide307.xml"/><Relationship Id="rId492" Type="http://schemas.openxmlformats.org/officeDocument/2006/relationships/slide" Target="slides/slide489.xml"/><Relationship Id="rId527" Type="http://schemas.openxmlformats.org/officeDocument/2006/relationships/slide" Target="slides/slide524.xml"/><Relationship Id="rId548" Type="http://schemas.openxmlformats.org/officeDocument/2006/relationships/slide" Target="slides/slide545.xml"/><Relationship Id="rId569" Type="http://schemas.openxmlformats.org/officeDocument/2006/relationships/slide" Target="slides/slide566.xml"/><Relationship Id="rId70" Type="http://schemas.openxmlformats.org/officeDocument/2006/relationships/slide" Target="slides/slide67.xml"/><Relationship Id="rId91" Type="http://schemas.openxmlformats.org/officeDocument/2006/relationships/slide" Target="slides/slide88.xml"/><Relationship Id="rId145" Type="http://schemas.openxmlformats.org/officeDocument/2006/relationships/slide" Target="slides/slide142.xml"/><Relationship Id="rId166" Type="http://schemas.openxmlformats.org/officeDocument/2006/relationships/slide" Target="slides/slide163.xml"/><Relationship Id="rId187" Type="http://schemas.openxmlformats.org/officeDocument/2006/relationships/slide" Target="slides/slide184.xml"/><Relationship Id="rId331" Type="http://schemas.openxmlformats.org/officeDocument/2006/relationships/slide" Target="slides/slide328.xml"/><Relationship Id="rId352" Type="http://schemas.openxmlformats.org/officeDocument/2006/relationships/slide" Target="slides/slide349.xml"/><Relationship Id="rId373" Type="http://schemas.openxmlformats.org/officeDocument/2006/relationships/slide" Target="slides/slide370.xml"/><Relationship Id="rId394" Type="http://schemas.openxmlformats.org/officeDocument/2006/relationships/slide" Target="slides/slide391.xml"/><Relationship Id="rId408" Type="http://schemas.openxmlformats.org/officeDocument/2006/relationships/slide" Target="slides/slide405.xml"/><Relationship Id="rId429" Type="http://schemas.openxmlformats.org/officeDocument/2006/relationships/slide" Target="slides/slide426.xml"/><Relationship Id="rId580" Type="http://schemas.openxmlformats.org/officeDocument/2006/relationships/slide" Target="slides/slide577.xml"/><Relationship Id="rId615" Type="http://schemas.openxmlformats.org/officeDocument/2006/relationships/slide" Target="slides/slide612.xml"/><Relationship Id="rId1" Type="http://schemas.openxmlformats.org/officeDocument/2006/relationships/slideMaster" Target="slideMasters/slideMaster1.xml"/><Relationship Id="rId212" Type="http://schemas.openxmlformats.org/officeDocument/2006/relationships/slide" Target="slides/slide209.xml"/><Relationship Id="rId233" Type="http://schemas.openxmlformats.org/officeDocument/2006/relationships/slide" Target="slides/slide230.xml"/><Relationship Id="rId254" Type="http://schemas.openxmlformats.org/officeDocument/2006/relationships/slide" Target="slides/slide251.xml"/><Relationship Id="rId440" Type="http://schemas.openxmlformats.org/officeDocument/2006/relationships/slide" Target="slides/slide437.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275" Type="http://schemas.openxmlformats.org/officeDocument/2006/relationships/slide" Target="slides/slide272.xml"/><Relationship Id="rId296" Type="http://schemas.openxmlformats.org/officeDocument/2006/relationships/slide" Target="slides/slide293.xml"/><Relationship Id="rId300" Type="http://schemas.openxmlformats.org/officeDocument/2006/relationships/slide" Target="slides/slide297.xml"/><Relationship Id="rId461" Type="http://schemas.openxmlformats.org/officeDocument/2006/relationships/slide" Target="slides/slide458.xml"/><Relationship Id="rId482" Type="http://schemas.openxmlformats.org/officeDocument/2006/relationships/slide" Target="slides/slide479.xml"/><Relationship Id="rId517" Type="http://schemas.openxmlformats.org/officeDocument/2006/relationships/slide" Target="slides/slide514.xml"/><Relationship Id="rId538" Type="http://schemas.openxmlformats.org/officeDocument/2006/relationships/slide" Target="slides/slide535.xml"/><Relationship Id="rId559" Type="http://schemas.openxmlformats.org/officeDocument/2006/relationships/slide" Target="slides/slide556.xml"/><Relationship Id="rId60" Type="http://schemas.openxmlformats.org/officeDocument/2006/relationships/slide" Target="slides/slide57.xml"/><Relationship Id="rId81" Type="http://schemas.openxmlformats.org/officeDocument/2006/relationships/slide" Target="slides/slide78.xml"/><Relationship Id="rId135" Type="http://schemas.openxmlformats.org/officeDocument/2006/relationships/slide" Target="slides/slide132.xml"/><Relationship Id="rId156" Type="http://schemas.openxmlformats.org/officeDocument/2006/relationships/slide" Target="slides/slide153.xml"/><Relationship Id="rId177" Type="http://schemas.openxmlformats.org/officeDocument/2006/relationships/slide" Target="slides/slide174.xml"/><Relationship Id="rId198" Type="http://schemas.openxmlformats.org/officeDocument/2006/relationships/slide" Target="slides/slide195.xml"/><Relationship Id="rId321" Type="http://schemas.openxmlformats.org/officeDocument/2006/relationships/slide" Target="slides/slide318.xml"/><Relationship Id="rId342" Type="http://schemas.openxmlformats.org/officeDocument/2006/relationships/slide" Target="slides/slide339.xml"/><Relationship Id="rId363" Type="http://schemas.openxmlformats.org/officeDocument/2006/relationships/slide" Target="slides/slide360.xml"/><Relationship Id="rId384" Type="http://schemas.openxmlformats.org/officeDocument/2006/relationships/slide" Target="slides/slide381.xml"/><Relationship Id="rId419" Type="http://schemas.openxmlformats.org/officeDocument/2006/relationships/slide" Target="slides/slide416.xml"/><Relationship Id="rId570" Type="http://schemas.openxmlformats.org/officeDocument/2006/relationships/slide" Target="slides/slide567.xml"/><Relationship Id="rId591" Type="http://schemas.openxmlformats.org/officeDocument/2006/relationships/slide" Target="slides/slide588.xml"/><Relationship Id="rId605" Type="http://schemas.openxmlformats.org/officeDocument/2006/relationships/slide" Target="slides/slide602.xml"/><Relationship Id="rId626" Type="http://schemas.openxmlformats.org/officeDocument/2006/relationships/theme" Target="theme/theme1.xml"/><Relationship Id="rId202" Type="http://schemas.openxmlformats.org/officeDocument/2006/relationships/slide" Target="slides/slide199.xml"/><Relationship Id="rId223" Type="http://schemas.openxmlformats.org/officeDocument/2006/relationships/slide" Target="slides/slide220.xml"/><Relationship Id="rId244" Type="http://schemas.openxmlformats.org/officeDocument/2006/relationships/slide" Target="slides/slide241.xml"/><Relationship Id="rId430" Type="http://schemas.openxmlformats.org/officeDocument/2006/relationships/slide" Target="slides/slide427.xml"/><Relationship Id="rId18" Type="http://schemas.openxmlformats.org/officeDocument/2006/relationships/slide" Target="slides/slide15.xml"/><Relationship Id="rId39" Type="http://schemas.openxmlformats.org/officeDocument/2006/relationships/slide" Target="slides/slide36.xml"/><Relationship Id="rId265" Type="http://schemas.openxmlformats.org/officeDocument/2006/relationships/slide" Target="slides/slide262.xml"/><Relationship Id="rId286" Type="http://schemas.openxmlformats.org/officeDocument/2006/relationships/slide" Target="slides/slide283.xml"/><Relationship Id="rId451" Type="http://schemas.openxmlformats.org/officeDocument/2006/relationships/slide" Target="slides/slide448.xml"/><Relationship Id="rId472" Type="http://schemas.openxmlformats.org/officeDocument/2006/relationships/slide" Target="slides/slide469.xml"/><Relationship Id="rId493" Type="http://schemas.openxmlformats.org/officeDocument/2006/relationships/slide" Target="slides/slide490.xml"/><Relationship Id="rId507" Type="http://schemas.openxmlformats.org/officeDocument/2006/relationships/slide" Target="slides/slide504.xml"/><Relationship Id="rId528" Type="http://schemas.openxmlformats.org/officeDocument/2006/relationships/slide" Target="slides/slide525.xml"/><Relationship Id="rId549" Type="http://schemas.openxmlformats.org/officeDocument/2006/relationships/slide" Target="slides/slide546.xml"/><Relationship Id="rId50" Type="http://schemas.openxmlformats.org/officeDocument/2006/relationships/slide" Target="slides/slide47.xml"/><Relationship Id="rId104" Type="http://schemas.openxmlformats.org/officeDocument/2006/relationships/slide" Target="slides/slide101.xml"/><Relationship Id="rId125" Type="http://schemas.openxmlformats.org/officeDocument/2006/relationships/slide" Target="slides/slide122.xml"/><Relationship Id="rId146" Type="http://schemas.openxmlformats.org/officeDocument/2006/relationships/slide" Target="slides/slide143.xml"/><Relationship Id="rId167" Type="http://schemas.openxmlformats.org/officeDocument/2006/relationships/slide" Target="slides/slide164.xml"/><Relationship Id="rId188" Type="http://schemas.openxmlformats.org/officeDocument/2006/relationships/slide" Target="slides/slide185.xml"/><Relationship Id="rId311" Type="http://schemas.openxmlformats.org/officeDocument/2006/relationships/slide" Target="slides/slide308.xml"/><Relationship Id="rId332" Type="http://schemas.openxmlformats.org/officeDocument/2006/relationships/slide" Target="slides/slide329.xml"/><Relationship Id="rId353" Type="http://schemas.openxmlformats.org/officeDocument/2006/relationships/slide" Target="slides/slide350.xml"/><Relationship Id="rId374" Type="http://schemas.openxmlformats.org/officeDocument/2006/relationships/slide" Target="slides/slide371.xml"/><Relationship Id="rId395" Type="http://schemas.openxmlformats.org/officeDocument/2006/relationships/slide" Target="slides/slide392.xml"/><Relationship Id="rId409" Type="http://schemas.openxmlformats.org/officeDocument/2006/relationships/slide" Target="slides/slide406.xml"/><Relationship Id="rId560" Type="http://schemas.openxmlformats.org/officeDocument/2006/relationships/slide" Target="slides/slide557.xml"/><Relationship Id="rId581" Type="http://schemas.openxmlformats.org/officeDocument/2006/relationships/slide" Target="slides/slide578.xml"/><Relationship Id="rId71" Type="http://schemas.openxmlformats.org/officeDocument/2006/relationships/slide" Target="slides/slide68.xml"/><Relationship Id="rId92" Type="http://schemas.openxmlformats.org/officeDocument/2006/relationships/slide" Target="slides/slide89.xml"/><Relationship Id="rId213" Type="http://schemas.openxmlformats.org/officeDocument/2006/relationships/slide" Target="slides/slide210.xml"/><Relationship Id="rId234" Type="http://schemas.openxmlformats.org/officeDocument/2006/relationships/slide" Target="slides/slide231.xml"/><Relationship Id="rId420" Type="http://schemas.openxmlformats.org/officeDocument/2006/relationships/slide" Target="slides/slide417.xml"/><Relationship Id="rId616" Type="http://schemas.openxmlformats.org/officeDocument/2006/relationships/slide" Target="slides/slide613.xml"/><Relationship Id="rId2" Type="http://schemas.openxmlformats.org/officeDocument/2006/relationships/slideMaster" Target="slideMasters/slideMaster2.xml"/><Relationship Id="rId29" Type="http://schemas.openxmlformats.org/officeDocument/2006/relationships/slide" Target="slides/slide26.xml"/><Relationship Id="rId255" Type="http://schemas.openxmlformats.org/officeDocument/2006/relationships/slide" Target="slides/slide252.xml"/><Relationship Id="rId276" Type="http://schemas.openxmlformats.org/officeDocument/2006/relationships/slide" Target="slides/slide273.xml"/><Relationship Id="rId297" Type="http://schemas.openxmlformats.org/officeDocument/2006/relationships/slide" Target="slides/slide294.xml"/><Relationship Id="rId441" Type="http://schemas.openxmlformats.org/officeDocument/2006/relationships/slide" Target="slides/slide438.xml"/><Relationship Id="rId462" Type="http://schemas.openxmlformats.org/officeDocument/2006/relationships/slide" Target="slides/slide459.xml"/><Relationship Id="rId483" Type="http://schemas.openxmlformats.org/officeDocument/2006/relationships/slide" Target="slides/slide480.xml"/><Relationship Id="rId518" Type="http://schemas.openxmlformats.org/officeDocument/2006/relationships/slide" Target="slides/slide515.xml"/><Relationship Id="rId539" Type="http://schemas.openxmlformats.org/officeDocument/2006/relationships/slide" Target="slides/slide536.xml"/><Relationship Id="rId40" Type="http://schemas.openxmlformats.org/officeDocument/2006/relationships/slide" Target="slides/slide37.xml"/><Relationship Id="rId115" Type="http://schemas.openxmlformats.org/officeDocument/2006/relationships/slide" Target="slides/slide112.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slide" Target="slides/slide175.xml"/><Relationship Id="rId301" Type="http://schemas.openxmlformats.org/officeDocument/2006/relationships/slide" Target="slides/slide298.xml"/><Relationship Id="rId322" Type="http://schemas.openxmlformats.org/officeDocument/2006/relationships/slide" Target="slides/slide319.xml"/><Relationship Id="rId343" Type="http://schemas.openxmlformats.org/officeDocument/2006/relationships/slide" Target="slides/slide340.xml"/><Relationship Id="rId364" Type="http://schemas.openxmlformats.org/officeDocument/2006/relationships/slide" Target="slides/slide361.xml"/><Relationship Id="rId550" Type="http://schemas.openxmlformats.org/officeDocument/2006/relationships/slide" Target="slides/slide547.xml"/><Relationship Id="rId61" Type="http://schemas.openxmlformats.org/officeDocument/2006/relationships/slide" Target="slides/slide58.xml"/><Relationship Id="rId82" Type="http://schemas.openxmlformats.org/officeDocument/2006/relationships/slide" Target="slides/slide79.xml"/><Relationship Id="rId199" Type="http://schemas.openxmlformats.org/officeDocument/2006/relationships/slide" Target="slides/slide196.xml"/><Relationship Id="rId203" Type="http://schemas.openxmlformats.org/officeDocument/2006/relationships/slide" Target="slides/slide200.xml"/><Relationship Id="rId385" Type="http://schemas.openxmlformats.org/officeDocument/2006/relationships/slide" Target="slides/slide382.xml"/><Relationship Id="rId571" Type="http://schemas.openxmlformats.org/officeDocument/2006/relationships/slide" Target="slides/slide568.xml"/><Relationship Id="rId592" Type="http://schemas.openxmlformats.org/officeDocument/2006/relationships/slide" Target="slides/slide589.xml"/><Relationship Id="rId606" Type="http://schemas.openxmlformats.org/officeDocument/2006/relationships/slide" Target="slides/slide603.xml"/><Relationship Id="rId627" Type="http://schemas.openxmlformats.org/officeDocument/2006/relationships/tableStyles" Target="tableStyles.xml"/><Relationship Id="rId19" Type="http://schemas.openxmlformats.org/officeDocument/2006/relationships/slide" Target="slides/slide16.xml"/><Relationship Id="rId224" Type="http://schemas.openxmlformats.org/officeDocument/2006/relationships/slide" Target="slides/slide221.xml"/><Relationship Id="rId245" Type="http://schemas.openxmlformats.org/officeDocument/2006/relationships/slide" Target="slides/slide242.xml"/><Relationship Id="rId266" Type="http://schemas.openxmlformats.org/officeDocument/2006/relationships/slide" Target="slides/slide263.xml"/><Relationship Id="rId287" Type="http://schemas.openxmlformats.org/officeDocument/2006/relationships/slide" Target="slides/slide284.xml"/><Relationship Id="rId410" Type="http://schemas.openxmlformats.org/officeDocument/2006/relationships/slide" Target="slides/slide407.xml"/><Relationship Id="rId431" Type="http://schemas.openxmlformats.org/officeDocument/2006/relationships/slide" Target="slides/slide428.xml"/><Relationship Id="rId452" Type="http://schemas.openxmlformats.org/officeDocument/2006/relationships/slide" Target="slides/slide449.xml"/><Relationship Id="rId473" Type="http://schemas.openxmlformats.org/officeDocument/2006/relationships/slide" Target="slides/slide470.xml"/><Relationship Id="rId494" Type="http://schemas.openxmlformats.org/officeDocument/2006/relationships/slide" Target="slides/slide491.xml"/><Relationship Id="rId508" Type="http://schemas.openxmlformats.org/officeDocument/2006/relationships/slide" Target="slides/slide505.xml"/><Relationship Id="rId529" Type="http://schemas.openxmlformats.org/officeDocument/2006/relationships/slide" Target="slides/slide526.xml"/><Relationship Id="rId30" Type="http://schemas.openxmlformats.org/officeDocument/2006/relationships/slide" Target="slides/slide2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312" Type="http://schemas.openxmlformats.org/officeDocument/2006/relationships/slide" Target="slides/slide309.xml"/><Relationship Id="rId333" Type="http://schemas.openxmlformats.org/officeDocument/2006/relationships/slide" Target="slides/slide330.xml"/><Relationship Id="rId354" Type="http://schemas.openxmlformats.org/officeDocument/2006/relationships/slide" Target="slides/slide351.xml"/><Relationship Id="rId540" Type="http://schemas.openxmlformats.org/officeDocument/2006/relationships/slide" Target="slides/slide537.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189" Type="http://schemas.openxmlformats.org/officeDocument/2006/relationships/slide" Target="slides/slide186.xml"/><Relationship Id="rId375" Type="http://schemas.openxmlformats.org/officeDocument/2006/relationships/slide" Target="slides/slide372.xml"/><Relationship Id="rId396" Type="http://schemas.openxmlformats.org/officeDocument/2006/relationships/slide" Target="slides/slide393.xml"/><Relationship Id="rId561" Type="http://schemas.openxmlformats.org/officeDocument/2006/relationships/slide" Target="slides/slide558.xml"/><Relationship Id="rId582" Type="http://schemas.openxmlformats.org/officeDocument/2006/relationships/slide" Target="slides/slide579.xml"/><Relationship Id="rId617" Type="http://schemas.openxmlformats.org/officeDocument/2006/relationships/slide" Target="slides/slide614.xml"/><Relationship Id="rId3" Type="http://schemas.openxmlformats.org/officeDocument/2006/relationships/slideMaster" Target="slideMasters/slideMaster3.xml"/><Relationship Id="rId214" Type="http://schemas.openxmlformats.org/officeDocument/2006/relationships/slide" Target="slides/slide211.xml"/><Relationship Id="rId235" Type="http://schemas.openxmlformats.org/officeDocument/2006/relationships/slide" Target="slides/slide232.xml"/><Relationship Id="rId256" Type="http://schemas.openxmlformats.org/officeDocument/2006/relationships/slide" Target="slides/slide253.xml"/><Relationship Id="rId277" Type="http://schemas.openxmlformats.org/officeDocument/2006/relationships/slide" Target="slides/slide274.xml"/><Relationship Id="rId298" Type="http://schemas.openxmlformats.org/officeDocument/2006/relationships/slide" Target="slides/slide295.xml"/><Relationship Id="rId400" Type="http://schemas.openxmlformats.org/officeDocument/2006/relationships/slide" Target="slides/slide397.xml"/><Relationship Id="rId421" Type="http://schemas.openxmlformats.org/officeDocument/2006/relationships/slide" Target="slides/slide418.xml"/><Relationship Id="rId442" Type="http://schemas.openxmlformats.org/officeDocument/2006/relationships/slide" Target="slides/slide439.xml"/><Relationship Id="rId463" Type="http://schemas.openxmlformats.org/officeDocument/2006/relationships/slide" Target="slides/slide460.xml"/><Relationship Id="rId484" Type="http://schemas.openxmlformats.org/officeDocument/2006/relationships/slide" Target="slides/slide481.xml"/><Relationship Id="rId519" Type="http://schemas.openxmlformats.org/officeDocument/2006/relationships/slide" Target="slides/slide516.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302" Type="http://schemas.openxmlformats.org/officeDocument/2006/relationships/slide" Target="slides/slide299.xml"/><Relationship Id="rId323" Type="http://schemas.openxmlformats.org/officeDocument/2006/relationships/slide" Target="slides/slide320.xml"/><Relationship Id="rId344" Type="http://schemas.openxmlformats.org/officeDocument/2006/relationships/slide" Target="slides/slide341.xml"/><Relationship Id="rId530" Type="http://schemas.openxmlformats.org/officeDocument/2006/relationships/slide" Target="slides/slide527.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179" Type="http://schemas.openxmlformats.org/officeDocument/2006/relationships/slide" Target="slides/slide176.xml"/><Relationship Id="rId365" Type="http://schemas.openxmlformats.org/officeDocument/2006/relationships/slide" Target="slides/slide362.xml"/><Relationship Id="rId386" Type="http://schemas.openxmlformats.org/officeDocument/2006/relationships/slide" Target="slides/slide383.xml"/><Relationship Id="rId551" Type="http://schemas.openxmlformats.org/officeDocument/2006/relationships/slide" Target="slides/slide548.xml"/><Relationship Id="rId572" Type="http://schemas.openxmlformats.org/officeDocument/2006/relationships/slide" Target="slides/slide569.xml"/><Relationship Id="rId593" Type="http://schemas.openxmlformats.org/officeDocument/2006/relationships/slide" Target="slides/slide590.xml"/><Relationship Id="rId607" Type="http://schemas.openxmlformats.org/officeDocument/2006/relationships/slide" Target="slides/slide604.xml"/><Relationship Id="rId190" Type="http://schemas.openxmlformats.org/officeDocument/2006/relationships/slide" Target="slides/slide187.xml"/><Relationship Id="rId204" Type="http://schemas.openxmlformats.org/officeDocument/2006/relationships/slide" Target="slides/slide201.xml"/><Relationship Id="rId225" Type="http://schemas.openxmlformats.org/officeDocument/2006/relationships/slide" Target="slides/slide222.xml"/><Relationship Id="rId246" Type="http://schemas.openxmlformats.org/officeDocument/2006/relationships/slide" Target="slides/slide243.xml"/><Relationship Id="rId267" Type="http://schemas.openxmlformats.org/officeDocument/2006/relationships/slide" Target="slides/slide264.xml"/><Relationship Id="rId288" Type="http://schemas.openxmlformats.org/officeDocument/2006/relationships/slide" Target="slides/slide285.xml"/><Relationship Id="rId411" Type="http://schemas.openxmlformats.org/officeDocument/2006/relationships/slide" Target="slides/slide408.xml"/><Relationship Id="rId432" Type="http://schemas.openxmlformats.org/officeDocument/2006/relationships/slide" Target="slides/slide429.xml"/><Relationship Id="rId453" Type="http://schemas.openxmlformats.org/officeDocument/2006/relationships/slide" Target="slides/slide450.xml"/><Relationship Id="rId474" Type="http://schemas.openxmlformats.org/officeDocument/2006/relationships/slide" Target="slides/slide471.xml"/><Relationship Id="rId509" Type="http://schemas.openxmlformats.org/officeDocument/2006/relationships/slide" Target="slides/slide506.xml"/><Relationship Id="rId106" Type="http://schemas.openxmlformats.org/officeDocument/2006/relationships/slide" Target="slides/slide103.xml"/><Relationship Id="rId127" Type="http://schemas.openxmlformats.org/officeDocument/2006/relationships/slide" Target="slides/slide124.xml"/><Relationship Id="rId313" Type="http://schemas.openxmlformats.org/officeDocument/2006/relationships/slide" Target="slides/slide310.xml"/><Relationship Id="rId495" Type="http://schemas.openxmlformats.org/officeDocument/2006/relationships/slide" Target="slides/slide492.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94" Type="http://schemas.openxmlformats.org/officeDocument/2006/relationships/slide" Target="slides/slide91.xml"/><Relationship Id="rId148" Type="http://schemas.openxmlformats.org/officeDocument/2006/relationships/slide" Target="slides/slide145.xml"/><Relationship Id="rId169" Type="http://schemas.openxmlformats.org/officeDocument/2006/relationships/slide" Target="slides/slide166.xml"/><Relationship Id="rId334" Type="http://schemas.openxmlformats.org/officeDocument/2006/relationships/slide" Target="slides/slide331.xml"/><Relationship Id="rId355" Type="http://schemas.openxmlformats.org/officeDocument/2006/relationships/slide" Target="slides/slide352.xml"/><Relationship Id="rId376" Type="http://schemas.openxmlformats.org/officeDocument/2006/relationships/slide" Target="slides/slide373.xml"/><Relationship Id="rId397" Type="http://schemas.openxmlformats.org/officeDocument/2006/relationships/slide" Target="slides/slide394.xml"/><Relationship Id="rId520" Type="http://schemas.openxmlformats.org/officeDocument/2006/relationships/slide" Target="slides/slide517.xml"/><Relationship Id="rId541" Type="http://schemas.openxmlformats.org/officeDocument/2006/relationships/slide" Target="slides/slide538.xml"/><Relationship Id="rId562" Type="http://schemas.openxmlformats.org/officeDocument/2006/relationships/slide" Target="slides/slide559.xml"/><Relationship Id="rId583" Type="http://schemas.openxmlformats.org/officeDocument/2006/relationships/slide" Target="slides/slide580.xml"/><Relationship Id="rId618" Type="http://schemas.openxmlformats.org/officeDocument/2006/relationships/slide" Target="slides/slide615.xml"/><Relationship Id="rId4" Type="http://schemas.openxmlformats.org/officeDocument/2006/relationships/slide" Target="slides/slide1.xml"/><Relationship Id="rId180" Type="http://schemas.openxmlformats.org/officeDocument/2006/relationships/slide" Target="slides/slide177.xml"/><Relationship Id="rId215" Type="http://schemas.openxmlformats.org/officeDocument/2006/relationships/slide" Target="slides/slide212.xml"/><Relationship Id="rId236" Type="http://schemas.openxmlformats.org/officeDocument/2006/relationships/slide" Target="slides/slide233.xml"/><Relationship Id="rId257" Type="http://schemas.openxmlformats.org/officeDocument/2006/relationships/slide" Target="slides/slide254.xml"/><Relationship Id="rId278" Type="http://schemas.openxmlformats.org/officeDocument/2006/relationships/slide" Target="slides/slide275.xml"/><Relationship Id="rId401" Type="http://schemas.openxmlformats.org/officeDocument/2006/relationships/slide" Target="slides/slide398.xml"/><Relationship Id="rId422" Type="http://schemas.openxmlformats.org/officeDocument/2006/relationships/slide" Target="slides/slide419.xml"/><Relationship Id="rId443" Type="http://schemas.openxmlformats.org/officeDocument/2006/relationships/slide" Target="slides/slide440.xml"/><Relationship Id="rId464" Type="http://schemas.openxmlformats.org/officeDocument/2006/relationships/slide" Target="slides/slide461.xml"/><Relationship Id="rId303" Type="http://schemas.openxmlformats.org/officeDocument/2006/relationships/slide" Target="slides/slide300.xml"/><Relationship Id="rId485" Type="http://schemas.openxmlformats.org/officeDocument/2006/relationships/slide" Target="slides/slide482.xml"/><Relationship Id="rId42" Type="http://schemas.openxmlformats.org/officeDocument/2006/relationships/slide" Target="slides/slide39.xml"/><Relationship Id="rId84" Type="http://schemas.openxmlformats.org/officeDocument/2006/relationships/slide" Target="slides/slide81.xml"/><Relationship Id="rId138" Type="http://schemas.openxmlformats.org/officeDocument/2006/relationships/slide" Target="slides/slide135.xml"/><Relationship Id="rId345" Type="http://schemas.openxmlformats.org/officeDocument/2006/relationships/slide" Target="slides/slide342.xml"/><Relationship Id="rId387" Type="http://schemas.openxmlformats.org/officeDocument/2006/relationships/slide" Target="slides/slide384.xml"/><Relationship Id="rId510" Type="http://schemas.openxmlformats.org/officeDocument/2006/relationships/slide" Target="slides/slide507.xml"/><Relationship Id="rId552" Type="http://schemas.openxmlformats.org/officeDocument/2006/relationships/slide" Target="slides/slide549.xml"/><Relationship Id="rId594" Type="http://schemas.openxmlformats.org/officeDocument/2006/relationships/slide" Target="slides/slide591.xml"/><Relationship Id="rId608" Type="http://schemas.openxmlformats.org/officeDocument/2006/relationships/slide" Target="slides/slide605.xml"/><Relationship Id="rId191" Type="http://schemas.openxmlformats.org/officeDocument/2006/relationships/slide" Target="slides/slide188.xml"/><Relationship Id="rId205" Type="http://schemas.openxmlformats.org/officeDocument/2006/relationships/slide" Target="slides/slide202.xml"/><Relationship Id="rId247" Type="http://schemas.openxmlformats.org/officeDocument/2006/relationships/slide" Target="slides/slide244.xml"/><Relationship Id="rId412" Type="http://schemas.openxmlformats.org/officeDocument/2006/relationships/slide" Target="slides/slide409.xml"/><Relationship Id="rId107" Type="http://schemas.openxmlformats.org/officeDocument/2006/relationships/slide" Target="slides/slide104.xml"/><Relationship Id="rId289" Type="http://schemas.openxmlformats.org/officeDocument/2006/relationships/slide" Target="slides/slide286.xml"/><Relationship Id="rId454" Type="http://schemas.openxmlformats.org/officeDocument/2006/relationships/slide" Target="slides/slide451.xml"/><Relationship Id="rId496" Type="http://schemas.openxmlformats.org/officeDocument/2006/relationships/slide" Target="slides/slide493.xml"/><Relationship Id="rId11" Type="http://schemas.openxmlformats.org/officeDocument/2006/relationships/slide" Target="slides/slide8.xml"/><Relationship Id="rId53" Type="http://schemas.openxmlformats.org/officeDocument/2006/relationships/slide" Target="slides/slide50.xml"/><Relationship Id="rId149" Type="http://schemas.openxmlformats.org/officeDocument/2006/relationships/slide" Target="slides/slide146.xml"/><Relationship Id="rId314" Type="http://schemas.openxmlformats.org/officeDocument/2006/relationships/slide" Target="slides/slide311.xml"/><Relationship Id="rId356" Type="http://schemas.openxmlformats.org/officeDocument/2006/relationships/slide" Target="slides/slide353.xml"/><Relationship Id="rId398" Type="http://schemas.openxmlformats.org/officeDocument/2006/relationships/slide" Target="slides/slide395.xml"/><Relationship Id="rId521" Type="http://schemas.openxmlformats.org/officeDocument/2006/relationships/slide" Target="slides/slide518.xml"/><Relationship Id="rId563" Type="http://schemas.openxmlformats.org/officeDocument/2006/relationships/slide" Target="slides/slide560.xml"/><Relationship Id="rId619" Type="http://schemas.openxmlformats.org/officeDocument/2006/relationships/slide" Target="slides/slide616.xml"/><Relationship Id="rId95" Type="http://schemas.openxmlformats.org/officeDocument/2006/relationships/slide" Target="slides/slide92.xml"/><Relationship Id="rId160" Type="http://schemas.openxmlformats.org/officeDocument/2006/relationships/slide" Target="slides/slide157.xml"/><Relationship Id="rId216" Type="http://schemas.openxmlformats.org/officeDocument/2006/relationships/slide" Target="slides/slide213.xml"/><Relationship Id="rId423" Type="http://schemas.openxmlformats.org/officeDocument/2006/relationships/slide" Target="slides/slide420.xml"/><Relationship Id="rId258" Type="http://schemas.openxmlformats.org/officeDocument/2006/relationships/slide" Target="slides/slide255.xml"/><Relationship Id="rId465" Type="http://schemas.openxmlformats.org/officeDocument/2006/relationships/slide" Target="slides/slide462.xml"/><Relationship Id="rId22" Type="http://schemas.openxmlformats.org/officeDocument/2006/relationships/slide" Target="slides/slide19.xml"/><Relationship Id="rId64" Type="http://schemas.openxmlformats.org/officeDocument/2006/relationships/slide" Target="slides/slide61.xml"/><Relationship Id="rId118" Type="http://schemas.openxmlformats.org/officeDocument/2006/relationships/slide" Target="slides/slide115.xml"/><Relationship Id="rId325" Type="http://schemas.openxmlformats.org/officeDocument/2006/relationships/slide" Target="slides/slide322.xml"/><Relationship Id="rId367" Type="http://schemas.openxmlformats.org/officeDocument/2006/relationships/slide" Target="slides/slide364.xml"/><Relationship Id="rId532" Type="http://schemas.openxmlformats.org/officeDocument/2006/relationships/slide" Target="slides/slide529.xml"/><Relationship Id="rId574" Type="http://schemas.openxmlformats.org/officeDocument/2006/relationships/slide" Target="slides/slide571.xml"/><Relationship Id="rId171" Type="http://schemas.openxmlformats.org/officeDocument/2006/relationships/slide" Target="slides/slide168.xml"/><Relationship Id="rId227" Type="http://schemas.openxmlformats.org/officeDocument/2006/relationships/slide" Target="slides/slide224.xml"/><Relationship Id="rId269" Type="http://schemas.openxmlformats.org/officeDocument/2006/relationships/slide" Target="slides/slide266.xml"/><Relationship Id="rId434" Type="http://schemas.openxmlformats.org/officeDocument/2006/relationships/slide" Target="slides/slide431.xml"/><Relationship Id="rId476" Type="http://schemas.openxmlformats.org/officeDocument/2006/relationships/slide" Target="slides/slide473.xml"/><Relationship Id="rId33" Type="http://schemas.openxmlformats.org/officeDocument/2006/relationships/slide" Target="slides/slide30.xml"/><Relationship Id="rId129" Type="http://schemas.openxmlformats.org/officeDocument/2006/relationships/slide" Target="slides/slide126.xml"/><Relationship Id="rId280" Type="http://schemas.openxmlformats.org/officeDocument/2006/relationships/slide" Target="slides/slide277.xml"/><Relationship Id="rId336" Type="http://schemas.openxmlformats.org/officeDocument/2006/relationships/slide" Target="slides/slide333.xml"/><Relationship Id="rId501" Type="http://schemas.openxmlformats.org/officeDocument/2006/relationships/slide" Target="slides/slide498.xml"/><Relationship Id="rId543" Type="http://schemas.openxmlformats.org/officeDocument/2006/relationships/slide" Target="slides/slide540.xml"/><Relationship Id="rId75" Type="http://schemas.openxmlformats.org/officeDocument/2006/relationships/slide" Target="slides/slide72.xml"/><Relationship Id="rId140" Type="http://schemas.openxmlformats.org/officeDocument/2006/relationships/slide" Target="slides/slide137.xml"/><Relationship Id="rId182" Type="http://schemas.openxmlformats.org/officeDocument/2006/relationships/slide" Target="slides/slide179.xml"/><Relationship Id="rId378" Type="http://schemas.openxmlformats.org/officeDocument/2006/relationships/slide" Target="slides/slide375.xml"/><Relationship Id="rId403" Type="http://schemas.openxmlformats.org/officeDocument/2006/relationships/slide" Target="slides/slide400.xml"/><Relationship Id="rId585" Type="http://schemas.openxmlformats.org/officeDocument/2006/relationships/slide" Target="slides/slide582.xml"/><Relationship Id="rId6" Type="http://schemas.openxmlformats.org/officeDocument/2006/relationships/slide" Target="slides/slide3.xml"/><Relationship Id="rId238" Type="http://schemas.openxmlformats.org/officeDocument/2006/relationships/slide" Target="slides/slide235.xml"/><Relationship Id="rId445" Type="http://schemas.openxmlformats.org/officeDocument/2006/relationships/slide" Target="slides/slide442.xml"/><Relationship Id="rId487" Type="http://schemas.openxmlformats.org/officeDocument/2006/relationships/slide" Target="slides/slide484.xml"/><Relationship Id="rId610" Type="http://schemas.openxmlformats.org/officeDocument/2006/relationships/slide" Target="slides/slide607.xml"/><Relationship Id="rId291" Type="http://schemas.openxmlformats.org/officeDocument/2006/relationships/slide" Target="slides/slide288.xml"/><Relationship Id="rId305" Type="http://schemas.openxmlformats.org/officeDocument/2006/relationships/slide" Target="slides/slide302.xml"/><Relationship Id="rId347" Type="http://schemas.openxmlformats.org/officeDocument/2006/relationships/slide" Target="slides/slide344.xml"/><Relationship Id="rId512" Type="http://schemas.openxmlformats.org/officeDocument/2006/relationships/slide" Target="slides/slide509.xml"/><Relationship Id="rId44" Type="http://schemas.openxmlformats.org/officeDocument/2006/relationships/slide" Target="slides/slide41.xml"/><Relationship Id="rId86" Type="http://schemas.openxmlformats.org/officeDocument/2006/relationships/slide" Target="slides/slide83.xml"/><Relationship Id="rId151" Type="http://schemas.openxmlformats.org/officeDocument/2006/relationships/slide" Target="slides/slide148.xml"/><Relationship Id="rId389" Type="http://schemas.openxmlformats.org/officeDocument/2006/relationships/slide" Target="slides/slide386.xml"/><Relationship Id="rId554" Type="http://schemas.openxmlformats.org/officeDocument/2006/relationships/slide" Target="slides/slide551.xml"/><Relationship Id="rId596" Type="http://schemas.openxmlformats.org/officeDocument/2006/relationships/slide" Target="slides/slide593.xml"/><Relationship Id="rId193" Type="http://schemas.openxmlformats.org/officeDocument/2006/relationships/slide" Target="slides/slide190.xml"/><Relationship Id="rId207" Type="http://schemas.openxmlformats.org/officeDocument/2006/relationships/slide" Target="slides/slide204.xml"/><Relationship Id="rId249" Type="http://schemas.openxmlformats.org/officeDocument/2006/relationships/slide" Target="slides/slide246.xml"/><Relationship Id="rId414" Type="http://schemas.openxmlformats.org/officeDocument/2006/relationships/slide" Target="slides/slide411.xml"/><Relationship Id="rId456" Type="http://schemas.openxmlformats.org/officeDocument/2006/relationships/slide" Target="slides/slide453.xml"/><Relationship Id="rId498" Type="http://schemas.openxmlformats.org/officeDocument/2006/relationships/slide" Target="slides/slide495.xml"/><Relationship Id="rId621" Type="http://schemas.openxmlformats.org/officeDocument/2006/relationships/slide" Target="slides/slide618.xml"/><Relationship Id="rId13" Type="http://schemas.openxmlformats.org/officeDocument/2006/relationships/slide" Target="slides/slide10.xml"/><Relationship Id="rId109" Type="http://schemas.openxmlformats.org/officeDocument/2006/relationships/slide" Target="slides/slide106.xml"/><Relationship Id="rId260" Type="http://schemas.openxmlformats.org/officeDocument/2006/relationships/slide" Target="slides/slide257.xml"/><Relationship Id="rId316" Type="http://schemas.openxmlformats.org/officeDocument/2006/relationships/slide" Target="slides/slide313.xml"/><Relationship Id="rId523" Type="http://schemas.openxmlformats.org/officeDocument/2006/relationships/slide" Target="slides/slide520.xml"/><Relationship Id="rId55" Type="http://schemas.openxmlformats.org/officeDocument/2006/relationships/slide" Target="slides/slide52.xml"/><Relationship Id="rId97" Type="http://schemas.openxmlformats.org/officeDocument/2006/relationships/slide" Target="slides/slide94.xml"/><Relationship Id="rId120" Type="http://schemas.openxmlformats.org/officeDocument/2006/relationships/slide" Target="slides/slide117.xml"/><Relationship Id="rId358" Type="http://schemas.openxmlformats.org/officeDocument/2006/relationships/slide" Target="slides/slide355.xml"/><Relationship Id="rId565" Type="http://schemas.openxmlformats.org/officeDocument/2006/relationships/slide" Target="slides/slide562.xml"/><Relationship Id="rId162" Type="http://schemas.openxmlformats.org/officeDocument/2006/relationships/slide" Target="slides/slide159.xml"/><Relationship Id="rId218" Type="http://schemas.openxmlformats.org/officeDocument/2006/relationships/slide" Target="slides/slide215.xml"/><Relationship Id="rId425" Type="http://schemas.openxmlformats.org/officeDocument/2006/relationships/slide" Target="slides/slide422.xml"/><Relationship Id="rId467" Type="http://schemas.openxmlformats.org/officeDocument/2006/relationships/slide" Target="slides/slide464.xml"/><Relationship Id="rId271" Type="http://schemas.openxmlformats.org/officeDocument/2006/relationships/slide" Target="slides/slide268.xml"/><Relationship Id="rId24" Type="http://schemas.openxmlformats.org/officeDocument/2006/relationships/slide" Target="slides/slide21.xml"/><Relationship Id="rId66" Type="http://schemas.openxmlformats.org/officeDocument/2006/relationships/slide" Target="slides/slide63.xml"/><Relationship Id="rId131" Type="http://schemas.openxmlformats.org/officeDocument/2006/relationships/slide" Target="slides/slide128.xml"/><Relationship Id="rId327" Type="http://schemas.openxmlformats.org/officeDocument/2006/relationships/slide" Target="slides/slide324.xml"/><Relationship Id="rId369" Type="http://schemas.openxmlformats.org/officeDocument/2006/relationships/slide" Target="slides/slide366.xml"/><Relationship Id="rId534" Type="http://schemas.openxmlformats.org/officeDocument/2006/relationships/slide" Target="slides/slide531.xml"/><Relationship Id="rId576" Type="http://schemas.openxmlformats.org/officeDocument/2006/relationships/slide" Target="slides/slide573.xml"/><Relationship Id="rId173" Type="http://schemas.openxmlformats.org/officeDocument/2006/relationships/slide" Target="slides/slide170.xml"/><Relationship Id="rId229" Type="http://schemas.openxmlformats.org/officeDocument/2006/relationships/slide" Target="slides/slide226.xml"/><Relationship Id="rId380" Type="http://schemas.openxmlformats.org/officeDocument/2006/relationships/slide" Target="slides/slide377.xml"/><Relationship Id="rId436" Type="http://schemas.openxmlformats.org/officeDocument/2006/relationships/slide" Target="slides/slide433.xml"/><Relationship Id="rId601" Type="http://schemas.openxmlformats.org/officeDocument/2006/relationships/slide" Target="slides/slide598.xml"/><Relationship Id="rId240" Type="http://schemas.openxmlformats.org/officeDocument/2006/relationships/slide" Target="slides/slide237.xml"/><Relationship Id="rId478" Type="http://schemas.openxmlformats.org/officeDocument/2006/relationships/slide" Target="slides/slide475.xml"/><Relationship Id="rId35" Type="http://schemas.openxmlformats.org/officeDocument/2006/relationships/slide" Target="slides/slide32.xml"/><Relationship Id="rId77" Type="http://schemas.openxmlformats.org/officeDocument/2006/relationships/slide" Target="slides/slide74.xml"/><Relationship Id="rId100" Type="http://schemas.openxmlformats.org/officeDocument/2006/relationships/slide" Target="slides/slide97.xml"/><Relationship Id="rId282" Type="http://schemas.openxmlformats.org/officeDocument/2006/relationships/slide" Target="slides/slide279.xml"/><Relationship Id="rId338" Type="http://schemas.openxmlformats.org/officeDocument/2006/relationships/slide" Target="slides/slide335.xml"/><Relationship Id="rId503" Type="http://schemas.openxmlformats.org/officeDocument/2006/relationships/slide" Target="slides/slide500.xml"/><Relationship Id="rId545" Type="http://schemas.openxmlformats.org/officeDocument/2006/relationships/slide" Target="slides/slide542.xml"/><Relationship Id="rId587" Type="http://schemas.openxmlformats.org/officeDocument/2006/relationships/slide" Target="slides/slide584.xml"/><Relationship Id="rId8" Type="http://schemas.openxmlformats.org/officeDocument/2006/relationships/slide" Target="slides/slide5.xml"/><Relationship Id="rId142" Type="http://schemas.openxmlformats.org/officeDocument/2006/relationships/slide" Target="slides/slide139.xml"/><Relationship Id="rId184" Type="http://schemas.openxmlformats.org/officeDocument/2006/relationships/slide" Target="slides/slide181.xml"/><Relationship Id="rId391" Type="http://schemas.openxmlformats.org/officeDocument/2006/relationships/slide" Target="slides/slide388.xml"/><Relationship Id="rId405" Type="http://schemas.openxmlformats.org/officeDocument/2006/relationships/slide" Target="slides/slide402.xml"/><Relationship Id="rId447" Type="http://schemas.openxmlformats.org/officeDocument/2006/relationships/slide" Target="slides/slide444.xml"/><Relationship Id="rId612" Type="http://schemas.openxmlformats.org/officeDocument/2006/relationships/slide" Target="slides/slide609.xml"/><Relationship Id="rId251" Type="http://schemas.openxmlformats.org/officeDocument/2006/relationships/slide" Target="slides/slide248.xml"/><Relationship Id="rId489" Type="http://schemas.openxmlformats.org/officeDocument/2006/relationships/slide" Target="slides/slide486.xml"/><Relationship Id="rId46" Type="http://schemas.openxmlformats.org/officeDocument/2006/relationships/slide" Target="slides/slide43.xml"/><Relationship Id="rId293" Type="http://schemas.openxmlformats.org/officeDocument/2006/relationships/slide" Target="slides/slide290.xml"/><Relationship Id="rId307" Type="http://schemas.openxmlformats.org/officeDocument/2006/relationships/slide" Target="slides/slide304.xml"/><Relationship Id="rId349" Type="http://schemas.openxmlformats.org/officeDocument/2006/relationships/slide" Target="slides/slide346.xml"/><Relationship Id="rId514" Type="http://schemas.openxmlformats.org/officeDocument/2006/relationships/slide" Target="slides/slide511.xml"/><Relationship Id="rId556" Type="http://schemas.openxmlformats.org/officeDocument/2006/relationships/slide" Target="slides/slide553.xml"/><Relationship Id="rId88" Type="http://schemas.openxmlformats.org/officeDocument/2006/relationships/slide" Target="slides/slide85.xml"/><Relationship Id="rId111" Type="http://schemas.openxmlformats.org/officeDocument/2006/relationships/slide" Target="slides/slide108.xml"/><Relationship Id="rId153" Type="http://schemas.openxmlformats.org/officeDocument/2006/relationships/slide" Target="slides/slide150.xml"/><Relationship Id="rId195" Type="http://schemas.openxmlformats.org/officeDocument/2006/relationships/slide" Target="slides/slide192.xml"/><Relationship Id="rId209" Type="http://schemas.openxmlformats.org/officeDocument/2006/relationships/slide" Target="slides/slide206.xml"/><Relationship Id="rId360" Type="http://schemas.openxmlformats.org/officeDocument/2006/relationships/slide" Target="slides/slide357.xml"/><Relationship Id="rId416" Type="http://schemas.openxmlformats.org/officeDocument/2006/relationships/slide" Target="slides/slide413.xml"/><Relationship Id="rId598" Type="http://schemas.openxmlformats.org/officeDocument/2006/relationships/slide" Target="slides/slide595.xml"/><Relationship Id="rId220" Type="http://schemas.openxmlformats.org/officeDocument/2006/relationships/slide" Target="slides/slide217.xml"/><Relationship Id="rId458" Type="http://schemas.openxmlformats.org/officeDocument/2006/relationships/slide" Target="slides/slide455.xml"/><Relationship Id="rId623" Type="http://schemas.openxmlformats.org/officeDocument/2006/relationships/handoutMaster" Target="handoutMasters/handoutMaster1.xml"/><Relationship Id="rId15" Type="http://schemas.openxmlformats.org/officeDocument/2006/relationships/slide" Target="slides/slide12.xml"/><Relationship Id="rId57" Type="http://schemas.openxmlformats.org/officeDocument/2006/relationships/slide" Target="slides/slide54.xml"/><Relationship Id="rId262" Type="http://schemas.openxmlformats.org/officeDocument/2006/relationships/slide" Target="slides/slide259.xml"/><Relationship Id="rId318" Type="http://schemas.openxmlformats.org/officeDocument/2006/relationships/slide" Target="slides/slide315.xml"/><Relationship Id="rId525" Type="http://schemas.openxmlformats.org/officeDocument/2006/relationships/slide" Target="slides/slide522.xml"/><Relationship Id="rId567" Type="http://schemas.openxmlformats.org/officeDocument/2006/relationships/slide" Target="slides/slide564.xml"/><Relationship Id="rId99" Type="http://schemas.openxmlformats.org/officeDocument/2006/relationships/slide" Target="slides/slide96.xml"/><Relationship Id="rId122" Type="http://schemas.openxmlformats.org/officeDocument/2006/relationships/slide" Target="slides/slide119.xml"/><Relationship Id="rId164" Type="http://schemas.openxmlformats.org/officeDocument/2006/relationships/slide" Target="slides/slide161.xml"/><Relationship Id="rId371" Type="http://schemas.openxmlformats.org/officeDocument/2006/relationships/slide" Target="slides/slide368.xml"/><Relationship Id="rId427" Type="http://schemas.openxmlformats.org/officeDocument/2006/relationships/slide" Target="slides/slide424.xml"/><Relationship Id="rId469" Type="http://schemas.openxmlformats.org/officeDocument/2006/relationships/slide" Target="slides/slide466.xml"/><Relationship Id="rId26" Type="http://schemas.openxmlformats.org/officeDocument/2006/relationships/slide" Target="slides/slide23.xml"/><Relationship Id="rId231" Type="http://schemas.openxmlformats.org/officeDocument/2006/relationships/slide" Target="slides/slide228.xml"/><Relationship Id="rId273" Type="http://schemas.openxmlformats.org/officeDocument/2006/relationships/slide" Target="slides/slide270.xml"/><Relationship Id="rId329" Type="http://schemas.openxmlformats.org/officeDocument/2006/relationships/slide" Target="slides/slide326.xml"/><Relationship Id="rId480" Type="http://schemas.openxmlformats.org/officeDocument/2006/relationships/slide" Target="slides/slide477.xml"/><Relationship Id="rId536" Type="http://schemas.openxmlformats.org/officeDocument/2006/relationships/slide" Target="slides/slide533.xml"/><Relationship Id="rId68" Type="http://schemas.openxmlformats.org/officeDocument/2006/relationships/slide" Target="slides/slide65.xml"/><Relationship Id="rId133" Type="http://schemas.openxmlformats.org/officeDocument/2006/relationships/slide" Target="slides/slide130.xml"/><Relationship Id="rId175" Type="http://schemas.openxmlformats.org/officeDocument/2006/relationships/slide" Target="slides/slide172.xml"/><Relationship Id="rId340" Type="http://schemas.openxmlformats.org/officeDocument/2006/relationships/slide" Target="slides/slide337.xml"/><Relationship Id="rId578" Type="http://schemas.openxmlformats.org/officeDocument/2006/relationships/slide" Target="slides/slide575.xml"/><Relationship Id="rId200" Type="http://schemas.openxmlformats.org/officeDocument/2006/relationships/slide" Target="slides/slide197.xml"/><Relationship Id="rId382" Type="http://schemas.openxmlformats.org/officeDocument/2006/relationships/slide" Target="slides/slide379.xml"/><Relationship Id="rId438" Type="http://schemas.openxmlformats.org/officeDocument/2006/relationships/slide" Target="slides/slide435.xml"/><Relationship Id="rId603" Type="http://schemas.openxmlformats.org/officeDocument/2006/relationships/slide" Target="slides/slide600.xml"/><Relationship Id="rId242" Type="http://schemas.openxmlformats.org/officeDocument/2006/relationships/slide" Target="slides/slide239.xml"/><Relationship Id="rId284" Type="http://schemas.openxmlformats.org/officeDocument/2006/relationships/slide" Target="slides/slide281.xml"/><Relationship Id="rId491" Type="http://schemas.openxmlformats.org/officeDocument/2006/relationships/slide" Target="slides/slide488.xml"/><Relationship Id="rId505" Type="http://schemas.openxmlformats.org/officeDocument/2006/relationships/slide" Target="slides/slide502.xml"/><Relationship Id="rId37" Type="http://schemas.openxmlformats.org/officeDocument/2006/relationships/slide" Target="slides/slide34.xml"/><Relationship Id="rId79" Type="http://schemas.openxmlformats.org/officeDocument/2006/relationships/slide" Target="slides/slide76.xml"/><Relationship Id="rId102" Type="http://schemas.openxmlformats.org/officeDocument/2006/relationships/slide" Target="slides/slide99.xml"/><Relationship Id="rId144" Type="http://schemas.openxmlformats.org/officeDocument/2006/relationships/slide" Target="slides/slide141.xml"/><Relationship Id="rId547" Type="http://schemas.openxmlformats.org/officeDocument/2006/relationships/slide" Target="slides/slide544.xml"/><Relationship Id="rId589" Type="http://schemas.openxmlformats.org/officeDocument/2006/relationships/slide" Target="slides/slide586.xml"/><Relationship Id="rId90" Type="http://schemas.openxmlformats.org/officeDocument/2006/relationships/slide" Target="slides/slide87.xml"/><Relationship Id="rId186" Type="http://schemas.openxmlformats.org/officeDocument/2006/relationships/slide" Target="slides/slide183.xml"/><Relationship Id="rId351" Type="http://schemas.openxmlformats.org/officeDocument/2006/relationships/slide" Target="slides/slide348.xml"/><Relationship Id="rId393" Type="http://schemas.openxmlformats.org/officeDocument/2006/relationships/slide" Target="slides/slide390.xml"/><Relationship Id="rId407" Type="http://schemas.openxmlformats.org/officeDocument/2006/relationships/slide" Target="slides/slide404.xml"/><Relationship Id="rId449" Type="http://schemas.openxmlformats.org/officeDocument/2006/relationships/slide" Target="slides/slide446.xml"/><Relationship Id="rId614" Type="http://schemas.openxmlformats.org/officeDocument/2006/relationships/slide" Target="slides/slide611.xml"/><Relationship Id="rId211" Type="http://schemas.openxmlformats.org/officeDocument/2006/relationships/slide" Target="slides/slide208.xml"/><Relationship Id="rId253" Type="http://schemas.openxmlformats.org/officeDocument/2006/relationships/slide" Target="slides/slide250.xml"/><Relationship Id="rId295" Type="http://schemas.openxmlformats.org/officeDocument/2006/relationships/slide" Target="slides/slide292.xml"/><Relationship Id="rId309" Type="http://schemas.openxmlformats.org/officeDocument/2006/relationships/slide" Target="slides/slide306.xml"/><Relationship Id="rId460" Type="http://schemas.openxmlformats.org/officeDocument/2006/relationships/slide" Target="slides/slide457.xml"/><Relationship Id="rId516" Type="http://schemas.openxmlformats.org/officeDocument/2006/relationships/slide" Target="slides/slide513.xml"/><Relationship Id="rId48" Type="http://schemas.openxmlformats.org/officeDocument/2006/relationships/slide" Target="slides/slide45.xml"/><Relationship Id="rId113" Type="http://schemas.openxmlformats.org/officeDocument/2006/relationships/slide" Target="slides/slide110.xml"/><Relationship Id="rId320" Type="http://schemas.openxmlformats.org/officeDocument/2006/relationships/slide" Target="slides/slide317.xml"/><Relationship Id="rId558" Type="http://schemas.openxmlformats.org/officeDocument/2006/relationships/slide" Target="slides/slide555.xml"/><Relationship Id="rId155" Type="http://schemas.openxmlformats.org/officeDocument/2006/relationships/slide" Target="slides/slide152.xml"/><Relationship Id="rId197" Type="http://schemas.openxmlformats.org/officeDocument/2006/relationships/slide" Target="slides/slide194.xml"/><Relationship Id="rId362" Type="http://schemas.openxmlformats.org/officeDocument/2006/relationships/slide" Target="slides/slide359.xml"/><Relationship Id="rId418" Type="http://schemas.openxmlformats.org/officeDocument/2006/relationships/slide" Target="slides/slide415.xml"/><Relationship Id="rId62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dgm:spPr/>
      <dgm:t>
        <a:bodyPr/>
        <a:lstStyle/>
        <a:p>
          <a:endParaRPr lang="en-US"/>
        </a:p>
      </dgm:t>
    </dgm:pt>
    <dgm:pt modelId="{6819D456-DB70-4462-A4D0-E01F8287C35C}">
      <dgm:prSet custT="1"/>
      <dgm:spPr/>
      <dgm:t>
        <a:bodyPr/>
        <a:lstStyle/>
        <a:p>
          <a:pPr rtl="0"/>
          <a:r>
            <a:rPr lang="en-US" sz="2800" b="0" dirty="0"/>
            <a:t>Real Estate Professions</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70F7E134-4241-46CC-9E07-8BCD374BEDF8}">
      <dgm:prSet custT="1"/>
      <dgm:spPr/>
      <dgm:t>
        <a:bodyPr/>
        <a:lstStyle/>
        <a:p>
          <a:pPr rtl="0"/>
          <a:r>
            <a:rPr lang="en-US" sz="2400" b="0" dirty="0"/>
            <a:t>Real Estate Brokerage</a:t>
          </a:r>
        </a:p>
      </dgm:t>
    </dgm:pt>
    <dgm:pt modelId="{F9B15AE6-41BF-4984-ABA1-7075AA40B918}" type="parTrans" cxnId="{0D293239-A363-4812-93E6-E947FFB82200}">
      <dgm:prSet/>
      <dgm:spPr/>
      <dgm:t>
        <a:bodyPr/>
        <a:lstStyle/>
        <a:p>
          <a:endParaRPr lang="en-US" sz="1050" b="0"/>
        </a:p>
      </dgm:t>
    </dgm:pt>
    <dgm:pt modelId="{FCEA33B8-74C0-498E-AE28-490095D958CC}" type="sibTrans" cxnId="{0D293239-A363-4812-93E6-E947FFB82200}">
      <dgm:prSet/>
      <dgm:spPr/>
      <dgm:t>
        <a:bodyPr/>
        <a:lstStyle/>
        <a:p>
          <a:endParaRPr lang="en-US" sz="1050" b="0"/>
        </a:p>
      </dgm:t>
    </dgm:pt>
    <dgm:pt modelId="{4288A259-7C33-44D0-9105-824F97ECEBE9}">
      <dgm:prSet custT="1"/>
      <dgm:spPr/>
      <dgm:t>
        <a:bodyPr/>
        <a:lstStyle/>
        <a:p>
          <a:pPr rtl="0"/>
          <a:r>
            <a:rPr lang="en-US" sz="2400" b="0" dirty="0"/>
            <a:t>Professional Organizations</a:t>
          </a:r>
        </a:p>
      </dgm:t>
    </dgm:pt>
    <dgm:pt modelId="{24FBC7C8-0BED-4B83-BBA6-9249B0477FC8}" type="parTrans" cxnId="{3FD48634-FCDE-405E-8D82-7B93AAA33393}">
      <dgm:prSet/>
      <dgm:spPr/>
      <dgm:t>
        <a:bodyPr/>
        <a:lstStyle/>
        <a:p>
          <a:endParaRPr lang="en-US" sz="1050" b="0"/>
        </a:p>
      </dgm:t>
    </dgm:pt>
    <dgm:pt modelId="{E2AF08BB-4A28-4C57-8AF4-1A021ED7BB1C}" type="sibTrans" cxnId="{3FD48634-FCDE-405E-8D82-7B93AAA33393}">
      <dgm:prSet/>
      <dgm:spPr/>
      <dgm:t>
        <a:bodyPr/>
        <a:lstStyle/>
        <a:p>
          <a:endParaRPr lang="en-US" sz="1050" b="0"/>
        </a:p>
      </dgm:t>
    </dgm:pt>
    <dgm:pt modelId="{5C555BBF-17EA-4C8A-A5F5-D95EB99BE8BB}">
      <dgm:prSet custT="1"/>
      <dgm:spPr/>
      <dgm:t>
        <a:bodyPr/>
        <a:lstStyle/>
        <a:p>
          <a:pPr rtl="0"/>
          <a:r>
            <a:rPr lang="en-US" sz="2400" b="0"/>
            <a:t>Regulation &amp; Licensing</a:t>
          </a:r>
        </a:p>
      </dgm:t>
    </dgm:pt>
    <dgm:pt modelId="{726B54B4-9B9D-495D-AF3E-66D189FF49CF}" type="parTrans" cxnId="{A88B26AC-9626-47B1-B348-9725546182E0}">
      <dgm:prSet/>
      <dgm:spPr/>
      <dgm:t>
        <a:bodyPr/>
        <a:lstStyle/>
        <a:p>
          <a:endParaRPr lang="en-US" sz="1050" b="0"/>
        </a:p>
      </dgm:t>
    </dgm:pt>
    <dgm:pt modelId="{86779086-C845-4926-8B09-1462756B32DA}" type="sibTrans" cxnId="{A88B26AC-9626-47B1-B348-9725546182E0}">
      <dgm:prSet/>
      <dgm:spPr/>
      <dgm:t>
        <a:bodyPr/>
        <a:lstStyle/>
        <a:p>
          <a:endParaRPr lang="en-US" sz="1050" b="0"/>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4" custLinFactNeighborX="467" custLinFactNeighborY="-19710">
        <dgm:presLayoutVars>
          <dgm:chMax val="0"/>
          <dgm:bulletEnabled val="1"/>
        </dgm:presLayoutVars>
      </dgm:prSet>
      <dgm:spPr/>
    </dgm:pt>
    <dgm:pt modelId="{2A581299-9EDE-4CC3-99DE-E79BADEB3DD9}" type="pres">
      <dgm:prSet presAssocID="{F3E52BA5-DA72-4BE0-AF40-A1E55ABEF272}" presName="spacer" presStyleCnt="0"/>
      <dgm:spPr/>
    </dgm:pt>
    <dgm:pt modelId="{729E865C-C959-4C6D-ACFD-59365EF66CF4}" type="pres">
      <dgm:prSet presAssocID="{70F7E134-4241-46CC-9E07-8BCD374BEDF8}" presName="parentText" presStyleLbl="node1" presStyleIdx="1" presStyleCnt="4" custLinFactY="-6496" custLinFactNeighborX="0" custLinFactNeighborY="-100000">
        <dgm:presLayoutVars>
          <dgm:chMax val="0"/>
          <dgm:bulletEnabled val="1"/>
        </dgm:presLayoutVars>
      </dgm:prSet>
      <dgm:spPr/>
    </dgm:pt>
    <dgm:pt modelId="{1FC0611F-1498-44EF-87D2-10B5AEF5078C}" type="pres">
      <dgm:prSet presAssocID="{FCEA33B8-74C0-498E-AE28-490095D958CC}" presName="spacer" presStyleCnt="0"/>
      <dgm:spPr/>
    </dgm:pt>
    <dgm:pt modelId="{F99286B5-CEF4-4F53-9B7A-BEF2212F4A8F}" type="pres">
      <dgm:prSet presAssocID="{4288A259-7C33-44D0-9105-824F97ECEBE9}" presName="parentText" presStyleLbl="node1" presStyleIdx="2" presStyleCnt="4" custLinFactY="-22878" custLinFactNeighborX="0" custLinFactNeighborY="-100000">
        <dgm:presLayoutVars>
          <dgm:chMax val="0"/>
          <dgm:bulletEnabled val="1"/>
        </dgm:presLayoutVars>
      </dgm:prSet>
      <dgm:spPr/>
    </dgm:pt>
    <dgm:pt modelId="{D0C87866-BFED-49D4-A632-4FD4B45A4A87}" type="pres">
      <dgm:prSet presAssocID="{E2AF08BB-4A28-4C57-8AF4-1A021ED7BB1C}" presName="spacer" presStyleCnt="0"/>
      <dgm:spPr/>
    </dgm:pt>
    <dgm:pt modelId="{71C23D36-840A-40D5-8F68-C79D3D4E20D8}" type="pres">
      <dgm:prSet presAssocID="{5C555BBF-17EA-4C8A-A5F5-D95EB99BE8BB}" presName="parentText" presStyleLbl="node1" presStyleIdx="3" presStyleCnt="4" custLinFactY="-33592" custLinFactNeighborX="0" custLinFactNeighborY="-100000">
        <dgm:presLayoutVars>
          <dgm:chMax val="0"/>
          <dgm:bulletEnabled val="1"/>
        </dgm:presLayoutVars>
      </dgm:prSet>
      <dgm:spPr/>
    </dgm:pt>
  </dgm:ptLst>
  <dgm:cxnLst>
    <dgm:cxn modelId="{AFD71E00-311A-47B6-A4FB-29842B626913}" type="presOf" srcId="{70F7E134-4241-46CC-9E07-8BCD374BEDF8}" destId="{729E865C-C959-4C6D-ACFD-59365EF66CF4}" srcOrd="0" destOrd="0" presId="urn:microsoft.com/office/officeart/2005/8/layout/vList2"/>
    <dgm:cxn modelId="{3FD48634-FCDE-405E-8D82-7B93AAA33393}" srcId="{420FE836-15B6-40BC-9F25-40BD8E0A5E39}" destId="{4288A259-7C33-44D0-9105-824F97ECEBE9}" srcOrd="2" destOrd="0" parTransId="{24FBC7C8-0BED-4B83-BBA6-9249B0477FC8}" sibTransId="{E2AF08BB-4A28-4C57-8AF4-1A021ED7BB1C}"/>
    <dgm:cxn modelId="{0D293239-A363-4812-93E6-E947FFB82200}" srcId="{420FE836-15B6-40BC-9F25-40BD8E0A5E39}" destId="{70F7E134-4241-46CC-9E07-8BCD374BEDF8}" srcOrd="1" destOrd="0" parTransId="{F9B15AE6-41BF-4984-ABA1-7075AA40B918}" sibTransId="{FCEA33B8-74C0-498E-AE28-490095D958CC}"/>
    <dgm:cxn modelId="{3B503D80-80B1-40E2-B976-86E41577AFA4}" srcId="{420FE836-15B6-40BC-9F25-40BD8E0A5E39}" destId="{6819D456-DB70-4462-A4D0-E01F8287C35C}" srcOrd="0" destOrd="0" parTransId="{CE13EFAF-1AD5-44BF-A9C3-2B220F65A704}" sibTransId="{F3E52BA5-DA72-4BE0-AF40-A1E55ABEF272}"/>
    <dgm:cxn modelId="{EA771799-4997-4A78-8F94-85136E98B070}" type="presOf" srcId="{5C555BBF-17EA-4C8A-A5F5-D95EB99BE8BB}" destId="{71C23D36-840A-40D5-8F68-C79D3D4E20D8}" srcOrd="0" destOrd="0" presId="urn:microsoft.com/office/officeart/2005/8/layout/vList2"/>
    <dgm:cxn modelId="{A88B26AC-9626-47B1-B348-9725546182E0}" srcId="{420FE836-15B6-40BC-9F25-40BD8E0A5E39}" destId="{5C555BBF-17EA-4C8A-A5F5-D95EB99BE8BB}" srcOrd="3" destOrd="0" parTransId="{726B54B4-9B9D-495D-AF3E-66D189FF49CF}" sibTransId="{86779086-C845-4926-8B09-1462756B32DA}"/>
    <dgm:cxn modelId="{325E4ABE-B37E-4426-AC1C-7DFD3353D397}" type="presOf" srcId="{4288A259-7C33-44D0-9105-824F97ECEBE9}" destId="{F99286B5-CEF4-4F53-9B7A-BEF2212F4A8F}" srcOrd="0" destOrd="0" presId="urn:microsoft.com/office/officeart/2005/8/layout/vList2"/>
    <dgm:cxn modelId="{251C6BDB-9F3A-430F-8E8F-BFD2C2AC525A}" type="presOf" srcId="{6819D456-DB70-4462-A4D0-E01F8287C35C}" destId="{F8657375-F6AF-454D-8B1A-A71022EE2F15}" srcOrd="0" destOrd="0" presId="urn:microsoft.com/office/officeart/2005/8/layout/vList2"/>
    <dgm:cxn modelId="{C8DC3BE8-7B7A-4E6A-9290-D96242E1DA00}" type="presOf" srcId="{420FE836-15B6-40BC-9F25-40BD8E0A5E39}" destId="{61E18645-9A1E-41BA-8952-7654E9D4A096}" srcOrd="0" destOrd="0" presId="urn:microsoft.com/office/officeart/2005/8/layout/vList2"/>
    <dgm:cxn modelId="{9CCB2BA4-8DFB-4449-8585-AF2B8033160B}" type="presParOf" srcId="{61E18645-9A1E-41BA-8952-7654E9D4A096}" destId="{F8657375-F6AF-454D-8B1A-A71022EE2F15}" srcOrd="0" destOrd="0" presId="urn:microsoft.com/office/officeart/2005/8/layout/vList2"/>
    <dgm:cxn modelId="{AD73C39A-5AD1-4EE2-BB7B-FBEBA9A0589B}" type="presParOf" srcId="{61E18645-9A1E-41BA-8952-7654E9D4A096}" destId="{2A581299-9EDE-4CC3-99DE-E79BADEB3DD9}" srcOrd="1" destOrd="0" presId="urn:microsoft.com/office/officeart/2005/8/layout/vList2"/>
    <dgm:cxn modelId="{C62E8AC6-3709-4D7B-8F7F-73CD49A647A5}" type="presParOf" srcId="{61E18645-9A1E-41BA-8952-7654E9D4A096}" destId="{729E865C-C959-4C6D-ACFD-59365EF66CF4}" srcOrd="2" destOrd="0" presId="urn:microsoft.com/office/officeart/2005/8/layout/vList2"/>
    <dgm:cxn modelId="{C8969541-F6BC-4FEE-BCCC-723CA7317F90}" type="presParOf" srcId="{61E18645-9A1E-41BA-8952-7654E9D4A096}" destId="{1FC0611F-1498-44EF-87D2-10B5AEF5078C}" srcOrd="3" destOrd="0" presId="urn:microsoft.com/office/officeart/2005/8/layout/vList2"/>
    <dgm:cxn modelId="{1784A889-92A4-4BF5-B03F-649DE5849A77}" type="presParOf" srcId="{61E18645-9A1E-41BA-8952-7654E9D4A096}" destId="{F99286B5-CEF4-4F53-9B7A-BEF2212F4A8F}" srcOrd="4" destOrd="0" presId="urn:microsoft.com/office/officeart/2005/8/layout/vList2"/>
    <dgm:cxn modelId="{FDB84ADD-DA8B-464D-ADBA-E2A025BCE4F4}" type="presParOf" srcId="{61E18645-9A1E-41BA-8952-7654E9D4A096}" destId="{D0C87866-BFED-49D4-A632-4FD4B45A4A87}" srcOrd="5" destOrd="0" presId="urn:microsoft.com/office/officeart/2005/8/layout/vList2"/>
    <dgm:cxn modelId="{AF414C73-9FD2-49E6-B729-E90F74CEB259}" type="presParOf" srcId="{61E18645-9A1E-41BA-8952-7654E9D4A096}" destId="{71C23D36-840A-40D5-8F68-C79D3D4E20D8}"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Contract Validity and Enforceability</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70F7E134-4241-46CC-9E07-8BCD374BEDF8}">
      <dgm:prSet custT="1"/>
      <dgm:spPr/>
      <dgm:t>
        <a:bodyPr/>
        <a:lstStyle/>
        <a:p>
          <a:pPr rtl="0"/>
          <a:r>
            <a:rPr lang="en-US" sz="2800" b="0" dirty="0"/>
            <a:t>Contract Creation</a:t>
          </a:r>
        </a:p>
      </dgm:t>
    </dgm:pt>
    <dgm:pt modelId="{F9B15AE6-41BF-4984-ABA1-7075AA40B918}" type="parTrans" cxnId="{0D293239-A363-4812-93E6-E947FFB82200}">
      <dgm:prSet/>
      <dgm:spPr/>
      <dgm:t>
        <a:bodyPr/>
        <a:lstStyle/>
        <a:p>
          <a:endParaRPr lang="en-US" sz="1050" b="0"/>
        </a:p>
      </dgm:t>
    </dgm:pt>
    <dgm:pt modelId="{FCEA33B8-74C0-498E-AE28-490095D958CC}" type="sibTrans" cxnId="{0D293239-A363-4812-93E6-E947FFB82200}">
      <dgm:prSet/>
      <dgm:spPr/>
      <dgm:t>
        <a:bodyPr/>
        <a:lstStyle/>
        <a:p>
          <a:endParaRPr lang="en-US" sz="1050" b="0"/>
        </a:p>
      </dgm:t>
    </dgm:pt>
    <dgm:pt modelId="{2913AB88-C44E-4FF6-9B5A-2FCBE4188B86}">
      <dgm:prSet custT="1"/>
      <dgm:spPr/>
      <dgm:t>
        <a:bodyPr/>
        <a:lstStyle/>
        <a:p>
          <a:r>
            <a:rPr lang="en-US" sz="2800" b="0" dirty="0"/>
            <a:t>Classification of Contracts</a:t>
          </a:r>
        </a:p>
      </dgm:t>
    </dgm:pt>
    <dgm:pt modelId="{AB48D831-5AC7-4EE5-8564-62275E2A2DDA}" type="parTrans" cxnId="{9A1439CB-5F00-4066-BDED-87DC4F26DD2F}">
      <dgm:prSet/>
      <dgm:spPr/>
      <dgm:t>
        <a:bodyPr/>
        <a:lstStyle/>
        <a:p>
          <a:endParaRPr lang="en-US"/>
        </a:p>
      </dgm:t>
    </dgm:pt>
    <dgm:pt modelId="{60264D55-2000-46EB-A90E-3498FC7A6067}" type="sibTrans" cxnId="{9A1439CB-5F00-4066-BDED-87DC4F26DD2F}">
      <dgm:prSet/>
      <dgm:spPr/>
      <dgm:t>
        <a:bodyPr/>
        <a:lstStyle/>
        <a:p>
          <a:endParaRPr lang="en-US"/>
        </a:p>
      </dgm:t>
    </dgm:pt>
    <dgm:pt modelId="{B8E93DB0-9784-471F-9EE9-A67BAEF6965C}">
      <dgm:prSet custT="1"/>
      <dgm:spPr/>
      <dgm:t>
        <a:bodyPr/>
        <a:lstStyle/>
        <a:p>
          <a:r>
            <a:rPr lang="en-US" sz="2800" b="0" dirty="0"/>
            <a:t>Contract Termination</a:t>
          </a:r>
        </a:p>
      </dgm:t>
    </dgm:pt>
    <dgm:pt modelId="{F9C7150F-B285-4F7C-A93F-38DD6715EE44}" type="parTrans" cxnId="{48F556E9-FFD3-4C75-8A8E-93F48C64D8A7}">
      <dgm:prSet/>
      <dgm:spPr/>
      <dgm:t>
        <a:bodyPr/>
        <a:lstStyle/>
        <a:p>
          <a:endParaRPr lang="en-US"/>
        </a:p>
      </dgm:t>
    </dgm:pt>
    <dgm:pt modelId="{EA853FB0-833D-428C-9946-171F37ED6C62}" type="sibTrans" cxnId="{48F556E9-FFD3-4C75-8A8E-93F48C64D8A7}">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4" custScaleY="125340" custLinFactNeighborY="-3228">
        <dgm:presLayoutVars>
          <dgm:chMax val="0"/>
          <dgm:bulletEnabled val="1"/>
        </dgm:presLayoutVars>
      </dgm:prSet>
      <dgm:spPr/>
    </dgm:pt>
    <dgm:pt modelId="{2A581299-9EDE-4CC3-99DE-E79BADEB3DD9}" type="pres">
      <dgm:prSet presAssocID="{F3E52BA5-DA72-4BE0-AF40-A1E55ABEF272}" presName="spacer" presStyleCnt="0"/>
      <dgm:spPr/>
    </dgm:pt>
    <dgm:pt modelId="{729E865C-C959-4C6D-ACFD-59365EF66CF4}" type="pres">
      <dgm:prSet presAssocID="{70F7E134-4241-46CC-9E07-8BCD374BEDF8}" presName="parentText" presStyleLbl="node1" presStyleIdx="1" presStyleCnt="4" custLinFactY="-14827" custLinFactNeighborX="-645" custLinFactNeighborY="-100000">
        <dgm:presLayoutVars>
          <dgm:chMax val="0"/>
          <dgm:bulletEnabled val="1"/>
        </dgm:presLayoutVars>
      </dgm:prSet>
      <dgm:spPr/>
    </dgm:pt>
    <dgm:pt modelId="{1FC0611F-1498-44EF-87D2-10B5AEF5078C}" type="pres">
      <dgm:prSet presAssocID="{FCEA33B8-74C0-498E-AE28-490095D958CC}" presName="spacer" presStyleCnt="0"/>
      <dgm:spPr/>
    </dgm:pt>
    <dgm:pt modelId="{CFA59156-2D63-402D-A1E9-E9F88C95313A}" type="pres">
      <dgm:prSet presAssocID="{2913AB88-C44E-4FF6-9B5A-2FCBE4188B86}" presName="parentText" presStyleLbl="node1" presStyleIdx="2" presStyleCnt="4" custLinFactY="-31141" custLinFactNeighborX="-645" custLinFactNeighborY="-100000">
        <dgm:presLayoutVars>
          <dgm:chMax val="0"/>
          <dgm:bulletEnabled val="1"/>
        </dgm:presLayoutVars>
      </dgm:prSet>
      <dgm:spPr/>
    </dgm:pt>
    <dgm:pt modelId="{F4D3C8A9-1D48-4AB9-A3BA-13A086184205}" type="pres">
      <dgm:prSet presAssocID="{60264D55-2000-46EB-A90E-3498FC7A6067}" presName="spacer" presStyleCnt="0"/>
      <dgm:spPr/>
    </dgm:pt>
    <dgm:pt modelId="{A784E36F-0B63-4FF8-AA1D-5417D959D237}" type="pres">
      <dgm:prSet presAssocID="{B8E93DB0-9784-471F-9EE9-A67BAEF6965C}" presName="parentText" presStyleLbl="node1" presStyleIdx="3" presStyleCnt="4" custLinFactY="-47454" custLinFactNeighborX="-645" custLinFactNeighborY="-100000">
        <dgm:presLayoutVars>
          <dgm:chMax val="0"/>
          <dgm:bulletEnabled val="1"/>
        </dgm:presLayoutVars>
      </dgm:prSet>
      <dgm:spPr/>
    </dgm:pt>
  </dgm:ptLst>
  <dgm:cxnLst>
    <dgm:cxn modelId="{16998F0B-7880-498F-8E11-77B2783B31E2}" type="presOf" srcId="{420FE836-15B6-40BC-9F25-40BD8E0A5E39}" destId="{61E18645-9A1E-41BA-8952-7654E9D4A096}" srcOrd="0" destOrd="0" presId="urn:microsoft.com/office/officeart/2005/8/layout/vList2"/>
    <dgm:cxn modelId="{6EAAFF17-6203-4EE6-9DEB-66D1F278C208}" type="presOf" srcId="{70F7E134-4241-46CC-9E07-8BCD374BEDF8}" destId="{729E865C-C959-4C6D-ACFD-59365EF66CF4}" srcOrd="0" destOrd="0" presId="urn:microsoft.com/office/officeart/2005/8/layout/vList2"/>
    <dgm:cxn modelId="{0D293239-A363-4812-93E6-E947FFB82200}" srcId="{420FE836-15B6-40BC-9F25-40BD8E0A5E39}" destId="{70F7E134-4241-46CC-9E07-8BCD374BEDF8}" srcOrd="1" destOrd="0" parTransId="{F9B15AE6-41BF-4984-ABA1-7075AA40B918}" sibTransId="{FCEA33B8-74C0-498E-AE28-490095D958CC}"/>
    <dgm:cxn modelId="{3B503D80-80B1-40E2-B976-86E41577AFA4}" srcId="{420FE836-15B6-40BC-9F25-40BD8E0A5E39}" destId="{6819D456-DB70-4462-A4D0-E01F8287C35C}" srcOrd="0" destOrd="0" parTransId="{CE13EFAF-1AD5-44BF-A9C3-2B220F65A704}" sibTransId="{F3E52BA5-DA72-4BE0-AF40-A1E55ABEF272}"/>
    <dgm:cxn modelId="{65912D89-6DC3-4E1E-BA26-9BAFD06E7C3D}" type="presOf" srcId="{2913AB88-C44E-4FF6-9B5A-2FCBE4188B86}" destId="{CFA59156-2D63-402D-A1E9-E9F88C95313A}" srcOrd="0" destOrd="0" presId="urn:microsoft.com/office/officeart/2005/8/layout/vList2"/>
    <dgm:cxn modelId="{9A1439CB-5F00-4066-BDED-87DC4F26DD2F}" srcId="{420FE836-15B6-40BC-9F25-40BD8E0A5E39}" destId="{2913AB88-C44E-4FF6-9B5A-2FCBE4188B86}" srcOrd="2" destOrd="0" parTransId="{AB48D831-5AC7-4EE5-8564-62275E2A2DDA}" sibTransId="{60264D55-2000-46EB-A90E-3498FC7A6067}"/>
    <dgm:cxn modelId="{FE64A6CC-1931-4608-B0DD-EBFE247FC31E}" type="presOf" srcId="{B8E93DB0-9784-471F-9EE9-A67BAEF6965C}" destId="{A784E36F-0B63-4FF8-AA1D-5417D959D237}" srcOrd="0" destOrd="0" presId="urn:microsoft.com/office/officeart/2005/8/layout/vList2"/>
    <dgm:cxn modelId="{8FDDBCD1-4E1E-479B-9C8D-FEA0225BC427}" type="presOf" srcId="{6819D456-DB70-4462-A4D0-E01F8287C35C}" destId="{F8657375-F6AF-454D-8B1A-A71022EE2F15}" srcOrd="0" destOrd="0" presId="urn:microsoft.com/office/officeart/2005/8/layout/vList2"/>
    <dgm:cxn modelId="{48F556E9-FFD3-4C75-8A8E-93F48C64D8A7}" srcId="{420FE836-15B6-40BC-9F25-40BD8E0A5E39}" destId="{B8E93DB0-9784-471F-9EE9-A67BAEF6965C}" srcOrd="3" destOrd="0" parTransId="{F9C7150F-B285-4F7C-A93F-38DD6715EE44}" sibTransId="{EA853FB0-833D-428C-9946-171F37ED6C62}"/>
    <dgm:cxn modelId="{A54BC6FE-6129-482D-8622-17D1B8D0F316}" type="presParOf" srcId="{61E18645-9A1E-41BA-8952-7654E9D4A096}" destId="{F8657375-F6AF-454D-8B1A-A71022EE2F15}" srcOrd="0" destOrd="0" presId="urn:microsoft.com/office/officeart/2005/8/layout/vList2"/>
    <dgm:cxn modelId="{9547E1AC-CEA5-443E-9548-8778B7D973AA}" type="presParOf" srcId="{61E18645-9A1E-41BA-8952-7654E9D4A096}" destId="{2A581299-9EDE-4CC3-99DE-E79BADEB3DD9}" srcOrd="1" destOrd="0" presId="urn:microsoft.com/office/officeart/2005/8/layout/vList2"/>
    <dgm:cxn modelId="{CD1627AC-AAD0-4306-AAA9-635B32B127E3}" type="presParOf" srcId="{61E18645-9A1E-41BA-8952-7654E9D4A096}" destId="{729E865C-C959-4C6D-ACFD-59365EF66CF4}" srcOrd="2" destOrd="0" presId="urn:microsoft.com/office/officeart/2005/8/layout/vList2"/>
    <dgm:cxn modelId="{6BDF08D8-9BC2-4D05-9214-1075C7E34982}" type="presParOf" srcId="{61E18645-9A1E-41BA-8952-7654E9D4A096}" destId="{1FC0611F-1498-44EF-87D2-10B5AEF5078C}" srcOrd="3" destOrd="0" presId="urn:microsoft.com/office/officeart/2005/8/layout/vList2"/>
    <dgm:cxn modelId="{ECDC1E74-9565-4676-AAA5-76769AFBE9C1}" type="presParOf" srcId="{61E18645-9A1E-41BA-8952-7654E9D4A096}" destId="{CFA59156-2D63-402D-A1E9-E9F88C95313A}" srcOrd="4" destOrd="0" presId="urn:microsoft.com/office/officeart/2005/8/layout/vList2"/>
    <dgm:cxn modelId="{8A60AF50-98B1-4B9A-9247-69E8268DF334}" type="presParOf" srcId="{61E18645-9A1E-41BA-8952-7654E9D4A096}" destId="{F4D3C8A9-1D48-4AB9-A3BA-13A086184205}" srcOrd="5" destOrd="0" presId="urn:microsoft.com/office/officeart/2005/8/layout/vList2"/>
    <dgm:cxn modelId="{8B3A309E-9E2D-4E0D-AC8E-D7445E41501E}" type="presParOf" srcId="{61E18645-9A1E-41BA-8952-7654E9D4A096}" destId="{A784E36F-0B63-4FF8-AA1D-5417D959D237}"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The Agency Relationship</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70F7E134-4241-46CC-9E07-8BCD374BEDF8}">
      <dgm:prSet custT="1"/>
      <dgm:spPr/>
      <dgm:t>
        <a:bodyPr/>
        <a:lstStyle/>
        <a:p>
          <a:pPr rtl="0"/>
          <a:r>
            <a:rPr lang="en-US" sz="2800" b="0" dirty="0"/>
            <a:t>Fiduciary Duties</a:t>
          </a:r>
        </a:p>
      </dgm:t>
    </dgm:pt>
    <dgm:pt modelId="{F9B15AE6-41BF-4984-ABA1-7075AA40B918}" type="parTrans" cxnId="{0D293239-A363-4812-93E6-E947FFB82200}">
      <dgm:prSet/>
      <dgm:spPr/>
      <dgm:t>
        <a:bodyPr/>
        <a:lstStyle/>
        <a:p>
          <a:endParaRPr lang="en-US" sz="1050" b="0"/>
        </a:p>
      </dgm:t>
    </dgm:pt>
    <dgm:pt modelId="{FCEA33B8-74C0-498E-AE28-490095D958CC}" type="sibTrans" cxnId="{0D293239-A363-4812-93E6-E947FFB82200}">
      <dgm:prSet/>
      <dgm:spPr/>
      <dgm:t>
        <a:bodyPr/>
        <a:lstStyle/>
        <a:p>
          <a:endParaRPr lang="en-US" sz="1050" b="0"/>
        </a:p>
      </dgm:t>
    </dgm:pt>
    <dgm:pt modelId="{E5A2E6B8-771F-4BA8-BAB4-B2C99D9ED6D6}">
      <dgm:prSet custT="1"/>
      <dgm:spPr/>
      <dgm:t>
        <a:bodyPr/>
        <a:lstStyle/>
        <a:p>
          <a:r>
            <a:rPr lang="en-US" sz="2800" b="0" dirty="0"/>
            <a:t>Forms of Real Estate Agency</a:t>
          </a:r>
        </a:p>
      </dgm:t>
    </dgm:pt>
    <dgm:pt modelId="{4FC1980C-56C9-4D8A-AC43-077694A1B53F}" type="parTrans" cxnId="{410813CB-3BA8-4A76-8394-477BE4A805B2}">
      <dgm:prSet/>
      <dgm:spPr/>
      <dgm:t>
        <a:bodyPr/>
        <a:lstStyle/>
        <a:p>
          <a:endParaRPr lang="en-US"/>
        </a:p>
      </dgm:t>
    </dgm:pt>
    <dgm:pt modelId="{E432FFCC-4057-4295-BCB8-40C3E577090C}" type="sibTrans" cxnId="{410813CB-3BA8-4A76-8394-477BE4A805B2}">
      <dgm:prSet/>
      <dgm:spPr/>
      <dgm:t>
        <a:bodyPr/>
        <a:lstStyle/>
        <a:p>
          <a:endParaRPr lang="en-US"/>
        </a:p>
      </dgm:t>
    </dgm:pt>
    <dgm:pt modelId="{45154828-1C23-495D-A006-28FF09BC9902}">
      <dgm:prSet custT="1"/>
      <dgm:spPr/>
      <dgm:t>
        <a:bodyPr/>
        <a:lstStyle/>
        <a:p>
          <a:r>
            <a:rPr lang="en-US" sz="2800" b="0" dirty="0"/>
            <a:t>Agency Disclosure Rules</a:t>
          </a:r>
        </a:p>
      </dgm:t>
    </dgm:pt>
    <dgm:pt modelId="{4722EC1B-8B81-4D35-BFFC-97458111F67B}" type="parTrans" cxnId="{90F5BAA1-3A27-47DD-BB95-45D02403186B}">
      <dgm:prSet/>
      <dgm:spPr/>
      <dgm:t>
        <a:bodyPr/>
        <a:lstStyle/>
        <a:p>
          <a:endParaRPr lang="en-US"/>
        </a:p>
      </dgm:t>
    </dgm:pt>
    <dgm:pt modelId="{81A60ED1-3577-43EB-9C65-0ACEE27073D4}" type="sibTrans" cxnId="{90F5BAA1-3A27-47DD-BB95-45D02403186B}">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4" custLinFactNeighborX="-758" custLinFactNeighborY="-33825">
        <dgm:presLayoutVars>
          <dgm:chMax val="0"/>
          <dgm:bulletEnabled val="1"/>
        </dgm:presLayoutVars>
      </dgm:prSet>
      <dgm:spPr/>
    </dgm:pt>
    <dgm:pt modelId="{2A581299-9EDE-4CC3-99DE-E79BADEB3DD9}" type="pres">
      <dgm:prSet presAssocID="{F3E52BA5-DA72-4BE0-AF40-A1E55ABEF272}" presName="spacer" presStyleCnt="0"/>
      <dgm:spPr/>
    </dgm:pt>
    <dgm:pt modelId="{729E865C-C959-4C6D-ACFD-59365EF66CF4}" type="pres">
      <dgm:prSet presAssocID="{70F7E134-4241-46CC-9E07-8BCD374BEDF8}" presName="parentText" presStyleLbl="node1" presStyleIdx="1" presStyleCnt="4" custLinFactY="-534" custLinFactNeighborX="0" custLinFactNeighborY="-100000">
        <dgm:presLayoutVars>
          <dgm:chMax val="0"/>
          <dgm:bulletEnabled val="1"/>
        </dgm:presLayoutVars>
      </dgm:prSet>
      <dgm:spPr/>
    </dgm:pt>
    <dgm:pt modelId="{1FC0611F-1498-44EF-87D2-10B5AEF5078C}" type="pres">
      <dgm:prSet presAssocID="{FCEA33B8-74C0-498E-AE28-490095D958CC}" presName="spacer" presStyleCnt="0"/>
      <dgm:spPr/>
    </dgm:pt>
    <dgm:pt modelId="{E39F7C1B-AB08-4FC3-845C-867DD2E7AA05}" type="pres">
      <dgm:prSet presAssocID="{E5A2E6B8-771F-4BA8-BAB4-B2C99D9ED6D6}" presName="parentText" presStyleLbl="node1" presStyleIdx="2" presStyleCnt="4" custLinFactY="-11248" custLinFactNeighborX="0" custLinFactNeighborY="-100000">
        <dgm:presLayoutVars>
          <dgm:chMax val="0"/>
          <dgm:bulletEnabled val="1"/>
        </dgm:presLayoutVars>
      </dgm:prSet>
      <dgm:spPr/>
    </dgm:pt>
    <dgm:pt modelId="{F03A5FFC-54DB-4D1F-8AD6-8222A61D9C08}" type="pres">
      <dgm:prSet presAssocID="{E432FFCC-4057-4295-BCB8-40C3E577090C}" presName="spacer" presStyleCnt="0"/>
      <dgm:spPr/>
    </dgm:pt>
    <dgm:pt modelId="{0C30C17C-7943-42ED-B903-B72D45ECB0A9}" type="pres">
      <dgm:prSet presAssocID="{45154828-1C23-495D-A006-28FF09BC9902}" presName="parentText" presStyleLbl="node1" presStyleIdx="3" presStyleCnt="4" custLinFactY="-25717" custLinFactNeighborX="-369" custLinFactNeighborY="-100000">
        <dgm:presLayoutVars>
          <dgm:chMax val="0"/>
          <dgm:bulletEnabled val="1"/>
        </dgm:presLayoutVars>
      </dgm:prSet>
      <dgm:spPr/>
    </dgm:pt>
  </dgm:ptLst>
  <dgm:cxnLst>
    <dgm:cxn modelId="{75763918-55D2-4F8F-AEED-BB5DCF0EFA00}" type="presOf" srcId="{70F7E134-4241-46CC-9E07-8BCD374BEDF8}" destId="{729E865C-C959-4C6D-ACFD-59365EF66CF4}" srcOrd="0" destOrd="0" presId="urn:microsoft.com/office/officeart/2005/8/layout/vList2"/>
    <dgm:cxn modelId="{0D293239-A363-4812-93E6-E947FFB82200}" srcId="{420FE836-15B6-40BC-9F25-40BD8E0A5E39}" destId="{70F7E134-4241-46CC-9E07-8BCD374BEDF8}" srcOrd="1" destOrd="0" parTransId="{F9B15AE6-41BF-4984-ABA1-7075AA40B918}" sibTransId="{FCEA33B8-74C0-498E-AE28-490095D958CC}"/>
    <dgm:cxn modelId="{89A6E974-9805-4C9F-A1B7-EE17295E9769}" type="presOf" srcId="{420FE836-15B6-40BC-9F25-40BD8E0A5E39}" destId="{61E18645-9A1E-41BA-8952-7654E9D4A096}" srcOrd="0" destOrd="0" presId="urn:microsoft.com/office/officeart/2005/8/layout/vList2"/>
    <dgm:cxn modelId="{66CC2980-AAD0-4238-AA29-DED7B7798F1D}" type="presOf" srcId="{E5A2E6B8-771F-4BA8-BAB4-B2C99D9ED6D6}" destId="{E39F7C1B-AB08-4FC3-845C-867DD2E7AA05}"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0E388F95-A63A-40A4-82C7-0C871CEFCA04}" type="presOf" srcId="{45154828-1C23-495D-A006-28FF09BC9902}" destId="{0C30C17C-7943-42ED-B903-B72D45ECB0A9}" srcOrd="0" destOrd="0" presId="urn:microsoft.com/office/officeart/2005/8/layout/vList2"/>
    <dgm:cxn modelId="{90F5BAA1-3A27-47DD-BB95-45D02403186B}" srcId="{420FE836-15B6-40BC-9F25-40BD8E0A5E39}" destId="{45154828-1C23-495D-A006-28FF09BC9902}" srcOrd="3" destOrd="0" parTransId="{4722EC1B-8B81-4D35-BFFC-97458111F67B}" sibTransId="{81A60ED1-3577-43EB-9C65-0ACEE27073D4}"/>
    <dgm:cxn modelId="{410813CB-3BA8-4A76-8394-477BE4A805B2}" srcId="{420FE836-15B6-40BC-9F25-40BD8E0A5E39}" destId="{E5A2E6B8-771F-4BA8-BAB4-B2C99D9ED6D6}" srcOrd="2" destOrd="0" parTransId="{4FC1980C-56C9-4D8A-AC43-077694A1B53F}" sibTransId="{E432FFCC-4057-4295-BCB8-40C3E577090C}"/>
    <dgm:cxn modelId="{3B8D5AF6-27F6-447C-B72B-AC30CF0F4BD7}" type="presOf" srcId="{6819D456-DB70-4462-A4D0-E01F8287C35C}" destId="{F8657375-F6AF-454D-8B1A-A71022EE2F15}" srcOrd="0" destOrd="0" presId="urn:microsoft.com/office/officeart/2005/8/layout/vList2"/>
    <dgm:cxn modelId="{B46F6157-C56C-47CB-8434-DBFCE052A4AA}" type="presParOf" srcId="{61E18645-9A1E-41BA-8952-7654E9D4A096}" destId="{F8657375-F6AF-454D-8B1A-A71022EE2F15}" srcOrd="0" destOrd="0" presId="urn:microsoft.com/office/officeart/2005/8/layout/vList2"/>
    <dgm:cxn modelId="{E06DA84C-E0C4-4C2E-9468-2B2F45B3BB40}" type="presParOf" srcId="{61E18645-9A1E-41BA-8952-7654E9D4A096}" destId="{2A581299-9EDE-4CC3-99DE-E79BADEB3DD9}" srcOrd="1" destOrd="0" presId="urn:microsoft.com/office/officeart/2005/8/layout/vList2"/>
    <dgm:cxn modelId="{4954D0BA-AE99-48A4-AAFA-A14915D54DFB}" type="presParOf" srcId="{61E18645-9A1E-41BA-8952-7654E9D4A096}" destId="{729E865C-C959-4C6D-ACFD-59365EF66CF4}" srcOrd="2" destOrd="0" presId="urn:microsoft.com/office/officeart/2005/8/layout/vList2"/>
    <dgm:cxn modelId="{0CB9A2AD-18CA-4F3C-A176-D41AD653BF11}" type="presParOf" srcId="{61E18645-9A1E-41BA-8952-7654E9D4A096}" destId="{1FC0611F-1498-44EF-87D2-10B5AEF5078C}" srcOrd="3" destOrd="0" presId="urn:microsoft.com/office/officeart/2005/8/layout/vList2"/>
    <dgm:cxn modelId="{D2B7B521-E92D-4AAF-8B45-0EBE7B2A93D5}" type="presParOf" srcId="{61E18645-9A1E-41BA-8952-7654E9D4A096}" destId="{E39F7C1B-AB08-4FC3-845C-867DD2E7AA05}" srcOrd="4" destOrd="0" presId="urn:microsoft.com/office/officeart/2005/8/layout/vList2"/>
    <dgm:cxn modelId="{9175C03D-8F1E-426F-8458-EB34CFEA8342}" type="presParOf" srcId="{61E18645-9A1E-41BA-8952-7654E9D4A096}" destId="{F03A5FFC-54DB-4D1F-8AD6-8222A61D9C08}" srcOrd="5" destOrd="0" presId="urn:microsoft.com/office/officeart/2005/8/layout/vList2"/>
    <dgm:cxn modelId="{9DC0A05F-31D5-4128-92AA-775191317DCB}" type="presParOf" srcId="{61E18645-9A1E-41BA-8952-7654E9D4A096}" destId="{0C30C17C-7943-42ED-B903-B72D45ECB0A9}"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Review of Legal Foundations</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D40CBF22-A0D3-4E17-8E0E-DCC535274F41}">
      <dgm:prSet custT="1"/>
      <dgm:spPr/>
      <dgm:t>
        <a:bodyPr/>
        <a:lstStyle/>
        <a:p>
          <a:r>
            <a:rPr lang="en-US" sz="2800" b="0" dirty="0"/>
            <a:t>Types of Listing Agreement</a:t>
          </a:r>
        </a:p>
      </dgm:t>
    </dgm:pt>
    <dgm:pt modelId="{B251F082-7960-4702-A101-3CB44C4BFFCB}" type="parTrans" cxnId="{B35779B5-6D68-4B6A-B81C-40B3FE3A2382}">
      <dgm:prSet/>
      <dgm:spPr/>
      <dgm:t>
        <a:bodyPr/>
        <a:lstStyle/>
        <a:p>
          <a:endParaRPr lang="en-US"/>
        </a:p>
      </dgm:t>
    </dgm:pt>
    <dgm:pt modelId="{38C6A87F-4F2A-4BC5-8589-3F84007813CD}" type="sibTrans" cxnId="{B35779B5-6D68-4B6A-B81C-40B3FE3A2382}">
      <dgm:prSet/>
      <dgm:spPr/>
      <dgm:t>
        <a:bodyPr/>
        <a:lstStyle/>
        <a:p>
          <a:endParaRPr lang="en-US"/>
        </a:p>
      </dgm:t>
    </dgm:pt>
    <dgm:pt modelId="{D9F33A2C-4131-4E5F-B4EE-9B0D64794478}">
      <dgm:prSet custT="1"/>
      <dgm:spPr/>
      <dgm:t>
        <a:bodyPr/>
        <a:lstStyle/>
        <a:p>
          <a:r>
            <a:rPr lang="en-US" sz="2800" b="0" dirty="0"/>
            <a:t>Fulfillment and Termination</a:t>
          </a:r>
        </a:p>
      </dgm:t>
    </dgm:pt>
    <dgm:pt modelId="{36F4D6F8-BEFF-4020-9ECC-EE03944B7E64}" type="parTrans" cxnId="{730A7B71-9B59-47E7-BD63-05480FF17E89}">
      <dgm:prSet/>
      <dgm:spPr/>
      <dgm:t>
        <a:bodyPr/>
        <a:lstStyle/>
        <a:p>
          <a:endParaRPr lang="en-US"/>
        </a:p>
      </dgm:t>
    </dgm:pt>
    <dgm:pt modelId="{4FC32604-925C-405C-8D55-55A7766C88F3}" type="sibTrans" cxnId="{730A7B71-9B59-47E7-BD63-05480FF17E89}">
      <dgm:prSet/>
      <dgm:spPr/>
      <dgm:t>
        <a:bodyPr/>
        <a:lstStyle/>
        <a:p>
          <a:endParaRPr lang="en-US"/>
        </a:p>
      </dgm:t>
    </dgm:pt>
    <dgm:pt modelId="{16185E8C-7E3C-4F8B-B569-38126026CD5F}">
      <dgm:prSet custT="1"/>
      <dgm:spPr/>
      <dgm:t>
        <a:bodyPr/>
        <a:lstStyle/>
        <a:p>
          <a:r>
            <a:rPr lang="en-US" sz="2800" b="0" dirty="0"/>
            <a:t>Agreement Clauses</a:t>
          </a:r>
        </a:p>
      </dgm:t>
    </dgm:pt>
    <dgm:pt modelId="{5D7DCADB-091C-499B-8EF8-689A00FCF6FE}" type="parTrans" cxnId="{2EFFE4E3-91C7-438C-805B-1EB14E3E6415}">
      <dgm:prSet/>
      <dgm:spPr/>
      <dgm:t>
        <a:bodyPr/>
        <a:lstStyle/>
        <a:p>
          <a:endParaRPr lang="en-US"/>
        </a:p>
      </dgm:t>
    </dgm:pt>
    <dgm:pt modelId="{7F89D32B-2041-4D5E-B160-61E5414711C8}" type="sibTrans" cxnId="{2EFFE4E3-91C7-438C-805B-1EB14E3E6415}">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4" custLinFactNeighborY="-3228">
        <dgm:presLayoutVars>
          <dgm:chMax val="0"/>
          <dgm:bulletEnabled val="1"/>
        </dgm:presLayoutVars>
      </dgm:prSet>
      <dgm:spPr/>
    </dgm:pt>
    <dgm:pt modelId="{2A581299-9EDE-4CC3-99DE-E79BADEB3DD9}" type="pres">
      <dgm:prSet presAssocID="{F3E52BA5-DA72-4BE0-AF40-A1E55ABEF272}" presName="spacer" presStyleCnt="0"/>
      <dgm:spPr/>
    </dgm:pt>
    <dgm:pt modelId="{E21A6285-E883-4777-9A3C-8EC5EEAB8A1A}" type="pres">
      <dgm:prSet presAssocID="{D40CBF22-A0D3-4E17-8E0E-DCC535274F41}" presName="parentText" presStyleLbl="node1" presStyleIdx="1" presStyleCnt="4" custLinFactY="-534" custLinFactNeighborX="0" custLinFactNeighborY="-100000">
        <dgm:presLayoutVars>
          <dgm:chMax val="0"/>
          <dgm:bulletEnabled val="1"/>
        </dgm:presLayoutVars>
      </dgm:prSet>
      <dgm:spPr/>
    </dgm:pt>
    <dgm:pt modelId="{E8F0041F-EDAE-4044-BB02-3D04895CF988}" type="pres">
      <dgm:prSet presAssocID="{38C6A87F-4F2A-4BC5-8589-3F84007813CD}" presName="spacer" presStyleCnt="0"/>
      <dgm:spPr/>
    </dgm:pt>
    <dgm:pt modelId="{462202C4-D8DC-4388-B202-EEF429B2F0DA}" type="pres">
      <dgm:prSet presAssocID="{D9F33A2C-4131-4E5F-B4EE-9B0D64794478}" presName="parentText" presStyleLbl="node1" presStyleIdx="2" presStyleCnt="4" custLinFactY="-11248" custLinFactNeighborX="0" custLinFactNeighborY="-100000">
        <dgm:presLayoutVars>
          <dgm:chMax val="0"/>
          <dgm:bulletEnabled val="1"/>
        </dgm:presLayoutVars>
      </dgm:prSet>
      <dgm:spPr/>
    </dgm:pt>
    <dgm:pt modelId="{0F13B2EB-3C33-4D9D-910D-515D5634C043}" type="pres">
      <dgm:prSet presAssocID="{4FC32604-925C-405C-8D55-55A7766C88F3}" presName="spacer" presStyleCnt="0"/>
      <dgm:spPr/>
    </dgm:pt>
    <dgm:pt modelId="{BB77A4AA-B9F1-469C-87E3-ED84A99609C3}" type="pres">
      <dgm:prSet presAssocID="{16185E8C-7E3C-4F8B-B569-38126026CD5F}" presName="parentText" presStyleLbl="node1" presStyleIdx="3" presStyleCnt="4" custLinFactY="-21962" custLinFactNeighborX="0" custLinFactNeighborY="-100000">
        <dgm:presLayoutVars>
          <dgm:chMax val="0"/>
          <dgm:bulletEnabled val="1"/>
        </dgm:presLayoutVars>
      </dgm:prSet>
      <dgm:spPr/>
    </dgm:pt>
  </dgm:ptLst>
  <dgm:cxnLst>
    <dgm:cxn modelId="{04EF8B1F-0F98-4FBD-B651-CF4353C2F55B}" type="presOf" srcId="{D9F33A2C-4131-4E5F-B4EE-9B0D64794478}" destId="{462202C4-D8DC-4388-B202-EEF429B2F0DA}" srcOrd="0" destOrd="0" presId="urn:microsoft.com/office/officeart/2005/8/layout/vList2"/>
    <dgm:cxn modelId="{730A7B71-9B59-47E7-BD63-05480FF17E89}" srcId="{420FE836-15B6-40BC-9F25-40BD8E0A5E39}" destId="{D9F33A2C-4131-4E5F-B4EE-9B0D64794478}" srcOrd="2" destOrd="0" parTransId="{36F4D6F8-BEFF-4020-9ECC-EE03944B7E64}" sibTransId="{4FC32604-925C-405C-8D55-55A7766C88F3}"/>
    <dgm:cxn modelId="{066FE556-6A9A-490A-8021-D7A46CB5566A}" type="presOf" srcId="{16185E8C-7E3C-4F8B-B569-38126026CD5F}" destId="{BB77A4AA-B9F1-469C-87E3-ED84A99609C3}" srcOrd="0" destOrd="0" presId="urn:microsoft.com/office/officeart/2005/8/layout/vList2"/>
    <dgm:cxn modelId="{71843D7F-A314-467C-9B3B-49F3CFCF5821}" type="presOf" srcId="{D40CBF22-A0D3-4E17-8E0E-DCC535274F41}" destId="{E21A6285-E883-4777-9A3C-8EC5EEAB8A1A}"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B35779B5-6D68-4B6A-B81C-40B3FE3A2382}" srcId="{420FE836-15B6-40BC-9F25-40BD8E0A5E39}" destId="{D40CBF22-A0D3-4E17-8E0E-DCC535274F41}" srcOrd="1" destOrd="0" parTransId="{B251F082-7960-4702-A101-3CB44C4BFFCB}" sibTransId="{38C6A87F-4F2A-4BC5-8589-3F84007813CD}"/>
    <dgm:cxn modelId="{413180D3-9143-49A1-B345-BB5F9E7680E2}" type="presOf" srcId="{420FE836-15B6-40BC-9F25-40BD8E0A5E39}" destId="{61E18645-9A1E-41BA-8952-7654E9D4A096}" srcOrd="0" destOrd="0" presId="urn:microsoft.com/office/officeart/2005/8/layout/vList2"/>
    <dgm:cxn modelId="{2EFFE4E3-91C7-438C-805B-1EB14E3E6415}" srcId="{420FE836-15B6-40BC-9F25-40BD8E0A5E39}" destId="{16185E8C-7E3C-4F8B-B569-38126026CD5F}" srcOrd="3" destOrd="0" parTransId="{5D7DCADB-091C-499B-8EF8-689A00FCF6FE}" sibTransId="{7F89D32B-2041-4D5E-B160-61E5414711C8}"/>
    <dgm:cxn modelId="{30C3DFFA-7723-4E44-A84E-CAEFDC62255E}" type="presOf" srcId="{6819D456-DB70-4462-A4D0-E01F8287C35C}" destId="{F8657375-F6AF-454D-8B1A-A71022EE2F15}" srcOrd="0" destOrd="0" presId="urn:microsoft.com/office/officeart/2005/8/layout/vList2"/>
    <dgm:cxn modelId="{6D7526C3-7F44-4094-B85B-9E48D0BD6F8C}" type="presParOf" srcId="{61E18645-9A1E-41BA-8952-7654E9D4A096}" destId="{F8657375-F6AF-454D-8B1A-A71022EE2F15}" srcOrd="0" destOrd="0" presId="urn:microsoft.com/office/officeart/2005/8/layout/vList2"/>
    <dgm:cxn modelId="{D9BFF90A-9DE6-4E3D-A2F9-1CB773CE45EF}" type="presParOf" srcId="{61E18645-9A1E-41BA-8952-7654E9D4A096}" destId="{2A581299-9EDE-4CC3-99DE-E79BADEB3DD9}" srcOrd="1" destOrd="0" presId="urn:microsoft.com/office/officeart/2005/8/layout/vList2"/>
    <dgm:cxn modelId="{2C6A6DA8-417A-44AD-A807-A4CF654C0D79}" type="presParOf" srcId="{61E18645-9A1E-41BA-8952-7654E9D4A096}" destId="{E21A6285-E883-4777-9A3C-8EC5EEAB8A1A}" srcOrd="2" destOrd="0" presId="urn:microsoft.com/office/officeart/2005/8/layout/vList2"/>
    <dgm:cxn modelId="{D6543A2F-2222-47AD-8179-8F381137484D}" type="presParOf" srcId="{61E18645-9A1E-41BA-8952-7654E9D4A096}" destId="{E8F0041F-EDAE-4044-BB02-3D04895CF988}" srcOrd="3" destOrd="0" presId="urn:microsoft.com/office/officeart/2005/8/layout/vList2"/>
    <dgm:cxn modelId="{3DF9AF46-19D6-4431-A218-DAC0FD276DD9}" type="presParOf" srcId="{61E18645-9A1E-41BA-8952-7654E9D4A096}" destId="{462202C4-D8DC-4388-B202-EEF429B2F0DA}" srcOrd="4" destOrd="0" presId="urn:microsoft.com/office/officeart/2005/8/layout/vList2"/>
    <dgm:cxn modelId="{F9EAEB53-FA90-4244-B0D3-7B4AFA1B0DF3}" type="presParOf" srcId="{61E18645-9A1E-41BA-8952-7654E9D4A096}" destId="{0F13B2EB-3C33-4D9D-910D-515D5634C043}" srcOrd="5" destOrd="0" presId="urn:microsoft.com/office/officeart/2005/8/layout/vList2"/>
    <dgm:cxn modelId="{C5CC63C5-51E4-4617-A5AB-50349A762186}" type="presParOf" srcId="{61E18645-9A1E-41BA-8952-7654E9D4A096}" destId="{BB77A4AA-B9F1-469C-87E3-ED84A99609C3}"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Function and Organization</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E2D1679C-A0DD-43CA-8BE4-C680A6ED4083}">
      <dgm:prSet custT="1"/>
      <dgm:spPr/>
      <dgm:t>
        <a:bodyPr/>
        <a:lstStyle/>
        <a:p>
          <a:r>
            <a:rPr lang="en-US" sz="2800" b="0" dirty="0"/>
            <a:t>The Broker-Salesperson Relationship</a:t>
          </a:r>
        </a:p>
      </dgm:t>
    </dgm:pt>
    <dgm:pt modelId="{EC86EBFE-AC3B-4BCC-B590-28F1AC01FAB5}" type="parTrans" cxnId="{AB0BA96D-D799-4950-A596-7F9F2A1F2056}">
      <dgm:prSet/>
      <dgm:spPr/>
      <dgm:t>
        <a:bodyPr/>
        <a:lstStyle/>
        <a:p>
          <a:endParaRPr lang="en-US"/>
        </a:p>
      </dgm:t>
    </dgm:pt>
    <dgm:pt modelId="{8436BB7F-E84A-4A3F-9C01-CB279EC4709E}" type="sibTrans" cxnId="{AB0BA96D-D799-4950-A596-7F9F2A1F2056}">
      <dgm:prSet/>
      <dgm:spPr/>
      <dgm:t>
        <a:bodyPr/>
        <a:lstStyle/>
        <a:p>
          <a:endParaRPr lang="en-US"/>
        </a:p>
      </dgm:t>
    </dgm:pt>
    <dgm:pt modelId="{69B809BF-B80F-4EDF-BA20-6DC6A6297CBB}">
      <dgm:prSet custT="1"/>
      <dgm:spPr/>
      <dgm:t>
        <a:bodyPr/>
        <a:lstStyle/>
        <a:p>
          <a:r>
            <a:rPr lang="en-US" sz="2800" b="0" dirty="0"/>
            <a:t>Operating a Real Estate Brokerage</a:t>
          </a:r>
        </a:p>
      </dgm:t>
    </dgm:pt>
    <dgm:pt modelId="{84363FEE-E7E8-4A47-9A39-3164D09E8261}" type="parTrans" cxnId="{64C72544-7E35-4CB1-A006-F72C4337CDD5}">
      <dgm:prSet/>
      <dgm:spPr/>
      <dgm:t>
        <a:bodyPr/>
        <a:lstStyle/>
        <a:p>
          <a:endParaRPr lang="en-US"/>
        </a:p>
      </dgm:t>
    </dgm:pt>
    <dgm:pt modelId="{5D5238EC-C71A-47F2-8245-B967CCABF201}" type="sibTrans" cxnId="{64C72544-7E35-4CB1-A006-F72C4337CDD5}">
      <dgm:prSet/>
      <dgm:spPr/>
      <dgm:t>
        <a:bodyPr/>
        <a:lstStyle/>
        <a:p>
          <a:endParaRPr lang="en-US"/>
        </a:p>
      </dgm:t>
    </dgm:pt>
    <dgm:pt modelId="{9A6D00E3-3AD8-41BC-97E7-83C3BBBA7434}">
      <dgm:prSet custT="1"/>
      <dgm:spPr/>
      <dgm:t>
        <a:bodyPr/>
        <a:lstStyle/>
        <a:p>
          <a:r>
            <a:rPr lang="en-US" sz="2800" b="0" dirty="0"/>
            <a:t>Business Brokerage</a:t>
          </a:r>
        </a:p>
      </dgm:t>
    </dgm:pt>
    <dgm:pt modelId="{55F45165-CAC6-43CC-B1F2-E07B7332D65D}" type="parTrans" cxnId="{8371B224-975A-4924-AA60-D862A3070450}">
      <dgm:prSet/>
      <dgm:spPr/>
      <dgm:t>
        <a:bodyPr/>
        <a:lstStyle/>
        <a:p>
          <a:endParaRPr lang="en-US"/>
        </a:p>
      </dgm:t>
    </dgm:pt>
    <dgm:pt modelId="{C27C3A98-E1EC-40EC-9E7F-F2CE29E3C207}" type="sibTrans" cxnId="{8371B224-975A-4924-AA60-D862A3070450}">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4" custLinFactNeighborY="-3228">
        <dgm:presLayoutVars>
          <dgm:chMax val="0"/>
          <dgm:bulletEnabled val="1"/>
        </dgm:presLayoutVars>
      </dgm:prSet>
      <dgm:spPr/>
    </dgm:pt>
    <dgm:pt modelId="{2A581299-9EDE-4CC3-99DE-E79BADEB3DD9}" type="pres">
      <dgm:prSet presAssocID="{F3E52BA5-DA72-4BE0-AF40-A1E55ABEF272}" presName="spacer" presStyleCnt="0"/>
      <dgm:spPr/>
    </dgm:pt>
    <dgm:pt modelId="{CF8E88AD-B4D0-4992-8880-EBCBBB8F8D4E}" type="pres">
      <dgm:prSet presAssocID="{E2D1679C-A0DD-43CA-8BE4-C680A6ED4083}" presName="parentText" presStyleLbl="node1" presStyleIdx="1" presStyleCnt="4">
        <dgm:presLayoutVars>
          <dgm:chMax val="0"/>
          <dgm:bulletEnabled val="1"/>
        </dgm:presLayoutVars>
      </dgm:prSet>
      <dgm:spPr/>
    </dgm:pt>
    <dgm:pt modelId="{0EDFE07A-3C8A-40F6-96F5-E192FDB9F78F}" type="pres">
      <dgm:prSet presAssocID="{8436BB7F-E84A-4A3F-9C01-CB279EC4709E}" presName="spacer" presStyleCnt="0"/>
      <dgm:spPr/>
    </dgm:pt>
    <dgm:pt modelId="{42FC90BF-44E2-4684-A230-2998CA1E1034}" type="pres">
      <dgm:prSet presAssocID="{69B809BF-B80F-4EDF-BA20-6DC6A6297CBB}" presName="parentText" presStyleLbl="node1" presStyleIdx="2" presStyleCnt="4">
        <dgm:presLayoutVars>
          <dgm:chMax val="0"/>
          <dgm:bulletEnabled val="1"/>
        </dgm:presLayoutVars>
      </dgm:prSet>
      <dgm:spPr/>
    </dgm:pt>
    <dgm:pt modelId="{A637A043-17F0-4D28-8671-A0B737FDB1BE}" type="pres">
      <dgm:prSet presAssocID="{5D5238EC-C71A-47F2-8245-B967CCABF201}" presName="spacer" presStyleCnt="0"/>
      <dgm:spPr/>
    </dgm:pt>
    <dgm:pt modelId="{2F95619B-9EDA-4F39-AA56-1F77A4DA3A49}" type="pres">
      <dgm:prSet presAssocID="{9A6D00E3-3AD8-41BC-97E7-83C3BBBA7434}" presName="parentText" presStyleLbl="node1" presStyleIdx="3" presStyleCnt="4">
        <dgm:presLayoutVars>
          <dgm:chMax val="0"/>
          <dgm:bulletEnabled val="1"/>
        </dgm:presLayoutVars>
      </dgm:prSet>
      <dgm:spPr/>
    </dgm:pt>
  </dgm:ptLst>
  <dgm:cxnLst>
    <dgm:cxn modelId="{8371B224-975A-4924-AA60-D862A3070450}" srcId="{420FE836-15B6-40BC-9F25-40BD8E0A5E39}" destId="{9A6D00E3-3AD8-41BC-97E7-83C3BBBA7434}" srcOrd="3" destOrd="0" parTransId="{55F45165-CAC6-43CC-B1F2-E07B7332D65D}" sibTransId="{C27C3A98-E1EC-40EC-9E7F-F2CE29E3C207}"/>
    <dgm:cxn modelId="{2F5CFC5F-AA71-471D-A6A2-98C91501273E}" type="presOf" srcId="{E2D1679C-A0DD-43CA-8BE4-C680A6ED4083}" destId="{CF8E88AD-B4D0-4992-8880-EBCBBB8F8D4E}" srcOrd="0" destOrd="0" presId="urn:microsoft.com/office/officeart/2005/8/layout/vList2"/>
    <dgm:cxn modelId="{64C72544-7E35-4CB1-A006-F72C4337CDD5}" srcId="{420FE836-15B6-40BC-9F25-40BD8E0A5E39}" destId="{69B809BF-B80F-4EDF-BA20-6DC6A6297CBB}" srcOrd="2" destOrd="0" parTransId="{84363FEE-E7E8-4A47-9A39-3164D09E8261}" sibTransId="{5D5238EC-C71A-47F2-8245-B967CCABF201}"/>
    <dgm:cxn modelId="{F181EB48-13E7-4AFF-89EB-5F8A6DE3FE4D}" type="presOf" srcId="{420FE836-15B6-40BC-9F25-40BD8E0A5E39}" destId="{61E18645-9A1E-41BA-8952-7654E9D4A096}" srcOrd="0" destOrd="0" presId="urn:microsoft.com/office/officeart/2005/8/layout/vList2"/>
    <dgm:cxn modelId="{AB0BA96D-D799-4950-A596-7F9F2A1F2056}" srcId="{420FE836-15B6-40BC-9F25-40BD8E0A5E39}" destId="{E2D1679C-A0DD-43CA-8BE4-C680A6ED4083}" srcOrd="1" destOrd="0" parTransId="{EC86EBFE-AC3B-4BCC-B590-28F1AC01FAB5}" sibTransId="{8436BB7F-E84A-4A3F-9C01-CB279EC4709E}"/>
    <dgm:cxn modelId="{3B503D80-80B1-40E2-B976-86E41577AFA4}" srcId="{420FE836-15B6-40BC-9F25-40BD8E0A5E39}" destId="{6819D456-DB70-4462-A4D0-E01F8287C35C}" srcOrd="0" destOrd="0" parTransId="{CE13EFAF-1AD5-44BF-A9C3-2B220F65A704}" sibTransId="{F3E52BA5-DA72-4BE0-AF40-A1E55ABEF272}"/>
    <dgm:cxn modelId="{8DA73884-7BB9-469B-9337-3ACC9ED98A38}" type="presOf" srcId="{6819D456-DB70-4462-A4D0-E01F8287C35C}" destId="{F8657375-F6AF-454D-8B1A-A71022EE2F15}" srcOrd="0" destOrd="0" presId="urn:microsoft.com/office/officeart/2005/8/layout/vList2"/>
    <dgm:cxn modelId="{BB765FB2-11C7-4582-B6FE-27C132E25462}" type="presOf" srcId="{69B809BF-B80F-4EDF-BA20-6DC6A6297CBB}" destId="{42FC90BF-44E2-4684-A230-2998CA1E1034}" srcOrd="0" destOrd="0" presId="urn:microsoft.com/office/officeart/2005/8/layout/vList2"/>
    <dgm:cxn modelId="{77F3F5C7-834D-4858-A926-68B3037478B5}" type="presOf" srcId="{9A6D00E3-3AD8-41BC-97E7-83C3BBBA7434}" destId="{2F95619B-9EDA-4F39-AA56-1F77A4DA3A49}" srcOrd="0" destOrd="0" presId="urn:microsoft.com/office/officeart/2005/8/layout/vList2"/>
    <dgm:cxn modelId="{14CBCB1F-84FF-465D-A65F-1922CD3896E1}" type="presParOf" srcId="{61E18645-9A1E-41BA-8952-7654E9D4A096}" destId="{F8657375-F6AF-454D-8B1A-A71022EE2F15}" srcOrd="0" destOrd="0" presId="urn:microsoft.com/office/officeart/2005/8/layout/vList2"/>
    <dgm:cxn modelId="{0221D6E1-6439-468F-9A0B-0BE503EA8C8C}" type="presParOf" srcId="{61E18645-9A1E-41BA-8952-7654E9D4A096}" destId="{2A581299-9EDE-4CC3-99DE-E79BADEB3DD9}" srcOrd="1" destOrd="0" presId="urn:microsoft.com/office/officeart/2005/8/layout/vList2"/>
    <dgm:cxn modelId="{57434D10-27A7-4C08-8573-61B271F3CC83}" type="presParOf" srcId="{61E18645-9A1E-41BA-8952-7654E9D4A096}" destId="{CF8E88AD-B4D0-4992-8880-EBCBBB8F8D4E}" srcOrd="2" destOrd="0" presId="urn:microsoft.com/office/officeart/2005/8/layout/vList2"/>
    <dgm:cxn modelId="{CEE8BCB8-86FE-42FB-9C44-730BD730D4D9}" type="presParOf" srcId="{61E18645-9A1E-41BA-8952-7654E9D4A096}" destId="{0EDFE07A-3C8A-40F6-96F5-E192FDB9F78F}" srcOrd="3" destOrd="0" presId="urn:microsoft.com/office/officeart/2005/8/layout/vList2"/>
    <dgm:cxn modelId="{57F887AC-FC19-416A-A54A-1807288223D7}" type="presParOf" srcId="{61E18645-9A1E-41BA-8952-7654E9D4A096}" destId="{42FC90BF-44E2-4684-A230-2998CA1E1034}" srcOrd="4" destOrd="0" presId="urn:microsoft.com/office/officeart/2005/8/layout/vList2"/>
    <dgm:cxn modelId="{D96E87B9-BD1B-498A-AC01-6ABF3AD551FB}" type="presParOf" srcId="{61E18645-9A1E-41BA-8952-7654E9D4A096}" destId="{A637A043-17F0-4D28-8671-A0B737FDB1BE}" srcOrd="5" destOrd="0" presId="urn:microsoft.com/office/officeart/2005/8/layout/vList2"/>
    <dgm:cxn modelId="{B49370FF-3BD4-4C6F-8F6B-477B645C44E6}" type="presParOf" srcId="{61E18645-9A1E-41BA-8952-7654E9D4A096}" destId="{2F95619B-9EDA-4F39-AA56-1F77A4DA3A49}"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Contract for Sale</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70F7E134-4241-46CC-9E07-8BCD374BEDF8}">
      <dgm:prSet custT="1"/>
      <dgm:spPr/>
      <dgm:t>
        <a:bodyPr/>
        <a:lstStyle/>
        <a:p>
          <a:pPr rtl="0"/>
          <a:r>
            <a:rPr lang="en-US" sz="2800" b="0" dirty="0"/>
            <a:t>Sale Contract Provisions</a:t>
          </a:r>
        </a:p>
      </dgm:t>
    </dgm:pt>
    <dgm:pt modelId="{F9B15AE6-41BF-4984-ABA1-7075AA40B918}" type="parTrans" cxnId="{0D293239-A363-4812-93E6-E947FFB82200}">
      <dgm:prSet/>
      <dgm:spPr/>
      <dgm:t>
        <a:bodyPr/>
        <a:lstStyle/>
        <a:p>
          <a:endParaRPr lang="en-US" sz="1050" b="0"/>
        </a:p>
      </dgm:t>
    </dgm:pt>
    <dgm:pt modelId="{FCEA33B8-74C0-498E-AE28-490095D958CC}" type="sibTrans" cxnId="{0D293239-A363-4812-93E6-E947FFB82200}">
      <dgm:prSet/>
      <dgm:spPr/>
      <dgm:t>
        <a:bodyPr/>
        <a:lstStyle/>
        <a:p>
          <a:endParaRPr lang="en-US" sz="1050" b="0"/>
        </a:p>
      </dgm:t>
    </dgm:pt>
    <dgm:pt modelId="{D8909C75-8547-4541-89D2-DA1F83B5B6B9}">
      <dgm:prSet custT="1"/>
      <dgm:spPr/>
      <dgm:t>
        <a:bodyPr/>
        <a:lstStyle/>
        <a:p>
          <a:r>
            <a:rPr lang="en-US" sz="2800" b="0" dirty="0"/>
            <a:t>Option-to-Buy Contract</a:t>
          </a:r>
        </a:p>
      </dgm:t>
    </dgm:pt>
    <dgm:pt modelId="{CC50838B-2A80-482C-B0CE-F45959BF00DC}" type="parTrans" cxnId="{0949DA46-B078-4534-BC84-0331DAC6B82A}">
      <dgm:prSet/>
      <dgm:spPr/>
      <dgm:t>
        <a:bodyPr/>
        <a:lstStyle/>
        <a:p>
          <a:endParaRPr lang="en-US"/>
        </a:p>
      </dgm:t>
    </dgm:pt>
    <dgm:pt modelId="{86D735FD-BC82-4B1C-B095-0843715B84B7}" type="sibTrans" cxnId="{0949DA46-B078-4534-BC84-0331DAC6B82A}">
      <dgm:prSet/>
      <dgm:spPr/>
      <dgm:t>
        <a:bodyPr/>
        <a:lstStyle/>
        <a:p>
          <a:endParaRPr lang="en-US"/>
        </a:p>
      </dgm:t>
    </dgm:pt>
    <dgm:pt modelId="{7BCE8372-6959-4A07-8243-CC026F4A70A6}">
      <dgm:prSet custT="1"/>
      <dgm:spPr/>
      <dgm:t>
        <a:bodyPr/>
        <a:lstStyle/>
        <a:p>
          <a:r>
            <a:rPr lang="en-US" sz="2800" b="0" dirty="0"/>
            <a:t>Contract for Deed</a:t>
          </a:r>
        </a:p>
      </dgm:t>
    </dgm:pt>
    <dgm:pt modelId="{CA2CC2C5-1CAD-46D2-96CC-6EFA6AA4A4EF}" type="parTrans" cxnId="{6C8FD510-F62A-475F-A649-39A57C686D19}">
      <dgm:prSet/>
      <dgm:spPr/>
      <dgm:t>
        <a:bodyPr/>
        <a:lstStyle/>
        <a:p>
          <a:endParaRPr lang="en-US"/>
        </a:p>
      </dgm:t>
    </dgm:pt>
    <dgm:pt modelId="{AD789DF4-C9B8-4D6B-9470-2FC39C31E31B}" type="sibTrans" cxnId="{6C8FD510-F62A-475F-A649-39A57C686D19}">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4" custLinFactY="32908" custLinFactNeighborX="-510" custLinFactNeighborY="100000">
        <dgm:presLayoutVars>
          <dgm:chMax val="0"/>
          <dgm:bulletEnabled val="1"/>
        </dgm:presLayoutVars>
      </dgm:prSet>
      <dgm:spPr/>
    </dgm:pt>
    <dgm:pt modelId="{2A581299-9EDE-4CC3-99DE-E79BADEB3DD9}" type="pres">
      <dgm:prSet presAssocID="{F3E52BA5-DA72-4BE0-AF40-A1E55ABEF272}" presName="spacer" presStyleCnt="0"/>
      <dgm:spPr/>
    </dgm:pt>
    <dgm:pt modelId="{729E865C-C959-4C6D-ACFD-59365EF66CF4}" type="pres">
      <dgm:prSet presAssocID="{70F7E134-4241-46CC-9E07-8BCD374BEDF8}" presName="parentText" presStyleLbl="node1" presStyleIdx="1" presStyleCnt="4" custLinFactY="18753" custLinFactNeighborX="-510" custLinFactNeighborY="100000">
        <dgm:presLayoutVars>
          <dgm:chMax val="0"/>
          <dgm:bulletEnabled val="1"/>
        </dgm:presLayoutVars>
      </dgm:prSet>
      <dgm:spPr/>
    </dgm:pt>
    <dgm:pt modelId="{1FC0611F-1498-44EF-87D2-10B5AEF5078C}" type="pres">
      <dgm:prSet presAssocID="{FCEA33B8-74C0-498E-AE28-490095D958CC}" presName="spacer" presStyleCnt="0"/>
      <dgm:spPr/>
    </dgm:pt>
    <dgm:pt modelId="{07E0263E-363B-459E-9F87-5AF6E8F9F84D}" type="pres">
      <dgm:prSet presAssocID="{D8909C75-8547-4541-89D2-DA1F83B5B6B9}" presName="parentText" presStyleLbl="node1" presStyleIdx="2" presStyleCnt="4" custLinFactY="2608" custLinFactNeighborX="510" custLinFactNeighborY="100000">
        <dgm:presLayoutVars>
          <dgm:chMax val="0"/>
          <dgm:bulletEnabled val="1"/>
        </dgm:presLayoutVars>
      </dgm:prSet>
      <dgm:spPr/>
    </dgm:pt>
    <dgm:pt modelId="{FD0573D7-DB46-4B7B-9EB0-BF20CC96BC7C}" type="pres">
      <dgm:prSet presAssocID="{86D735FD-BC82-4B1C-B095-0843715B84B7}" presName="spacer" presStyleCnt="0"/>
      <dgm:spPr/>
    </dgm:pt>
    <dgm:pt modelId="{E83ABA37-D1FD-4B12-8435-E3065356415D}" type="pres">
      <dgm:prSet presAssocID="{7BCE8372-6959-4A07-8243-CC026F4A70A6}" presName="parentText" presStyleLbl="node1" presStyleIdx="3" presStyleCnt="4">
        <dgm:presLayoutVars>
          <dgm:chMax val="0"/>
          <dgm:bulletEnabled val="1"/>
        </dgm:presLayoutVars>
      </dgm:prSet>
      <dgm:spPr/>
    </dgm:pt>
  </dgm:ptLst>
  <dgm:cxnLst>
    <dgm:cxn modelId="{FF52F209-CC43-46BD-A3E6-3257C3CF055A}" type="presOf" srcId="{70F7E134-4241-46CC-9E07-8BCD374BEDF8}" destId="{729E865C-C959-4C6D-ACFD-59365EF66CF4}" srcOrd="0" destOrd="0" presId="urn:microsoft.com/office/officeart/2005/8/layout/vList2"/>
    <dgm:cxn modelId="{6C8FD510-F62A-475F-A649-39A57C686D19}" srcId="{420FE836-15B6-40BC-9F25-40BD8E0A5E39}" destId="{7BCE8372-6959-4A07-8243-CC026F4A70A6}" srcOrd="3" destOrd="0" parTransId="{CA2CC2C5-1CAD-46D2-96CC-6EFA6AA4A4EF}" sibTransId="{AD789DF4-C9B8-4D6B-9470-2FC39C31E31B}"/>
    <dgm:cxn modelId="{0D293239-A363-4812-93E6-E947FFB82200}" srcId="{420FE836-15B6-40BC-9F25-40BD8E0A5E39}" destId="{70F7E134-4241-46CC-9E07-8BCD374BEDF8}" srcOrd="1" destOrd="0" parTransId="{F9B15AE6-41BF-4984-ABA1-7075AA40B918}" sibTransId="{FCEA33B8-74C0-498E-AE28-490095D958CC}"/>
    <dgm:cxn modelId="{D493E564-0FE4-4DB4-A3FE-EC330E7DA178}" type="presOf" srcId="{6819D456-DB70-4462-A4D0-E01F8287C35C}" destId="{F8657375-F6AF-454D-8B1A-A71022EE2F15}" srcOrd="0" destOrd="0" presId="urn:microsoft.com/office/officeart/2005/8/layout/vList2"/>
    <dgm:cxn modelId="{0949DA46-B078-4534-BC84-0331DAC6B82A}" srcId="{420FE836-15B6-40BC-9F25-40BD8E0A5E39}" destId="{D8909C75-8547-4541-89D2-DA1F83B5B6B9}" srcOrd="2" destOrd="0" parTransId="{CC50838B-2A80-482C-B0CE-F45959BF00DC}" sibTransId="{86D735FD-BC82-4B1C-B095-0843715B84B7}"/>
    <dgm:cxn modelId="{EF340A6F-1B7C-4203-B36E-083831B79CF2}" type="presOf" srcId="{420FE836-15B6-40BC-9F25-40BD8E0A5E39}" destId="{61E18645-9A1E-41BA-8952-7654E9D4A096}"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4D8EA9C0-DAD5-4683-AFA1-735063CCFBA9}" type="presOf" srcId="{7BCE8372-6959-4A07-8243-CC026F4A70A6}" destId="{E83ABA37-D1FD-4B12-8435-E3065356415D}" srcOrd="0" destOrd="0" presId="urn:microsoft.com/office/officeart/2005/8/layout/vList2"/>
    <dgm:cxn modelId="{68E412C2-2C79-4D46-AC85-83A39E474D98}" type="presOf" srcId="{D8909C75-8547-4541-89D2-DA1F83B5B6B9}" destId="{07E0263E-363B-459E-9F87-5AF6E8F9F84D}" srcOrd="0" destOrd="0" presId="urn:microsoft.com/office/officeart/2005/8/layout/vList2"/>
    <dgm:cxn modelId="{BACEDF08-7842-4F43-9928-437D520D5A99}" type="presParOf" srcId="{61E18645-9A1E-41BA-8952-7654E9D4A096}" destId="{F8657375-F6AF-454D-8B1A-A71022EE2F15}" srcOrd="0" destOrd="0" presId="urn:microsoft.com/office/officeart/2005/8/layout/vList2"/>
    <dgm:cxn modelId="{E7FA60D7-30ED-4D3A-B8A7-230B63D3F622}" type="presParOf" srcId="{61E18645-9A1E-41BA-8952-7654E9D4A096}" destId="{2A581299-9EDE-4CC3-99DE-E79BADEB3DD9}" srcOrd="1" destOrd="0" presId="urn:microsoft.com/office/officeart/2005/8/layout/vList2"/>
    <dgm:cxn modelId="{C7E6FFBB-A524-4004-8F1E-340255E6594A}" type="presParOf" srcId="{61E18645-9A1E-41BA-8952-7654E9D4A096}" destId="{729E865C-C959-4C6D-ACFD-59365EF66CF4}" srcOrd="2" destOrd="0" presId="urn:microsoft.com/office/officeart/2005/8/layout/vList2"/>
    <dgm:cxn modelId="{7677B128-30DB-439E-B6EC-7B88481AA868}" type="presParOf" srcId="{61E18645-9A1E-41BA-8952-7654E9D4A096}" destId="{1FC0611F-1498-44EF-87D2-10B5AEF5078C}" srcOrd="3" destOrd="0" presId="urn:microsoft.com/office/officeart/2005/8/layout/vList2"/>
    <dgm:cxn modelId="{E6BF97CB-D7E4-4A60-9847-032DA7E4DB27}" type="presParOf" srcId="{61E18645-9A1E-41BA-8952-7654E9D4A096}" destId="{07E0263E-363B-459E-9F87-5AF6E8F9F84D}" srcOrd="4" destOrd="0" presId="urn:microsoft.com/office/officeart/2005/8/layout/vList2"/>
    <dgm:cxn modelId="{A6D46D1C-EF67-4F29-A9DA-BB9F3CE4BC62}" type="presParOf" srcId="{61E18645-9A1E-41BA-8952-7654E9D4A096}" destId="{FD0573D7-DB46-4B7B-9EB0-BF20CC96BC7C}" srcOrd="5" destOrd="0" presId="urn:microsoft.com/office/officeart/2005/8/layout/vList2"/>
    <dgm:cxn modelId="{652F0899-DA32-4717-AD53-41CF87021865}" type="presParOf" srcId="{61E18645-9A1E-41BA-8952-7654E9D4A096}" destId="{E83ABA37-D1FD-4B12-8435-E3065356415D}"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The Market System</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CEC8C59D-5CC2-4612-91DF-3788E5AAF578}">
      <dgm:prSet custT="1"/>
      <dgm:spPr/>
      <dgm:t>
        <a:bodyPr/>
        <a:lstStyle/>
        <a:p>
          <a:r>
            <a:rPr lang="en-US" sz="2800" b="0" dirty="0"/>
            <a:t>Real Estate Market Dynamics</a:t>
          </a:r>
        </a:p>
      </dgm:t>
    </dgm:pt>
    <dgm:pt modelId="{803770E9-5660-4AFD-A7E5-F37C81ED0C14}" type="parTrans" cxnId="{A4951388-A651-4DA3-9E11-B36F437D4EF0}">
      <dgm:prSet/>
      <dgm:spPr/>
      <dgm:t>
        <a:bodyPr/>
        <a:lstStyle/>
        <a:p>
          <a:endParaRPr lang="en-US"/>
        </a:p>
      </dgm:t>
    </dgm:pt>
    <dgm:pt modelId="{95275530-35EE-47D9-BBC2-1B315CE63A85}" type="sibTrans" cxnId="{A4951388-A651-4DA3-9E11-B36F437D4EF0}">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2" custLinFactNeighborY="-3228">
        <dgm:presLayoutVars>
          <dgm:chMax val="0"/>
          <dgm:bulletEnabled val="1"/>
        </dgm:presLayoutVars>
      </dgm:prSet>
      <dgm:spPr/>
    </dgm:pt>
    <dgm:pt modelId="{2A581299-9EDE-4CC3-99DE-E79BADEB3DD9}" type="pres">
      <dgm:prSet presAssocID="{F3E52BA5-DA72-4BE0-AF40-A1E55ABEF272}" presName="spacer" presStyleCnt="0"/>
      <dgm:spPr/>
    </dgm:pt>
    <dgm:pt modelId="{EE4A65CD-E7C2-450B-A4F9-E61B079C3EC5}" type="pres">
      <dgm:prSet presAssocID="{CEC8C59D-5CC2-4612-91DF-3788E5AAF578}" presName="parentText" presStyleLbl="node1" presStyleIdx="1" presStyleCnt="2" custLinFactY="-2506" custLinFactNeighborX="0" custLinFactNeighborY="-100000">
        <dgm:presLayoutVars>
          <dgm:chMax val="0"/>
          <dgm:bulletEnabled val="1"/>
        </dgm:presLayoutVars>
      </dgm:prSet>
      <dgm:spPr/>
    </dgm:pt>
  </dgm:ptLst>
  <dgm:cxnLst>
    <dgm:cxn modelId="{9C6B1E2E-6E22-4C17-B818-0EEA4928CF10}" type="presOf" srcId="{6819D456-DB70-4462-A4D0-E01F8287C35C}" destId="{F8657375-F6AF-454D-8B1A-A71022EE2F15}" srcOrd="0" destOrd="0" presId="urn:microsoft.com/office/officeart/2005/8/layout/vList2"/>
    <dgm:cxn modelId="{EC0F3F30-4AE4-4804-A181-A3F86A35E5F3}" type="presOf" srcId="{CEC8C59D-5CC2-4612-91DF-3788E5AAF578}" destId="{EE4A65CD-E7C2-450B-A4F9-E61B079C3EC5}" srcOrd="0" destOrd="0" presId="urn:microsoft.com/office/officeart/2005/8/layout/vList2"/>
    <dgm:cxn modelId="{1E7ADD50-24B2-48B3-8731-777348219D4D}" type="presOf" srcId="{420FE836-15B6-40BC-9F25-40BD8E0A5E39}" destId="{61E18645-9A1E-41BA-8952-7654E9D4A096}"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A4951388-A651-4DA3-9E11-B36F437D4EF0}" srcId="{420FE836-15B6-40BC-9F25-40BD8E0A5E39}" destId="{CEC8C59D-5CC2-4612-91DF-3788E5AAF578}" srcOrd="1" destOrd="0" parTransId="{803770E9-5660-4AFD-A7E5-F37C81ED0C14}" sibTransId="{95275530-35EE-47D9-BBC2-1B315CE63A85}"/>
    <dgm:cxn modelId="{AA9D1DC6-AED0-44D1-BC54-8A53523F1B45}" type="presParOf" srcId="{61E18645-9A1E-41BA-8952-7654E9D4A096}" destId="{F8657375-F6AF-454D-8B1A-A71022EE2F15}" srcOrd="0" destOrd="0" presId="urn:microsoft.com/office/officeart/2005/8/layout/vList2"/>
    <dgm:cxn modelId="{C4093A6B-57D5-450A-8C3D-382FB7C77E2F}" type="presParOf" srcId="{61E18645-9A1E-41BA-8952-7654E9D4A096}" destId="{2A581299-9EDE-4CC3-99DE-E79BADEB3DD9}" srcOrd="1" destOrd="0" presId="urn:microsoft.com/office/officeart/2005/8/layout/vList2"/>
    <dgm:cxn modelId="{5282DAAE-5B2D-414F-9B9D-FAA7E59BA826}" type="presParOf" srcId="{61E18645-9A1E-41BA-8952-7654E9D4A096}" destId="{EE4A65CD-E7C2-450B-A4F9-E61B079C3EC5}" srcOrd="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70F7E134-4241-46CC-9E07-8BCD374BEDF8}">
      <dgm:prSet custT="1"/>
      <dgm:spPr/>
      <dgm:t>
        <a:bodyPr/>
        <a:lstStyle/>
        <a:p>
          <a:pPr rtl="0"/>
          <a:r>
            <a:rPr lang="en-US" sz="2800" b="0" dirty="0"/>
            <a:t>Real Estate Value</a:t>
          </a:r>
        </a:p>
      </dgm:t>
    </dgm:pt>
    <dgm:pt modelId="{F9B15AE6-41BF-4984-ABA1-7075AA40B918}" type="parTrans" cxnId="{0D293239-A363-4812-93E6-E947FFB82200}">
      <dgm:prSet/>
      <dgm:spPr/>
      <dgm:t>
        <a:bodyPr/>
        <a:lstStyle/>
        <a:p>
          <a:endParaRPr lang="en-US" sz="1050" b="0"/>
        </a:p>
      </dgm:t>
    </dgm:pt>
    <dgm:pt modelId="{FCEA33B8-74C0-498E-AE28-490095D958CC}" type="sibTrans" cxnId="{0D293239-A363-4812-93E6-E947FFB82200}">
      <dgm:prSet/>
      <dgm:spPr/>
      <dgm:t>
        <a:bodyPr/>
        <a:lstStyle/>
        <a:p>
          <a:endParaRPr lang="en-US" sz="1050" b="0"/>
        </a:p>
      </dgm:t>
    </dgm:pt>
    <dgm:pt modelId="{7BCA625F-E3FA-48F8-9876-A8379E9DE116}">
      <dgm:prSet custT="1"/>
      <dgm:spPr/>
      <dgm:t>
        <a:bodyPr/>
        <a:lstStyle/>
        <a:p>
          <a:r>
            <a:rPr lang="en-US" sz="2800" b="0" dirty="0"/>
            <a:t>Appraising Market Value</a:t>
          </a:r>
        </a:p>
      </dgm:t>
    </dgm:pt>
    <dgm:pt modelId="{2E24585D-2640-4728-BD28-404B7DED9420}" type="parTrans" cxnId="{C9FCF3E1-C687-4A30-AA15-8B0DD574A4B3}">
      <dgm:prSet/>
      <dgm:spPr/>
      <dgm:t>
        <a:bodyPr/>
        <a:lstStyle/>
        <a:p>
          <a:endParaRPr lang="en-US"/>
        </a:p>
      </dgm:t>
    </dgm:pt>
    <dgm:pt modelId="{7D24E469-76AB-4269-8507-F69F69CD5D4B}" type="sibTrans" cxnId="{C9FCF3E1-C687-4A30-AA15-8B0DD574A4B3}">
      <dgm:prSet/>
      <dgm:spPr/>
      <dgm:t>
        <a:bodyPr/>
        <a:lstStyle/>
        <a:p>
          <a:endParaRPr lang="en-US"/>
        </a:p>
      </dgm:t>
    </dgm:pt>
    <dgm:pt modelId="{47877839-D09E-4CB2-B9A1-25921B8ADDEE}">
      <dgm:prSet custT="1"/>
      <dgm:spPr/>
      <dgm:t>
        <a:bodyPr/>
        <a:lstStyle/>
        <a:p>
          <a:r>
            <a:rPr lang="en-US" sz="2800" b="0" dirty="0"/>
            <a:t>The Sales Comparison Approach</a:t>
          </a:r>
        </a:p>
      </dgm:t>
    </dgm:pt>
    <dgm:pt modelId="{4A90ABAF-32FE-4F70-9CA9-52A3955983B0}" type="parTrans" cxnId="{F70DB5A8-082F-4D86-AE59-8FD663DED8F7}">
      <dgm:prSet/>
      <dgm:spPr/>
      <dgm:t>
        <a:bodyPr/>
        <a:lstStyle/>
        <a:p>
          <a:endParaRPr lang="en-US"/>
        </a:p>
      </dgm:t>
    </dgm:pt>
    <dgm:pt modelId="{B2B8A4CF-3D7F-4936-9536-ABDB8D5F5E2B}" type="sibTrans" cxnId="{F70DB5A8-082F-4D86-AE59-8FD663DED8F7}">
      <dgm:prSet/>
      <dgm:spPr/>
      <dgm:t>
        <a:bodyPr/>
        <a:lstStyle/>
        <a:p>
          <a:endParaRPr lang="en-US"/>
        </a:p>
      </dgm:t>
    </dgm:pt>
    <dgm:pt modelId="{D612A60E-F70A-4EEF-8C4E-42F06AA8ABF7}">
      <dgm:prSet custT="1"/>
      <dgm:spPr/>
      <dgm:t>
        <a:bodyPr/>
        <a:lstStyle/>
        <a:p>
          <a:r>
            <a:rPr lang="en-US" sz="2800" b="0" dirty="0"/>
            <a:t>The Cost Approach</a:t>
          </a:r>
        </a:p>
      </dgm:t>
    </dgm:pt>
    <dgm:pt modelId="{EBE1DD1F-6482-4818-8677-51241FE71AE5}" type="parTrans" cxnId="{A5ED766F-DA84-4AA0-BC68-7694432E3710}">
      <dgm:prSet/>
      <dgm:spPr/>
      <dgm:t>
        <a:bodyPr/>
        <a:lstStyle/>
        <a:p>
          <a:endParaRPr lang="en-US"/>
        </a:p>
      </dgm:t>
    </dgm:pt>
    <dgm:pt modelId="{53C086F7-1BD5-4E10-B93F-239F96D2B1F1}" type="sibTrans" cxnId="{A5ED766F-DA84-4AA0-BC68-7694432E3710}">
      <dgm:prSet/>
      <dgm:spPr/>
      <dgm:t>
        <a:bodyPr/>
        <a:lstStyle/>
        <a:p>
          <a:endParaRPr lang="en-US"/>
        </a:p>
      </dgm:t>
    </dgm:pt>
    <dgm:pt modelId="{EC3C74AB-905B-49FF-A99F-1FD6ACAE87EB}">
      <dgm:prSet custT="1"/>
      <dgm:spPr/>
      <dgm:t>
        <a:bodyPr/>
        <a:lstStyle/>
        <a:p>
          <a:r>
            <a:rPr lang="en-US" sz="2800" b="0" dirty="0"/>
            <a:t>The Income Capitalization Approach</a:t>
          </a:r>
        </a:p>
      </dgm:t>
    </dgm:pt>
    <dgm:pt modelId="{50965792-3EEE-42CD-B4BE-00905B53B95A}" type="parTrans" cxnId="{419189ED-BE75-43EB-BFF7-A82FE96DEB39}">
      <dgm:prSet/>
      <dgm:spPr/>
      <dgm:t>
        <a:bodyPr/>
        <a:lstStyle/>
        <a:p>
          <a:endParaRPr lang="en-US"/>
        </a:p>
      </dgm:t>
    </dgm:pt>
    <dgm:pt modelId="{BA7A3AD5-ED2B-4053-980E-D967A6FDBF87}" type="sibTrans" cxnId="{419189ED-BE75-43EB-BFF7-A82FE96DEB39}">
      <dgm:prSet/>
      <dgm:spPr/>
      <dgm:t>
        <a:bodyPr/>
        <a:lstStyle/>
        <a:p>
          <a:endParaRPr lang="en-US"/>
        </a:p>
      </dgm:t>
    </dgm:pt>
    <dgm:pt modelId="{633EF40E-73AC-4BDF-9449-B4841552AAF1}">
      <dgm:prSet custT="1"/>
      <dgm:spPr/>
      <dgm:t>
        <a:bodyPr/>
        <a:lstStyle/>
        <a:p>
          <a:r>
            <a:rPr lang="en-US" sz="2800" b="0" dirty="0"/>
            <a:t>Regulation of Appraisal Practice</a:t>
          </a:r>
        </a:p>
      </dgm:t>
    </dgm:pt>
    <dgm:pt modelId="{CC19DE6E-CB0F-48A4-A01C-49A5709E5958}" type="parTrans" cxnId="{E121635D-A631-4C65-8B20-EB0E2F318F82}">
      <dgm:prSet/>
      <dgm:spPr/>
      <dgm:t>
        <a:bodyPr/>
        <a:lstStyle/>
        <a:p>
          <a:endParaRPr lang="en-US"/>
        </a:p>
      </dgm:t>
    </dgm:pt>
    <dgm:pt modelId="{814EF025-A502-4F4A-8260-A9C15C0EECD6}" type="sibTrans" cxnId="{E121635D-A631-4C65-8B20-EB0E2F318F82}">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729E865C-C959-4C6D-ACFD-59365EF66CF4}" type="pres">
      <dgm:prSet presAssocID="{70F7E134-4241-46CC-9E07-8BCD374BEDF8}" presName="parentText" presStyleLbl="node1" presStyleIdx="0" presStyleCnt="6">
        <dgm:presLayoutVars>
          <dgm:chMax val="0"/>
          <dgm:bulletEnabled val="1"/>
        </dgm:presLayoutVars>
      </dgm:prSet>
      <dgm:spPr/>
    </dgm:pt>
    <dgm:pt modelId="{1FC0611F-1498-44EF-87D2-10B5AEF5078C}" type="pres">
      <dgm:prSet presAssocID="{FCEA33B8-74C0-498E-AE28-490095D958CC}" presName="spacer" presStyleCnt="0"/>
      <dgm:spPr/>
    </dgm:pt>
    <dgm:pt modelId="{03B9B247-D179-4745-9B86-6B543BBB1A0C}" type="pres">
      <dgm:prSet presAssocID="{7BCA625F-E3FA-48F8-9876-A8379E9DE116}" presName="parentText" presStyleLbl="node1" presStyleIdx="1" presStyleCnt="6">
        <dgm:presLayoutVars>
          <dgm:chMax val="0"/>
          <dgm:bulletEnabled val="1"/>
        </dgm:presLayoutVars>
      </dgm:prSet>
      <dgm:spPr/>
    </dgm:pt>
    <dgm:pt modelId="{D46767FD-FAEC-4BC7-8752-10953EF1808D}" type="pres">
      <dgm:prSet presAssocID="{7D24E469-76AB-4269-8507-F69F69CD5D4B}" presName="spacer" presStyleCnt="0"/>
      <dgm:spPr/>
    </dgm:pt>
    <dgm:pt modelId="{A009F2A6-CE74-479A-AA95-D60F43523E6B}" type="pres">
      <dgm:prSet presAssocID="{47877839-D09E-4CB2-B9A1-25921B8ADDEE}" presName="parentText" presStyleLbl="node1" presStyleIdx="2" presStyleCnt="6">
        <dgm:presLayoutVars>
          <dgm:chMax val="0"/>
          <dgm:bulletEnabled val="1"/>
        </dgm:presLayoutVars>
      </dgm:prSet>
      <dgm:spPr/>
    </dgm:pt>
    <dgm:pt modelId="{DC8D2919-88B5-4BFA-B6AE-A62F2C2C019E}" type="pres">
      <dgm:prSet presAssocID="{B2B8A4CF-3D7F-4936-9536-ABDB8D5F5E2B}" presName="spacer" presStyleCnt="0"/>
      <dgm:spPr/>
    </dgm:pt>
    <dgm:pt modelId="{3E6871D1-79E2-4310-9512-DB99664E2FF0}" type="pres">
      <dgm:prSet presAssocID="{D612A60E-F70A-4EEF-8C4E-42F06AA8ABF7}" presName="parentText" presStyleLbl="node1" presStyleIdx="3" presStyleCnt="6" custLinFactY="2395" custLinFactNeighborX="280" custLinFactNeighborY="100000">
        <dgm:presLayoutVars>
          <dgm:chMax val="0"/>
          <dgm:bulletEnabled val="1"/>
        </dgm:presLayoutVars>
      </dgm:prSet>
      <dgm:spPr/>
    </dgm:pt>
    <dgm:pt modelId="{36EA008E-5B8E-41C4-B430-290C33E92692}" type="pres">
      <dgm:prSet presAssocID="{53C086F7-1BD5-4E10-B93F-239F96D2B1F1}" presName="spacer" presStyleCnt="0"/>
      <dgm:spPr/>
    </dgm:pt>
    <dgm:pt modelId="{085DCC92-FD87-4304-8495-5F657CE1BB4B}" type="pres">
      <dgm:prSet presAssocID="{EC3C74AB-905B-49FF-A99F-1FD6ACAE87EB}" presName="parentText" presStyleLbl="node1" presStyleIdx="4" presStyleCnt="6">
        <dgm:presLayoutVars>
          <dgm:chMax val="0"/>
          <dgm:bulletEnabled val="1"/>
        </dgm:presLayoutVars>
      </dgm:prSet>
      <dgm:spPr/>
    </dgm:pt>
    <dgm:pt modelId="{4F42C2DC-0167-4283-9CF3-1EE5D5B119D8}" type="pres">
      <dgm:prSet presAssocID="{BA7A3AD5-ED2B-4053-980E-D967A6FDBF87}" presName="spacer" presStyleCnt="0"/>
      <dgm:spPr/>
    </dgm:pt>
    <dgm:pt modelId="{5B797473-1740-4C84-8021-47845D2323C6}" type="pres">
      <dgm:prSet presAssocID="{633EF40E-73AC-4BDF-9449-B4841552AAF1}" presName="parentText" presStyleLbl="node1" presStyleIdx="5" presStyleCnt="6">
        <dgm:presLayoutVars>
          <dgm:chMax val="0"/>
          <dgm:bulletEnabled val="1"/>
        </dgm:presLayoutVars>
      </dgm:prSet>
      <dgm:spPr/>
    </dgm:pt>
  </dgm:ptLst>
  <dgm:cxnLst>
    <dgm:cxn modelId="{2508C901-ED06-4F19-B75C-F9DA3C4EE91B}" type="presOf" srcId="{633EF40E-73AC-4BDF-9449-B4841552AAF1}" destId="{5B797473-1740-4C84-8021-47845D2323C6}" srcOrd="0" destOrd="0" presId="urn:microsoft.com/office/officeart/2005/8/layout/vList2"/>
    <dgm:cxn modelId="{0D293239-A363-4812-93E6-E947FFB82200}" srcId="{420FE836-15B6-40BC-9F25-40BD8E0A5E39}" destId="{70F7E134-4241-46CC-9E07-8BCD374BEDF8}" srcOrd="0" destOrd="0" parTransId="{F9B15AE6-41BF-4984-ABA1-7075AA40B918}" sibTransId="{FCEA33B8-74C0-498E-AE28-490095D958CC}"/>
    <dgm:cxn modelId="{E121635D-A631-4C65-8B20-EB0E2F318F82}" srcId="{420FE836-15B6-40BC-9F25-40BD8E0A5E39}" destId="{633EF40E-73AC-4BDF-9449-B4841552AAF1}" srcOrd="5" destOrd="0" parTransId="{CC19DE6E-CB0F-48A4-A01C-49A5709E5958}" sibTransId="{814EF025-A502-4F4A-8260-A9C15C0EECD6}"/>
    <dgm:cxn modelId="{62BDFD6B-E073-43A9-B891-56DD767999E5}" type="presOf" srcId="{47877839-D09E-4CB2-B9A1-25921B8ADDEE}" destId="{A009F2A6-CE74-479A-AA95-D60F43523E6B}" srcOrd="0" destOrd="0" presId="urn:microsoft.com/office/officeart/2005/8/layout/vList2"/>
    <dgm:cxn modelId="{A5ED766F-DA84-4AA0-BC68-7694432E3710}" srcId="{420FE836-15B6-40BC-9F25-40BD8E0A5E39}" destId="{D612A60E-F70A-4EEF-8C4E-42F06AA8ABF7}" srcOrd="3" destOrd="0" parTransId="{EBE1DD1F-6482-4818-8677-51241FE71AE5}" sibTransId="{53C086F7-1BD5-4E10-B93F-239F96D2B1F1}"/>
    <dgm:cxn modelId="{FDD08E51-6547-4ADB-8288-856325AF5BEA}" type="presOf" srcId="{420FE836-15B6-40BC-9F25-40BD8E0A5E39}" destId="{61E18645-9A1E-41BA-8952-7654E9D4A096}" srcOrd="0" destOrd="0" presId="urn:microsoft.com/office/officeart/2005/8/layout/vList2"/>
    <dgm:cxn modelId="{C2EE798B-2B34-4E23-AB0D-E5C58B99ADF6}" type="presOf" srcId="{70F7E134-4241-46CC-9E07-8BCD374BEDF8}" destId="{729E865C-C959-4C6D-ACFD-59365EF66CF4}" srcOrd="0" destOrd="0" presId="urn:microsoft.com/office/officeart/2005/8/layout/vList2"/>
    <dgm:cxn modelId="{33ADF599-26EE-4F9C-8BDF-449E53EF3CC2}" type="presOf" srcId="{7BCA625F-E3FA-48F8-9876-A8379E9DE116}" destId="{03B9B247-D179-4745-9B86-6B543BBB1A0C}" srcOrd="0" destOrd="0" presId="urn:microsoft.com/office/officeart/2005/8/layout/vList2"/>
    <dgm:cxn modelId="{056F97A3-2D76-4013-B4CA-2111950EFD95}" type="presOf" srcId="{D612A60E-F70A-4EEF-8C4E-42F06AA8ABF7}" destId="{3E6871D1-79E2-4310-9512-DB99664E2FF0}" srcOrd="0" destOrd="0" presId="urn:microsoft.com/office/officeart/2005/8/layout/vList2"/>
    <dgm:cxn modelId="{309FDCA4-62B8-444B-A234-BD712E3F4A12}" type="presOf" srcId="{EC3C74AB-905B-49FF-A99F-1FD6ACAE87EB}" destId="{085DCC92-FD87-4304-8495-5F657CE1BB4B}" srcOrd="0" destOrd="0" presId="urn:microsoft.com/office/officeart/2005/8/layout/vList2"/>
    <dgm:cxn modelId="{F70DB5A8-082F-4D86-AE59-8FD663DED8F7}" srcId="{420FE836-15B6-40BC-9F25-40BD8E0A5E39}" destId="{47877839-D09E-4CB2-B9A1-25921B8ADDEE}" srcOrd="2" destOrd="0" parTransId="{4A90ABAF-32FE-4F70-9CA9-52A3955983B0}" sibTransId="{B2B8A4CF-3D7F-4936-9536-ABDB8D5F5E2B}"/>
    <dgm:cxn modelId="{C9FCF3E1-C687-4A30-AA15-8B0DD574A4B3}" srcId="{420FE836-15B6-40BC-9F25-40BD8E0A5E39}" destId="{7BCA625F-E3FA-48F8-9876-A8379E9DE116}" srcOrd="1" destOrd="0" parTransId="{2E24585D-2640-4728-BD28-404B7DED9420}" sibTransId="{7D24E469-76AB-4269-8507-F69F69CD5D4B}"/>
    <dgm:cxn modelId="{419189ED-BE75-43EB-BFF7-A82FE96DEB39}" srcId="{420FE836-15B6-40BC-9F25-40BD8E0A5E39}" destId="{EC3C74AB-905B-49FF-A99F-1FD6ACAE87EB}" srcOrd="4" destOrd="0" parTransId="{50965792-3EEE-42CD-B4BE-00905B53B95A}" sibTransId="{BA7A3AD5-ED2B-4053-980E-D967A6FDBF87}"/>
    <dgm:cxn modelId="{2DF907EE-AD23-4F3E-B999-FB974948786E}" type="presParOf" srcId="{61E18645-9A1E-41BA-8952-7654E9D4A096}" destId="{729E865C-C959-4C6D-ACFD-59365EF66CF4}" srcOrd="0" destOrd="0" presId="urn:microsoft.com/office/officeart/2005/8/layout/vList2"/>
    <dgm:cxn modelId="{DDF5191A-5146-4912-834F-7212D10D0EDA}" type="presParOf" srcId="{61E18645-9A1E-41BA-8952-7654E9D4A096}" destId="{1FC0611F-1498-44EF-87D2-10B5AEF5078C}" srcOrd="1" destOrd="0" presId="urn:microsoft.com/office/officeart/2005/8/layout/vList2"/>
    <dgm:cxn modelId="{3B62EE85-B15F-456C-9065-E52376D43DCB}" type="presParOf" srcId="{61E18645-9A1E-41BA-8952-7654E9D4A096}" destId="{03B9B247-D179-4745-9B86-6B543BBB1A0C}" srcOrd="2" destOrd="0" presId="urn:microsoft.com/office/officeart/2005/8/layout/vList2"/>
    <dgm:cxn modelId="{AD186958-6E10-46E8-9A1E-EBB18806B807}" type="presParOf" srcId="{61E18645-9A1E-41BA-8952-7654E9D4A096}" destId="{D46767FD-FAEC-4BC7-8752-10953EF1808D}" srcOrd="3" destOrd="0" presId="urn:microsoft.com/office/officeart/2005/8/layout/vList2"/>
    <dgm:cxn modelId="{5D81BE6E-6015-4EF0-A62E-306E18211357}" type="presParOf" srcId="{61E18645-9A1E-41BA-8952-7654E9D4A096}" destId="{A009F2A6-CE74-479A-AA95-D60F43523E6B}" srcOrd="4" destOrd="0" presId="urn:microsoft.com/office/officeart/2005/8/layout/vList2"/>
    <dgm:cxn modelId="{DB29ECBB-DAEF-4831-B3D5-3399221CB19F}" type="presParOf" srcId="{61E18645-9A1E-41BA-8952-7654E9D4A096}" destId="{DC8D2919-88B5-4BFA-B6AE-A62F2C2C019E}" srcOrd="5" destOrd="0" presId="urn:microsoft.com/office/officeart/2005/8/layout/vList2"/>
    <dgm:cxn modelId="{50A17488-2DB6-407D-B0CC-1A2CE556EA74}" type="presParOf" srcId="{61E18645-9A1E-41BA-8952-7654E9D4A096}" destId="{3E6871D1-79E2-4310-9512-DB99664E2FF0}" srcOrd="6" destOrd="0" presId="urn:microsoft.com/office/officeart/2005/8/layout/vList2"/>
    <dgm:cxn modelId="{275B7152-AF82-4E58-8142-9CE7C9129F6D}" type="presParOf" srcId="{61E18645-9A1E-41BA-8952-7654E9D4A096}" destId="{36EA008E-5B8E-41C4-B430-290C33E92692}" srcOrd="7" destOrd="0" presId="urn:microsoft.com/office/officeart/2005/8/layout/vList2"/>
    <dgm:cxn modelId="{38C6487A-2D4B-49E9-8A8C-8182365F1436}" type="presParOf" srcId="{61E18645-9A1E-41BA-8952-7654E9D4A096}" destId="{085DCC92-FD87-4304-8495-5F657CE1BB4B}" srcOrd="8" destOrd="0" presId="urn:microsoft.com/office/officeart/2005/8/layout/vList2"/>
    <dgm:cxn modelId="{2E22C947-183F-488B-88EA-607C808A111E}" type="presParOf" srcId="{61E18645-9A1E-41BA-8952-7654E9D4A096}" destId="{4F42C2DC-0167-4283-9CF3-1EE5D5B119D8}" srcOrd="9" destOrd="0" presId="urn:microsoft.com/office/officeart/2005/8/layout/vList2"/>
    <dgm:cxn modelId="{C8DD953F-B33F-4BAC-9BB6-1B23F558FB9F}" type="presParOf" srcId="{61E18645-9A1E-41BA-8952-7654E9D4A096}" destId="{5B797473-1740-4C84-8021-47845D2323C6}"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Anatomy of Mortgage Lending</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E0D35B8C-402D-4EB0-95DA-F677A88CC59E}">
      <dgm:prSet custT="1"/>
      <dgm:spPr/>
      <dgm:t>
        <a:bodyPr/>
        <a:lstStyle/>
        <a:p>
          <a:r>
            <a:rPr lang="en-US" sz="2800" b="0" dirty="0"/>
            <a:t>Initiating a Mortgage Loan</a:t>
          </a:r>
        </a:p>
      </dgm:t>
    </dgm:pt>
    <dgm:pt modelId="{01E10044-C2AD-45E1-8DEF-906BA96025FB}" type="parTrans" cxnId="{D9D54E9C-8E60-40B3-8B63-106C0D79D947}">
      <dgm:prSet/>
      <dgm:spPr/>
      <dgm:t>
        <a:bodyPr/>
        <a:lstStyle/>
        <a:p>
          <a:endParaRPr lang="en-US"/>
        </a:p>
      </dgm:t>
    </dgm:pt>
    <dgm:pt modelId="{1DB8C8E3-3B56-4E86-9FAE-205DD9BAC13C}" type="sibTrans" cxnId="{D9D54E9C-8E60-40B3-8B63-106C0D79D947}">
      <dgm:prSet/>
      <dgm:spPr/>
      <dgm:t>
        <a:bodyPr/>
        <a:lstStyle/>
        <a:p>
          <a:endParaRPr lang="en-US"/>
        </a:p>
      </dgm:t>
    </dgm:pt>
    <dgm:pt modelId="{44D8C5A3-C964-4805-A202-71339C40543F}">
      <dgm:prSet custT="1"/>
      <dgm:spPr/>
      <dgm:t>
        <a:bodyPr/>
        <a:lstStyle/>
        <a:p>
          <a:r>
            <a:rPr lang="en-US" sz="2800" b="0" dirty="0"/>
            <a:t>Qualifying for a Mortgage Loan</a:t>
          </a:r>
        </a:p>
      </dgm:t>
    </dgm:pt>
    <dgm:pt modelId="{F8841A0A-B496-4957-8373-78C6C9350E81}" type="parTrans" cxnId="{E77FF8A6-C29A-4FCC-9536-BEA47CB86DCA}">
      <dgm:prSet/>
      <dgm:spPr/>
      <dgm:t>
        <a:bodyPr/>
        <a:lstStyle/>
        <a:p>
          <a:endParaRPr lang="en-US"/>
        </a:p>
      </dgm:t>
    </dgm:pt>
    <dgm:pt modelId="{3669073E-CB89-4B53-B5EF-EF3521D25FE5}" type="sibTrans" cxnId="{E77FF8A6-C29A-4FCC-9536-BEA47CB86DCA}">
      <dgm:prSet/>
      <dgm:spPr/>
      <dgm:t>
        <a:bodyPr/>
        <a:lstStyle/>
        <a:p>
          <a:endParaRPr lang="en-US"/>
        </a:p>
      </dgm:t>
    </dgm:pt>
    <dgm:pt modelId="{D553E7C6-2C90-431F-8A3D-A938FF3D37BD}">
      <dgm:prSet custT="1"/>
      <dgm:spPr/>
      <dgm:t>
        <a:bodyPr/>
        <a:lstStyle/>
        <a:p>
          <a:r>
            <a:rPr lang="en-US" sz="2800" b="0" dirty="0"/>
            <a:t>Closing a Loan</a:t>
          </a:r>
        </a:p>
      </dgm:t>
    </dgm:pt>
    <dgm:pt modelId="{B2E5C187-1FFC-4B41-86D3-9017400DAE8B}" type="parTrans" cxnId="{2AE475E1-B247-4D3E-8FDE-419DA7E684A5}">
      <dgm:prSet/>
      <dgm:spPr/>
      <dgm:t>
        <a:bodyPr/>
        <a:lstStyle/>
        <a:p>
          <a:endParaRPr lang="en-US"/>
        </a:p>
      </dgm:t>
    </dgm:pt>
    <dgm:pt modelId="{DC384D49-48ED-48F1-92D5-F36471073E1C}" type="sibTrans" cxnId="{2AE475E1-B247-4D3E-8FDE-419DA7E684A5}">
      <dgm:prSet/>
      <dgm:spPr/>
      <dgm:t>
        <a:bodyPr/>
        <a:lstStyle/>
        <a:p>
          <a:endParaRPr lang="en-US"/>
        </a:p>
      </dgm:t>
    </dgm:pt>
    <dgm:pt modelId="{DBDB045E-C3D8-46FB-A348-D4E16291125B}">
      <dgm:prSet custT="1"/>
      <dgm:spPr/>
      <dgm:t>
        <a:bodyPr/>
        <a:lstStyle/>
        <a:p>
          <a:r>
            <a:rPr lang="en-US" sz="2800" b="0" dirty="0"/>
            <a:t>Laws Affecting Mortgage Lending</a:t>
          </a:r>
        </a:p>
      </dgm:t>
    </dgm:pt>
    <dgm:pt modelId="{5B41A68F-E7CB-47E7-A6B3-E479B72B1CA2}" type="parTrans" cxnId="{4B951D7F-15B7-4C9B-8092-247195E31551}">
      <dgm:prSet/>
      <dgm:spPr/>
      <dgm:t>
        <a:bodyPr/>
        <a:lstStyle/>
        <a:p>
          <a:endParaRPr lang="en-US"/>
        </a:p>
      </dgm:t>
    </dgm:pt>
    <dgm:pt modelId="{74A6E0E7-A077-4F26-9C53-B222AD8043EF}" type="sibTrans" cxnId="{4B951D7F-15B7-4C9B-8092-247195E31551}">
      <dgm:prSet/>
      <dgm:spPr/>
      <dgm:t>
        <a:bodyPr/>
        <a:lstStyle/>
        <a:p>
          <a:endParaRPr lang="en-US"/>
        </a:p>
      </dgm:t>
    </dgm:pt>
    <dgm:pt modelId="{1FFBED8A-7CD9-4491-B774-D330F49C4F19}">
      <dgm:prSet custT="1"/>
      <dgm:spPr/>
      <dgm:t>
        <a:bodyPr/>
        <a:lstStyle/>
        <a:p>
          <a:r>
            <a:rPr lang="en-US" sz="2800" b="0" dirty="0"/>
            <a:t>The Mortgage Market</a:t>
          </a:r>
        </a:p>
      </dgm:t>
    </dgm:pt>
    <dgm:pt modelId="{93A07783-BE59-4B61-8E7A-EEF311351899}" type="parTrans" cxnId="{7909592C-A393-4AF5-A9D7-01E74F555773}">
      <dgm:prSet/>
      <dgm:spPr/>
      <dgm:t>
        <a:bodyPr/>
        <a:lstStyle/>
        <a:p>
          <a:endParaRPr lang="en-US"/>
        </a:p>
      </dgm:t>
    </dgm:pt>
    <dgm:pt modelId="{D55EEF7B-BBDD-47E1-9BBD-7EBFDDD04161}" type="sibTrans" cxnId="{7909592C-A393-4AF5-A9D7-01E74F555773}">
      <dgm:prSet/>
      <dgm:spPr/>
      <dgm:t>
        <a:bodyPr/>
        <a:lstStyle/>
        <a:p>
          <a:endParaRPr lang="en-US"/>
        </a:p>
      </dgm:t>
    </dgm:pt>
    <dgm:pt modelId="{C8A59C4C-FD26-41F6-87C3-CDDA7C9352A8}">
      <dgm:prSet custT="1"/>
      <dgm:spPr/>
      <dgm:t>
        <a:bodyPr/>
        <a:lstStyle/>
        <a:p>
          <a:r>
            <a:rPr lang="en-US" sz="2800" b="0" dirty="0"/>
            <a:t>Types of Real Estate Loans</a:t>
          </a:r>
        </a:p>
      </dgm:t>
    </dgm:pt>
    <dgm:pt modelId="{9743AFE3-8531-4F03-A12F-7577948F303A}" type="parTrans" cxnId="{F83198DC-1E0C-4078-BF2B-BCB851CF1442}">
      <dgm:prSet/>
      <dgm:spPr/>
      <dgm:t>
        <a:bodyPr/>
        <a:lstStyle/>
        <a:p>
          <a:endParaRPr lang="en-US"/>
        </a:p>
      </dgm:t>
    </dgm:pt>
    <dgm:pt modelId="{E0BED1FE-E635-4F6F-85AD-F705F9CF7CF5}" type="sibTrans" cxnId="{F83198DC-1E0C-4078-BF2B-BCB851CF1442}">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7" custLinFactNeighborY="-3228">
        <dgm:presLayoutVars>
          <dgm:chMax val="0"/>
          <dgm:bulletEnabled val="1"/>
        </dgm:presLayoutVars>
      </dgm:prSet>
      <dgm:spPr/>
    </dgm:pt>
    <dgm:pt modelId="{2A581299-9EDE-4CC3-99DE-E79BADEB3DD9}" type="pres">
      <dgm:prSet presAssocID="{F3E52BA5-DA72-4BE0-AF40-A1E55ABEF272}" presName="spacer" presStyleCnt="0"/>
      <dgm:spPr/>
    </dgm:pt>
    <dgm:pt modelId="{4EB77A32-E035-4C60-A70E-4CB3C7839AC0}" type="pres">
      <dgm:prSet presAssocID="{E0D35B8C-402D-4EB0-95DA-F677A88CC59E}" presName="parentText" presStyleLbl="node1" presStyleIdx="1" presStyleCnt="7">
        <dgm:presLayoutVars>
          <dgm:chMax val="0"/>
          <dgm:bulletEnabled val="1"/>
        </dgm:presLayoutVars>
      </dgm:prSet>
      <dgm:spPr/>
    </dgm:pt>
    <dgm:pt modelId="{9719560E-3616-45A7-B4F9-68DF0A321A75}" type="pres">
      <dgm:prSet presAssocID="{1DB8C8E3-3B56-4E86-9FAE-205DD9BAC13C}" presName="spacer" presStyleCnt="0"/>
      <dgm:spPr/>
    </dgm:pt>
    <dgm:pt modelId="{A9F5C7F8-C78A-46A9-A0C3-1741F80536B5}" type="pres">
      <dgm:prSet presAssocID="{44D8C5A3-C964-4805-A202-71339C40543F}" presName="parentText" presStyleLbl="node1" presStyleIdx="2" presStyleCnt="7">
        <dgm:presLayoutVars>
          <dgm:chMax val="0"/>
          <dgm:bulletEnabled val="1"/>
        </dgm:presLayoutVars>
      </dgm:prSet>
      <dgm:spPr/>
    </dgm:pt>
    <dgm:pt modelId="{C7B8C4FF-AD72-4BB6-9225-34220960C2D4}" type="pres">
      <dgm:prSet presAssocID="{3669073E-CB89-4B53-B5EF-EF3521D25FE5}" presName="spacer" presStyleCnt="0"/>
      <dgm:spPr/>
    </dgm:pt>
    <dgm:pt modelId="{44207787-72DC-4C24-823E-5DC0A132758E}" type="pres">
      <dgm:prSet presAssocID="{D553E7C6-2C90-431F-8A3D-A938FF3D37BD}" presName="parentText" presStyleLbl="node1" presStyleIdx="3" presStyleCnt="7">
        <dgm:presLayoutVars>
          <dgm:chMax val="0"/>
          <dgm:bulletEnabled val="1"/>
        </dgm:presLayoutVars>
      </dgm:prSet>
      <dgm:spPr/>
    </dgm:pt>
    <dgm:pt modelId="{01188751-8D7B-477C-8958-CD86B144027B}" type="pres">
      <dgm:prSet presAssocID="{DC384D49-48ED-48F1-92D5-F36471073E1C}" presName="spacer" presStyleCnt="0"/>
      <dgm:spPr/>
    </dgm:pt>
    <dgm:pt modelId="{80018876-5664-4CE2-8733-D4410CE49640}" type="pres">
      <dgm:prSet presAssocID="{DBDB045E-C3D8-46FB-A348-D4E16291125B}" presName="parentText" presStyleLbl="node1" presStyleIdx="4" presStyleCnt="7">
        <dgm:presLayoutVars>
          <dgm:chMax val="0"/>
          <dgm:bulletEnabled val="1"/>
        </dgm:presLayoutVars>
      </dgm:prSet>
      <dgm:spPr/>
    </dgm:pt>
    <dgm:pt modelId="{371CCA07-0C4E-42D2-AC60-363D071E7006}" type="pres">
      <dgm:prSet presAssocID="{74A6E0E7-A077-4F26-9C53-B222AD8043EF}" presName="spacer" presStyleCnt="0"/>
      <dgm:spPr/>
    </dgm:pt>
    <dgm:pt modelId="{CBF6C6BC-A9A4-4D0B-9F8D-ED79F09068CC}" type="pres">
      <dgm:prSet presAssocID="{1FFBED8A-7CD9-4491-B774-D330F49C4F19}" presName="parentText" presStyleLbl="node1" presStyleIdx="5" presStyleCnt="7">
        <dgm:presLayoutVars>
          <dgm:chMax val="0"/>
          <dgm:bulletEnabled val="1"/>
        </dgm:presLayoutVars>
      </dgm:prSet>
      <dgm:spPr/>
    </dgm:pt>
    <dgm:pt modelId="{BDE00F79-C4DD-4C93-8271-05C4F4B3A87E}" type="pres">
      <dgm:prSet presAssocID="{D55EEF7B-BBDD-47E1-9BBD-7EBFDDD04161}" presName="spacer" presStyleCnt="0"/>
      <dgm:spPr/>
    </dgm:pt>
    <dgm:pt modelId="{71D7F6A8-4202-4FA7-A14E-42BA26170222}" type="pres">
      <dgm:prSet presAssocID="{C8A59C4C-FD26-41F6-87C3-CDDA7C9352A8}" presName="parentText" presStyleLbl="node1" presStyleIdx="6" presStyleCnt="7">
        <dgm:presLayoutVars>
          <dgm:chMax val="0"/>
          <dgm:bulletEnabled val="1"/>
        </dgm:presLayoutVars>
      </dgm:prSet>
      <dgm:spPr/>
    </dgm:pt>
  </dgm:ptLst>
  <dgm:cxnLst>
    <dgm:cxn modelId="{7909592C-A393-4AF5-A9D7-01E74F555773}" srcId="{420FE836-15B6-40BC-9F25-40BD8E0A5E39}" destId="{1FFBED8A-7CD9-4491-B774-D330F49C4F19}" srcOrd="5" destOrd="0" parTransId="{93A07783-BE59-4B61-8E7A-EEF311351899}" sibTransId="{D55EEF7B-BBDD-47E1-9BBD-7EBFDDD04161}"/>
    <dgm:cxn modelId="{051AC136-2EC8-409B-A5B1-B3DF0401E865}" type="presOf" srcId="{44D8C5A3-C964-4805-A202-71339C40543F}" destId="{A9F5C7F8-C78A-46A9-A0C3-1741F80536B5}" srcOrd="0" destOrd="0" presId="urn:microsoft.com/office/officeart/2005/8/layout/vList2"/>
    <dgm:cxn modelId="{C1699B76-4945-4814-B376-98DC733649F0}" type="presOf" srcId="{D553E7C6-2C90-431F-8A3D-A938FF3D37BD}" destId="{44207787-72DC-4C24-823E-5DC0A132758E}" srcOrd="0" destOrd="0" presId="urn:microsoft.com/office/officeart/2005/8/layout/vList2"/>
    <dgm:cxn modelId="{4B951D7F-15B7-4C9B-8092-247195E31551}" srcId="{420FE836-15B6-40BC-9F25-40BD8E0A5E39}" destId="{DBDB045E-C3D8-46FB-A348-D4E16291125B}" srcOrd="4" destOrd="0" parTransId="{5B41A68F-E7CB-47E7-A6B3-E479B72B1CA2}" sibTransId="{74A6E0E7-A077-4F26-9C53-B222AD8043EF}"/>
    <dgm:cxn modelId="{3B503D80-80B1-40E2-B976-86E41577AFA4}" srcId="{420FE836-15B6-40BC-9F25-40BD8E0A5E39}" destId="{6819D456-DB70-4462-A4D0-E01F8287C35C}" srcOrd="0" destOrd="0" parTransId="{CE13EFAF-1AD5-44BF-A9C3-2B220F65A704}" sibTransId="{F3E52BA5-DA72-4BE0-AF40-A1E55ABEF272}"/>
    <dgm:cxn modelId="{03240D89-9BCF-4D3A-9A62-E2DA24EA2CAC}" type="presOf" srcId="{E0D35B8C-402D-4EB0-95DA-F677A88CC59E}" destId="{4EB77A32-E035-4C60-A70E-4CB3C7839AC0}" srcOrd="0" destOrd="0" presId="urn:microsoft.com/office/officeart/2005/8/layout/vList2"/>
    <dgm:cxn modelId="{C635108E-4812-46B1-9F66-D1E502FEFE1E}" type="presOf" srcId="{6819D456-DB70-4462-A4D0-E01F8287C35C}" destId="{F8657375-F6AF-454D-8B1A-A71022EE2F15}" srcOrd="0" destOrd="0" presId="urn:microsoft.com/office/officeart/2005/8/layout/vList2"/>
    <dgm:cxn modelId="{92748B91-78F8-4815-825D-D1967D2A6D25}" type="presOf" srcId="{DBDB045E-C3D8-46FB-A348-D4E16291125B}" destId="{80018876-5664-4CE2-8733-D4410CE49640}" srcOrd="0" destOrd="0" presId="urn:microsoft.com/office/officeart/2005/8/layout/vList2"/>
    <dgm:cxn modelId="{D9D54E9C-8E60-40B3-8B63-106C0D79D947}" srcId="{420FE836-15B6-40BC-9F25-40BD8E0A5E39}" destId="{E0D35B8C-402D-4EB0-95DA-F677A88CC59E}" srcOrd="1" destOrd="0" parTransId="{01E10044-C2AD-45E1-8DEF-906BA96025FB}" sibTransId="{1DB8C8E3-3B56-4E86-9FAE-205DD9BAC13C}"/>
    <dgm:cxn modelId="{E77FF8A6-C29A-4FCC-9536-BEA47CB86DCA}" srcId="{420FE836-15B6-40BC-9F25-40BD8E0A5E39}" destId="{44D8C5A3-C964-4805-A202-71339C40543F}" srcOrd="2" destOrd="0" parTransId="{F8841A0A-B496-4957-8373-78C6C9350E81}" sibTransId="{3669073E-CB89-4B53-B5EF-EF3521D25FE5}"/>
    <dgm:cxn modelId="{DF6D95C3-4F4B-4AD1-8A10-1E02E20C64D1}" type="presOf" srcId="{420FE836-15B6-40BC-9F25-40BD8E0A5E39}" destId="{61E18645-9A1E-41BA-8952-7654E9D4A096}" srcOrd="0" destOrd="0" presId="urn:microsoft.com/office/officeart/2005/8/layout/vList2"/>
    <dgm:cxn modelId="{A1B8E3D5-312A-4004-A5EF-1DB41A9F41C3}" type="presOf" srcId="{1FFBED8A-7CD9-4491-B774-D330F49C4F19}" destId="{CBF6C6BC-A9A4-4D0B-9F8D-ED79F09068CC}" srcOrd="0" destOrd="0" presId="urn:microsoft.com/office/officeart/2005/8/layout/vList2"/>
    <dgm:cxn modelId="{F83198DC-1E0C-4078-BF2B-BCB851CF1442}" srcId="{420FE836-15B6-40BC-9F25-40BD8E0A5E39}" destId="{C8A59C4C-FD26-41F6-87C3-CDDA7C9352A8}" srcOrd="6" destOrd="0" parTransId="{9743AFE3-8531-4F03-A12F-7577948F303A}" sibTransId="{E0BED1FE-E635-4F6F-85AD-F705F9CF7CF5}"/>
    <dgm:cxn modelId="{2AE475E1-B247-4D3E-8FDE-419DA7E684A5}" srcId="{420FE836-15B6-40BC-9F25-40BD8E0A5E39}" destId="{D553E7C6-2C90-431F-8A3D-A938FF3D37BD}" srcOrd="3" destOrd="0" parTransId="{B2E5C187-1FFC-4B41-86D3-9017400DAE8B}" sibTransId="{DC384D49-48ED-48F1-92D5-F36471073E1C}"/>
    <dgm:cxn modelId="{9998B8F6-ABBD-482D-A42F-F11FB9B1250C}" type="presOf" srcId="{C8A59C4C-FD26-41F6-87C3-CDDA7C9352A8}" destId="{71D7F6A8-4202-4FA7-A14E-42BA26170222}" srcOrd="0" destOrd="0" presId="urn:microsoft.com/office/officeart/2005/8/layout/vList2"/>
    <dgm:cxn modelId="{D2C11F32-E99A-4610-8E03-4B57915311F0}" type="presParOf" srcId="{61E18645-9A1E-41BA-8952-7654E9D4A096}" destId="{F8657375-F6AF-454D-8B1A-A71022EE2F15}" srcOrd="0" destOrd="0" presId="urn:microsoft.com/office/officeart/2005/8/layout/vList2"/>
    <dgm:cxn modelId="{EB657554-F66D-4CDB-9480-C074BB436750}" type="presParOf" srcId="{61E18645-9A1E-41BA-8952-7654E9D4A096}" destId="{2A581299-9EDE-4CC3-99DE-E79BADEB3DD9}" srcOrd="1" destOrd="0" presId="urn:microsoft.com/office/officeart/2005/8/layout/vList2"/>
    <dgm:cxn modelId="{B29A29AE-C335-4C90-B200-D198DED858A0}" type="presParOf" srcId="{61E18645-9A1E-41BA-8952-7654E9D4A096}" destId="{4EB77A32-E035-4C60-A70E-4CB3C7839AC0}" srcOrd="2" destOrd="0" presId="urn:microsoft.com/office/officeart/2005/8/layout/vList2"/>
    <dgm:cxn modelId="{24FD55BE-8E9D-40DF-931C-A0D98E4F5261}" type="presParOf" srcId="{61E18645-9A1E-41BA-8952-7654E9D4A096}" destId="{9719560E-3616-45A7-B4F9-68DF0A321A75}" srcOrd="3" destOrd="0" presId="urn:microsoft.com/office/officeart/2005/8/layout/vList2"/>
    <dgm:cxn modelId="{F8DE0C4B-C3F8-47DA-B3B6-61BDAD5B9C5E}" type="presParOf" srcId="{61E18645-9A1E-41BA-8952-7654E9D4A096}" destId="{A9F5C7F8-C78A-46A9-A0C3-1741F80536B5}" srcOrd="4" destOrd="0" presId="urn:microsoft.com/office/officeart/2005/8/layout/vList2"/>
    <dgm:cxn modelId="{E46CFCF1-8C59-4B90-9A9C-5FACE5202AAE}" type="presParOf" srcId="{61E18645-9A1E-41BA-8952-7654E9D4A096}" destId="{C7B8C4FF-AD72-4BB6-9225-34220960C2D4}" srcOrd="5" destOrd="0" presId="urn:microsoft.com/office/officeart/2005/8/layout/vList2"/>
    <dgm:cxn modelId="{358FC8A9-6272-4442-BDC9-24C057A9F93F}" type="presParOf" srcId="{61E18645-9A1E-41BA-8952-7654E9D4A096}" destId="{44207787-72DC-4C24-823E-5DC0A132758E}" srcOrd="6" destOrd="0" presId="urn:microsoft.com/office/officeart/2005/8/layout/vList2"/>
    <dgm:cxn modelId="{BD7DA210-4F98-44FA-8219-F958FCDDF8AE}" type="presParOf" srcId="{61E18645-9A1E-41BA-8952-7654E9D4A096}" destId="{01188751-8D7B-477C-8958-CD86B144027B}" srcOrd="7" destOrd="0" presId="urn:microsoft.com/office/officeart/2005/8/layout/vList2"/>
    <dgm:cxn modelId="{84DEFB2B-7C4D-4F1C-BFF0-382DF9538690}" type="presParOf" srcId="{61E18645-9A1E-41BA-8952-7654E9D4A096}" destId="{80018876-5664-4CE2-8733-D4410CE49640}" srcOrd="8" destOrd="0" presId="urn:microsoft.com/office/officeart/2005/8/layout/vList2"/>
    <dgm:cxn modelId="{86EE8022-09EC-4C10-B69D-343E303D810F}" type="presParOf" srcId="{61E18645-9A1E-41BA-8952-7654E9D4A096}" destId="{371CCA07-0C4E-42D2-AC60-363D071E7006}" srcOrd="9" destOrd="0" presId="urn:microsoft.com/office/officeart/2005/8/layout/vList2"/>
    <dgm:cxn modelId="{B959710D-13DA-4F0E-89C1-0435FAFA5795}" type="presParOf" srcId="{61E18645-9A1E-41BA-8952-7654E9D4A096}" destId="{CBF6C6BC-A9A4-4D0B-9F8D-ED79F09068CC}" srcOrd="10" destOrd="0" presId="urn:microsoft.com/office/officeart/2005/8/layout/vList2"/>
    <dgm:cxn modelId="{AF44DA1E-CB88-44AB-B7AB-CEA703D75FE7}" type="presParOf" srcId="{61E18645-9A1E-41BA-8952-7654E9D4A096}" destId="{BDE00F79-C4DD-4C93-8271-05C4F4B3A87E}" srcOrd="11" destOrd="0" presId="urn:microsoft.com/office/officeart/2005/8/layout/vList2"/>
    <dgm:cxn modelId="{23DD51E5-7EA2-4217-8C9A-0CBF48A57701}" type="presParOf" srcId="{61E18645-9A1E-41BA-8952-7654E9D4A096}" destId="{71D7F6A8-4202-4FA7-A14E-42BA26170222}" srcOrd="1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Investment Fundamentals</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02D5D763-0E7A-412E-8199-AF192541ADF0}">
      <dgm:prSet custT="1"/>
      <dgm:spPr/>
      <dgm:t>
        <a:bodyPr/>
        <a:lstStyle/>
        <a:p>
          <a:r>
            <a:rPr lang="en-US" sz="2800" b="0" dirty="0"/>
            <a:t>Real Estate as an Investment</a:t>
          </a:r>
        </a:p>
      </dgm:t>
    </dgm:pt>
    <dgm:pt modelId="{5619BC21-765D-49C2-A3C0-28783CFB40F7}" type="parTrans" cxnId="{A12EAA47-EC14-4D03-A8E2-3444A5509610}">
      <dgm:prSet/>
      <dgm:spPr/>
      <dgm:t>
        <a:bodyPr/>
        <a:lstStyle/>
        <a:p>
          <a:endParaRPr lang="en-US"/>
        </a:p>
      </dgm:t>
    </dgm:pt>
    <dgm:pt modelId="{9549B353-69A1-4F0B-AA62-98A371C95223}" type="sibTrans" cxnId="{A12EAA47-EC14-4D03-A8E2-3444A5509610}">
      <dgm:prSet/>
      <dgm:spPr/>
      <dgm:t>
        <a:bodyPr/>
        <a:lstStyle/>
        <a:p>
          <a:endParaRPr lang="en-US"/>
        </a:p>
      </dgm:t>
    </dgm:pt>
    <dgm:pt modelId="{EB9C6B6C-2D5E-46F4-8072-DBE55714B5F2}">
      <dgm:prSet custT="1"/>
      <dgm:spPr/>
      <dgm:t>
        <a:bodyPr/>
        <a:lstStyle/>
        <a:p>
          <a:r>
            <a:rPr lang="en-US" sz="2800" b="0" dirty="0"/>
            <a:t>Real Estate Investment Entities</a:t>
          </a:r>
        </a:p>
      </dgm:t>
    </dgm:pt>
    <dgm:pt modelId="{78B7CC92-F838-4B92-82F8-68A70C4D43AC}" type="parTrans" cxnId="{0EEC029E-AF7C-4F0E-8132-446CA9D07AFB}">
      <dgm:prSet/>
      <dgm:spPr/>
      <dgm:t>
        <a:bodyPr/>
        <a:lstStyle/>
        <a:p>
          <a:endParaRPr lang="en-US"/>
        </a:p>
      </dgm:t>
    </dgm:pt>
    <dgm:pt modelId="{A4F1CB5C-5DD3-4D69-BF3C-4CC2F1CA9301}" type="sibTrans" cxnId="{0EEC029E-AF7C-4F0E-8132-446CA9D07AFB}">
      <dgm:prSet/>
      <dgm:spPr/>
      <dgm:t>
        <a:bodyPr/>
        <a:lstStyle/>
        <a:p>
          <a:endParaRPr lang="en-US"/>
        </a:p>
      </dgm:t>
    </dgm:pt>
    <dgm:pt modelId="{6DFBB6F0-5226-44A8-AF35-940AD46F3828}">
      <dgm:prSet custT="1"/>
      <dgm:spPr/>
      <dgm:t>
        <a:bodyPr/>
        <a:lstStyle/>
        <a:p>
          <a:r>
            <a:rPr lang="en-US" sz="2800" b="0" dirty="0"/>
            <a:t>Taxation of Real Estate Investments</a:t>
          </a:r>
        </a:p>
      </dgm:t>
    </dgm:pt>
    <dgm:pt modelId="{D60CFA94-90AA-4D2D-8FE1-9C4D9DA64DF4}" type="parTrans" cxnId="{9CA06738-EF3B-4632-8E35-579AE732C581}">
      <dgm:prSet/>
      <dgm:spPr/>
      <dgm:t>
        <a:bodyPr/>
        <a:lstStyle/>
        <a:p>
          <a:endParaRPr lang="en-US"/>
        </a:p>
      </dgm:t>
    </dgm:pt>
    <dgm:pt modelId="{52741321-77AC-4D6A-B1C5-859DDEC9F3B0}" type="sibTrans" cxnId="{9CA06738-EF3B-4632-8E35-579AE732C581}">
      <dgm:prSet/>
      <dgm:spPr/>
      <dgm:t>
        <a:bodyPr/>
        <a:lstStyle/>
        <a:p>
          <a:endParaRPr lang="en-US"/>
        </a:p>
      </dgm:t>
    </dgm:pt>
    <dgm:pt modelId="{79DB7B0F-000F-4CF6-8BC4-49A95F0A3EA4}">
      <dgm:prSet custT="1"/>
      <dgm:spPr/>
      <dgm:t>
        <a:bodyPr/>
        <a:lstStyle/>
        <a:p>
          <a:r>
            <a:rPr lang="en-US" sz="2800" b="0" dirty="0"/>
            <a:t>Investment Analysis of a Residence</a:t>
          </a:r>
        </a:p>
      </dgm:t>
    </dgm:pt>
    <dgm:pt modelId="{23E98A19-11D7-472A-BFB5-55ED5C9E7214}" type="parTrans" cxnId="{67AEC87F-B850-4B7D-BB20-463E3EC1F9BB}">
      <dgm:prSet/>
      <dgm:spPr/>
      <dgm:t>
        <a:bodyPr/>
        <a:lstStyle/>
        <a:p>
          <a:endParaRPr lang="en-US"/>
        </a:p>
      </dgm:t>
    </dgm:pt>
    <dgm:pt modelId="{3E6EAF9C-6E4B-4252-8F43-D14EE0CDDFA1}" type="sibTrans" cxnId="{67AEC87F-B850-4B7D-BB20-463E3EC1F9BB}">
      <dgm:prSet/>
      <dgm:spPr/>
      <dgm:t>
        <a:bodyPr/>
        <a:lstStyle/>
        <a:p>
          <a:endParaRPr lang="en-US"/>
        </a:p>
      </dgm:t>
    </dgm:pt>
    <dgm:pt modelId="{B33048B6-F275-4C21-8BCA-D97C07DD73C2}">
      <dgm:prSet custT="1"/>
      <dgm:spPr/>
      <dgm:t>
        <a:bodyPr/>
        <a:lstStyle/>
        <a:p>
          <a:r>
            <a:rPr lang="en-US" sz="2800" b="0" dirty="0"/>
            <a:t>Investment Analysis of an Income Property</a:t>
          </a:r>
        </a:p>
      </dgm:t>
    </dgm:pt>
    <dgm:pt modelId="{862252B0-280B-48DA-B29D-2E3FBF3E3D3B}" type="parTrans" cxnId="{0F764C8F-C11E-4EB0-990F-2FE3999DAB91}">
      <dgm:prSet/>
      <dgm:spPr/>
      <dgm:t>
        <a:bodyPr/>
        <a:lstStyle/>
        <a:p>
          <a:endParaRPr lang="en-US"/>
        </a:p>
      </dgm:t>
    </dgm:pt>
    <dgm:pt modelId="{D5A66C87-4027-4B2A-98A2-7F558F054DBA}" type="sibTrans" cxnId="{0F764C8F-C11E-4EB0-990F-2FE3999DAB91}">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6" custLinFactNeighborY="-3228">
        <dgm:presLayoutVars>
          <dgm:chMax val="0"/>
          <dgm:bulletEnabled val="1"/>
        </dgm:presLayoutVars>
      </dgm:prSet>
      <dgm:spPr/>
    </dgm:pt>
    <dgm:pt modelId="{2A581299-9EDE-4CC3-99DE-E79BADEB3DD9}" type="pres">
      <dgm:prSet presAssocID="{F3E52BA5-DA72-4BE0-AF40-A1E55ABEF272}" presName="spacer" presStyleCnt="0"/>
      <dgm:spPr/>
    </dgm:pt>
    <dgm:pt modelId="{DA428CA4-20D0-4786-A584-C10946E74DD1}" type="pres">
      <dgm:prSet presAssocID="{02D5D763-0E7A-412E-8199-AF192541ADF0}" presName="parentText" presStyleLbl="node1" presStyleIdx="1" presStyleCnt="6">
        <dgm:presLayoutVars>
          <dgm:chMax val="0"/>
          <dgm:bulletEnabled val="1"/>
        </dgm:presLayoutVars>
      </dgm:prSet>
      <dgm:spPr/>
    </dgm:pt>
    <dgm:pt modelId="{FC1F4A0D-6FCC-4032-8872-A202D2D773EE}" type="pres">
      <dgm:prSet presAssocID="{9549B353-69A1-4F0B-AA62-98A371C95223}" presName="spacer" presStyleCnt="0"/>
      <dgm:spPr/>
    </dgm:pt>
    <dgm:pt modelId="{D4E07634-8541-4106-8451-402DB12CDC3A}" type="pres">
      <dgm:prSet presAssocID="{EB9C6B6C-2D5E-46F4-8072-DBE55714B5F2}" presName="parentText" presStyleLbl="node1" presStyleIdx="2" presStyleCnt="6">
        <dgm:presLayoutVars>
          <dgm:chMax val="0"/>
          <dgm:bulletEnabled val="1"/>
        </dgm:presLayoutVars>
      </dgm:prSet>
      <dgm:spPr/>
    </dgm:pt>
    <dgm:pt modelId="{AC6AB9E7-8371-4640-8037-BD341FEA65DD}" type="pres">
      <dgm:prSet presAssocID="{A4F1CB5C-5DD3-4D69-BF3C-4CC2F1CA9301}" presName="spacer" presStyleCnt="0"/>
      <dgm:spPr/>
    </dgm:pt>
    <dgm:pt modelId="{11085812-9178-448C-9F74-15238A506A3D}" type="pres">
      <dgm:prSet presAssocID="{6DFBB6F0-5226-44A8-AF35-940AD46F3828}" presName="parentText" presStyleLbl="node1" presStyleIdx="3" presStyleCnt="6">
        <dgm:presLayoutVars>
          <dgm:chMax val="0"/>
          <dgm:bulletEnabled val="1"/>
        </dgm:presLayoutVars>
      </dgm:prSet>
      <dgm:spPr/>
    </dgm:pt>
    <dgm:pt modelId="{85D249E2-9688-4F07-9B84-84401F9666F8}" type="pres">
      <dgm:prSet presAssocID="{52741321-77AC-4D6A-B1C5-859DDEC9F3B0}" presName="spacer" presStyleCnt="0"/>
      <dgm:spPr/>
    </dgm:pt>
    <dgm:pt modelId="{0EA37BE2-4EDA-487C-95CC-0C9E29F299EC}" type="pres">
      <dgm:prSet presAssocID="{79DB7B0F-000F-4CF6-8BC4-49A95F0A3EA4}" presName="parentText" presStyleLbl="node1" presStyleIdx="4" presStyleCnt="6">
        <dgm:presLayoutVars>
          <dgm:chMax val="0"/>
          <dgm:bulletEnabled val="1"/>
        </dgm:presLayoutVars>
      </dgm:prSet>
      <dgm:spPr/>
    </dgm:pt>
    <dgm:pt modelId="{121E97E5-F21E-4A06-8697-5748EBBF9AA5}" type="pres">
      <dgm:prSet presAssocID="{3E6EAF9C-6E4B-4252-8F43-D14EE0CDDFA1}" presName="spacer" presStyleCnt="0"/>
      <dgm:spPr/>
    </dgm:pt>
    <dgm:pt modelId="{7DC2F3FD-034F-43BA-B504-056ACD60158A}" type="pres">
      <dgm:prSet presAssocID="{B33048B6-F275-4C21-8BCA-D97C07DD73C2}" presName="parentText" presStyleLbl="node1" presStyleIdx="5" presStyleCnt="6">
        <dgm:presLayoutVars>
          <dgm:chMax val="0"/>
          <dgm:bulletEnabled val="1"/>
        </dgm:presLayoutVars>
      </dgm:prSet>
      <dgm:spPr/>
    </dgm:pt>
  </dgm:ptLst>
  <dgm:cxnLst>
    <dgm:cxn modelId="{488C6D01-8A68-47F1-96F9-D8B605378A12}" type="presOf" srcId="{6DFBB6F0-5226-44A8-AF35-940AD46F3828}" destId="{11085812-9178-448C-9F74-15238A506A3D}" srcOrd="0" destOrd="0" presId="urn:microsoft.com/office/officeart/2005/8/layout/vList2"/>
    <dgm:cxn modelId="{9321A715-9CE1-4B3E-BD22-8116CA9D4C0D}" type="presOf" srcId="{02D5D763-0E7A-412E-8199-AF192541ADF0}" destId="{DA428CA4-20D0-4786-A584-C10946E74DD1}" srcOrd="0" destOrd="0" presId="urn:microsoft.com/office/officeart/2005/8/layout/vList2"/>
    <dgm:cxn modelId="{9CA06738-EF3B-4632-8E35-579AE732C581}" srcId="{420FE836-15B6-40BC-9F25-40BD8E0A5E39}" destId="{6DFBB6F0-5226-44A8-AF35-940AD46F3828}" srcOrd="3" destOrd="0" parTransId="{D60CFA94-90AA-4D2D-8FE1-9C4D9DA64DF4}" sibTransId="{52741321-77AC-4D6A-B1C5-859DDEC9F3B0}"/>
    <dgm:cxn modelId="{80DD163D-EC76-4887-987E-C6E2E67FFFB6}" type="presOf" srcId="{6819D456-DB70-4462-A4D0-E01F8287C35C}" destId="{F8657375-F6AF-454D-8B1A-A71022EE2F15}" srcOrd="0" destOrd="0" presId="urn:microsoft.com/office/officeart/2005/8/layout/vList2"/>
    <dgm:cxn modelId="{A12EAA47-EC14-4D03-A8E2-3444A5509610}" srcId="{420FE836-15B6-40BC-9F25-40BD8E0A5E39}" destId="{02D5D763-0E7A-412E-8199-AF192541ADF0}" srcOrd="1" destOrd="0" parTransId="{5619BC21-765D-49C2-A3C0-28783CFB40F7}" sibTransId="{9549B353-69A1-4F0B-AA62-98A371C95223}"/>
    <dgm:cxn modelId="{67AEC87F-B850-4B7D-BB20-463E3EC1F9BB}" srcId="{420FE836-15B6-40BC-9F25-40BD8E0A5E39}" destId="{79DB7B0F-000F-4CF6-8BC4-49A95F0A3EA4}" srcOrd="4" destOrd="0" parTransId="{23E98A19-11D7-472A-BFB5-55ED5C9E7214}" sibTransId="{3E6EAF9C-6E4B-4252-8F43-D14EE0CDDFA1}"/>
    <dgm:cxn modelId="{3B503D80-80B1-40E2-B976-86E41577AFA4}" srcId="{420FE836-15B6-40BC-9F25-40BD8E0A5E39}" destId="{6819D456-DB70-4462-A4D0-E01F8287C35C}" srcOrd="0" destOrd="0" parTransId="{CE13EFAF-1AD5-44BF-A9C3-2B220F65A704}" sibTransId="{F3E52BA5-DA72-4BE0-AF40-A1E55ABEF272}"/>
    <dgm:cxn modelId="{F44D3389-D5C7-4DBA-8B05-03714C9A4871}" type="presOf" srcId="{420FE836-15B6-40BC-9F25-40BD8E0A5E39}" destId="{61E18645-9A1E-41BA-8952-7654E9D4A096}" srcOrd="0" destOrd="0" presId="urn:microsoft.com/office/officeart/2005/8/layout/vList2"/>
    <dgm:cxn modelId="{0F764C8F-C11E-4EB0-990F-2FE3999DAB91}" srcId="{420FE836-15B6-40BC-9F25-40BD8E0A5E39}" destId="{B33048B6-F275-4C21-8BCA-D97C07DD73C2}" srcOrd="5" destOrd="0" parTransId="{862252B0-280B-48DA-B29D-2E3FBF3E3D3B}" sibTransId="{D5A66C87-4027-4B2A-98A2-7F558F054DBA}"/>
    <dgm:cxn modelId="{0EEC029E-AF7C-4F0E-8132-446CA9D07AFB}" srcId="{420FE836-15B6-40BC-9F25-40BD8E0A5E39}" destId="{EB9C6B6C-2D5E-46F4-8072-DBE55714B5F2}" srcOrd="2" destOrd="0" parTransId="{78B7CC92-F838-4B92-82F8-68A70C4D43AC}" sibTransId="{A4F1CB5C-5DD3-4D69-BF3C-4CC2F1CA9301}"/>
    <dgm:cxn modelId="{39BDEFD4-CA23-49FF-B28D-441DED39FB8D}" type="presOf" srcId="{B33048B6-F275-4C21-8BCA-D97C07DD73C2}" destId="{7DC2F3FD-034F-43BA-B504-056ACD60158A}" srcOrd="0" destOrd="0" presId="urn:microsoft.com/office/officeart/2005/8/layout/vList2"/>
    <dgm:cxn modelId="{0A763EE0-DA8A-4923-B05B-077AA888BF99}" type="presOf" srcId="{79DB7B0F-000F-4CF6-8BC4-49A95F0A3EA4}" destId="{0EA37BE2-4EDA-487C-95CC-0C9E29F299EC}" srcOrd="0" destOrd="0" presId="urn:microsoft.com/office/officeart/2005/8/layout/vList2"/>
    <dgm:cxn modelId="{4B13AAED-EADF-4DDB-BF82-625EF6694C3A}" type="presOf" srcId="{EB9C6B6C-2D5E-46F4-8072-DBE55714B5F2}" destId="{D4E07634-8541-4106-8451-402DB12CDC3A}" srcOrd="0" destOrd="0" presId="urn:microsoft.com/office/officeart/2005/8/layout/vList2"/>
    <dgm:cxn modelId="{74D58B62-A828-4458-8503-AB1D8709775F}" type="presParOf" srcId="{61E18645-9A1E-41BA-8952-7654E9D4A096}" destId="{F8657375-F6AF-454D-8B1A-A71022EE2F15}" srcOrd="0" destOrd="0" presId="urn:microsoft.com/office/officeart/2005/8/layout/vList2"/>
    <dgm:cxn modelId="{2A0FD922-CA9D-4131-85F2-A90A45283A6E}" type="presParOf" srcId="{61E18645-9A1E-41BA-8952-7654E9D4A096}" destId="{2A581299-9EDE-4CC3-99DE-E79BADEB3DD9}" srcOrd="1" destOrd="0" presId="urn:microsoft.com/office/officeart/2005/8/layout/vList2"/>
    <dgm:cxn modelId="{B86654A7-2458-476C-8DCB-4AEAAA56DB06}" type="presParOf" srcId="{61E18645-9A1E-41BA-8952-7654E9D4A096}" destId="{DA428CA4-20D0-4786-A584-C10946E74DD1}" srcOrd="2" destOrd="0" presId="urn:microsoft.com/office/officeart/2005/8/layout/vList2"/>
    <dgm:cxn modelId="{A33EA454-E395-4EE5-94F0-402376D83878}" type="presParOf" srcId="{61E18645-9A1E-41BA-8952-7654E9D4A096}" destId="{FC1F4A0D-6FCC-4032-8872-A202D2D773EE}" srcOrd="3" destOrd="0" presId="urn:microsoft.com/office/officeart/2005/8/layout/vList2"/>
    <dgm:cxn modelId="{FAEDDFC9-6E94-4A88-8899-72BFE8A6917B}" type="presParOf" srcId="{61E18645-9A1E-41BA-8952-7654E9D4A096}" destId="{D4E07634-8541-4106-8451-402DB12CDC3A}" srcOrd="4" destOrd="0" presId="urn:microsoft.com/office/officeart/2005/8/layout/vList2"/>
    <dgm:cxn modelId="{A7AC7BFC-6D69-4978-89FA-13236113A373}" type="presParOf" srcId="{61E18645-9A1E-41BA-8952-7654E9D4A096}" destId="{AC6AB9E7-8371-4640-8037-BD341FEA65DD}" srcOrd="5" destOrd="0" presId="urn:microsoft.com/office/officeart/2005/8/layout/vList2"/>
    <dgm:cxn modelId="{AA171865-2458-4F42-A77E-07E6A2B37602}" type="presParOf" srcId="{61E18645-9A1E-41BA-8952-7654E9D4A096}" destId="{11085812-9178-448C-9F74-15238A506A3D}" srcOrd="6" destOrd="0" presId="urn:microsoft.com/office/officeart/2005/8/layout/vList2"/>
    <dgm:cxn modelId="{EEEEB9ED-54BD-4818-96BE-0C65E6757279}" type="presParOf" srcId="{61E18645-9A1E-41BA-8952-7654E9D4A096}" destId="{85D249E2-9688-4F07-9B84-84401F9666F8}" srcOrd="7" destOrd="0" presId="urn:microsoft.com/office/officeart/2005/8/layout/vList2"/>
    <dgm:cxn modelId="{2C6B3FE9-C405-48D9-9064-BA9B176F3BAD}" type="presParOf" srcId="{61E18645-9A1E-41BA-8952-7654E9D4A096}" destId="{0EA37BE2-4EDA-487C-95CC-0C9E29F299EC}" srcOrd="8" destOrd="0" presId="urn:microsoft.com/office/officeart/2005/8/layout/vList2"/>
    <dgm:cxn modelId="{92420A19-24E1-4D07-A2F0-C1EEE2B372AE}" type="presParOf" srcId="{61E18645-9A1E-41BA-8952-7654E9D4A096}" destId="{121E97E5-F21E-4A06-8697-5748EBBF9AA5}" srcOrd="9" destOrd="0" presId="urn:microsoft.com/office/officeart/2005/8/layout/vList2"/>
    <dgm:cxn modelId="{CD095A9F-E1D1-495B-AD24-367A65F592CA}" type="presParOf" srcId="{61E18645-9A1E-41BA-8952-7654E9D4A096}" destId="{7DC2F3FD-034F-43BA-B504-056ACD60158A}"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Taxing Entities</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F953AFA1-DEC9-4E0D-9AD2-8DCBD2AE884B}">
      <dgm:prSet custT="1"/>
      <dgm:spPr/>
      <dgm:t>
        <a:bodyPr/>
        <a:lstStyle/>
        <a:p>
          <a:r>
            <a:rPr lang="en-US" sz="2800" b="0" dirty="0"/>
            <a:t>Ad Valorem Taxation</a:t>
          </a:r>
        </a:p>
      </dgm:t>
    </dgm:pt>
    <dgm:pt modelId="{96D81F6C-E45B-4EE2-A5D9-4DF3FFCFF7BE}" type="parTrans" cxnId="{9BD115E6-EF84-4E8E-A543-220B2F35C402}">
      <dgm:prSet/>
      <dgm:spPr/>
      <dgm:t>
        <a:bodyPr/>
        <a:lstStyle/>
        <a:p>
          <a:endParaRPr lang="en-US"/>
        </a:p>
      </dgm:t>
    </dgm:pt>
    <dgm:pt modelId="{BDC9EE1C-AC37-4B91-90E7-0A5AD5752A06}" type="sibTrans" cxnId="{9BD115E6-EF84-4E8E-A543-220B2F35C402}">
      <dgm:prSet/>
      <dgm:spPr/>
      <dgm:t>
        <a:bodyPr/>
        <a:lstStyle/>
        <a:p>
          <a:endParaRPr lang="en-US"/>
        </a:p>
      </dgm:t>
    </dgm:pt>
    <dgm:pt modelId="{41C626B0-C7CD-4CC7-A1F3-EFE5B19FBF51}">
      <dgm:prSet custT="1"/>
      <dgm:spPr/>
      <dgm:t>
        <a:bodyPr/>
        <a:lstStyle/>
        <a:p>
          <a:r>
            <a:rPr lang="en-US" sz="2800" b="0" dirty="0"/>
            <a:t>Special Assessments</a:t>
          </a:r>
        </a:p>
      </dgm:t>
    </dgm:pt>
    <dgm:pt modelId="{9F96C034-3FFD-4EF4-A32C-C7782FA80BAE}" type="parTrans" cxnId="{16DD14F7-BD46-4211-99DE-3D77C5B70C80}">
      <dgm:prSet/>
      <dgm:spPr/>
      <dgm:t>
        <a:bodyPr/>
        <a:lstStyle/>
        <a:p>
          <a:endParaRPr lang="en-US"/>
        </a:p>
      </dgm:t>
    </dgm:pt>
    <dgm:pt modelId="{6EC8F43D-5AB5-4584-8450-3D414B27DD25}" type="sibTrans" cxnId="{16DD14F7-BD46-4211-99DE-3D77C5B70C80}">
      <dgm:prSet/>
      <dgm:spPr/>
      <dgm:t>
        <a:bodyPr/>
        <a:lstStyle/>
        <a:p>
          <a:endParaRPr lang="en-US"/>
        </a:p>
      </dgm:t>
    </dgm:pt>
    <dgm:pt modelId="{CAF8B7D8-7481-4509-852F-875DB629AA6B}">
      <dgm:prSet custT="1"/>
      <dgm:spPr/>
      <dgm:t>
        <a:bodyPr/>
        <a:lstStyle/>
        <a:p>
          <a:r>
            <a:rPr lang="en-US" sz="2800" b="0" dirty="0"/>
            <a:t>Tax Lien Enforcement</a:t>
          </a:r>
        </a:p>
      </dgm:t>
    </dgm:pt>
    <dgm:pt modelId="{9315253C-0B65-4207-A311-8C897331979F}" type="parTrans" cxnId="{1C7F7BA2-0413-4F4C-BDF4-1C360CDB6463}">
      <dgm:prSet/>
      <dgm:spPr/>
      <dgm:t>
        <a:bodyPr/>
        <a:lstStyle/>
        <a:p>
          <a:endParaRPr lang="en-US"/>
        </a:p>
      </dgm:t>
    </dgm:pt>
    <dgm:pt modelId="{5AB84BA7-8547-48FC-A8E1-35D2248D77FC}" type="sibTrans" cxnId="{1C7F7BA2-0413-4F4C-BDF4-1C360CDB6463}">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4" custLinFactNeighborX="345" custLinFactNeighborY="-14626">
        <dgm:presLayoutVars>
          <dgm:chMax val="0"/>
          <dgm:bulletEnabled val="1"/>
        </dgm:presLayoutVars>
      </dgm:prSet>
      <dgm:spPr/>
    </dgm:pt>
    <dgm:pt modelId="{2A581299-9EDE-4CC3-99DE-E79BADEB3DD9}" type="pres">
      <dgm:prSet presAssocID="{F3E52BA5-DA72-4BE0-AF40-A1E55ABEF272}" presName="spacer" presStyleCnt="0"/>
      <dgm:spPr/>
    </dgm:pt>
    <dgm:pt modelId="{3B9575E2-044F-4A86-A7DD-32E55DF9A4FD}" type="pres">
      <dgm:prSet presAssocID="{F953AFA1-DEC9-4E0D-9AD2-8DCBD2AE884B}" presName="parentText" presStyleLbl="node1" presStyleIdx="1" presStyleCnt="4" custLinFactY="-2580" custLinFactNeighborX="0" custLinFactNeighborY="-100000">
        <dgm:presLayoutVars>
          <dgm:chMax val="0"/>
          <dgm:bulletEnabled val="1"/>
        </dgm:presLayoutVars>
      </dgm:prSet>
      <dgm:spPr/>
    </dgm:pt>
    <dgm:pt modelId="{E3B82685-45E6-491D-B8F5-998110E7C69C}" type="pres">
      <dgm:prSet presAssocID="{BDC9EE1C-AC37-4B91-90E7-0A5AD5752A06}" presName="spacer" presStyleCnt="0"/>
      <dgm:spPr/>
    </dgm:pt>
    <dgm:pt modelId="{1A49FB69-F1B2-4F26-9D5A-46DCE388F68C}" type="pres">
      <dgm:prSet presAssocID="{41C626B0-C7CD-4CC7-A1F3-EFE5B19FBF51}" presName="parentText" presStyleLbl="node1" presStyleIdx="2" presStyleCnt="4" custLinFactY="-17256" custLinFactNeighborX="0" custLinFactNeighborY="-100000">
        <dgm:presLayoutVars>
          <dgm:chMax val="0"/>
          <dgm:bulletEnabled val="1"/>
        </dgm:presLayoutVars>
      </dgm:prSet>
      <dgm:spPr/>
    </dgm:pt>
    <dgm:pt modelId="{49DAA66F-B0F9-46EF-94B7-4BB892378436}" type="pres">
      <dgm:prSet presAssocID="{6EC8F43D-5AB5-4584-8450-3D414B27DD25}" presName="spacer" presStyleCnt="0"/>
      <dgm:spPr/>
    </dgm:pt>
    <dgm:pt modelId="{8526D362-A0A6-4C36-96D0-3F369F230922}" type="pres">
      <dgm:prSet presAssocID="{CAF8B7D8-7481-4509-852F-875DB629AA6B}" presName="parentText" presStyleLbl="node1" presStyleIdx="3" presStyleCnt="4" custLinFactY="-25886" custLinFactNeighborX="0" custLinFactNeighborY="-100000">
        <dgm:presLayoutVars>
          <dgm:chMax val="0"/>
          <dgm:bulletEnabled val="1"/>
        </dgm:presLayoutVars>
      </dgm:prSet>
      <dgm:spPr/>
    </dgm:pt>
  </dgm:ptLst>
  <dgm:cxnLst>
    <dgm:cxn modelId="{10465011-1523-418A-8413-B0D51BD98E79}" type="presOf" srcId="{41C626B0-C7CD-4CC7-A1F3-EFE5B19FBF51}" destId="{1A49FB69-F1B2-4F26-9D5A-46DCE388F68C}" srcOrd="0" destOrd="0" presId="urn:microsoft.com/office/officeart/2005/8/layout/vList2"/>
    <dgm:cxn modelId="{3AD32121-F11E-4820-A141-88C70567BA80}" type="presOf" srcId="{420FE836-15B6-40BC-9F25-40BD8E0A5E39}" destId="{61E18645-9A1E-41BA-8952-7654E9D4A096}" srcOrd="0" destOrd="0" presId="urn:microsoft.com/office/officeart/2005/8/layout/vList2"/>
    <dgm:cxn modelId="{C3DA762F-33EF-4966-8101-1D5ED4F80835}" type="presOf" srcId="{CAF8B7D8-7481-4509-852F-875DB629AA6B}" destId="{8526D362-A0A6-4C36-96D0-3F369F230922}"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1C7F7BA2-0413-4F4C-BDF4-1C360CDB6463}" srcId="{420FE836-15B6-40BC-9F25-40BD8E0A5E39}" destId="{CAF8B7D8-7481-4509-852F-875DB629AA6B}" srcOrd="3" destOrd="0" parTransId="{9315253C-0B65-4207-A311-8C897331979F}" sibTransId="{5AB84BA7-8547-48FC-A8E1-35D2248D77FC}"/>
    <dgm:cxn modelId="{AEE78BAE-CE19-4C3C-AE10-FE022376448A}" type="presOf" srcId="{6819D456-DB70-4462-A4D0-E01F8287C35C}" destId="{F8657375-F6AF-454D-8B1A-A71022EE2F15}" srcOrd="0" destOrd="0" presId="urn:microsoft.com/office/officeart/2005/8/layout/vList2"/>
    <dgm:cxn modelId="{9BD115E6-EF84-4E8E-A543-220B2F35C402}" srcId="{420FE836-15B6-40BC-9F25-40BD8E0A5E39}" destId="{F953AFA1-DEC9-4E0D-9AD2-8DCBD2AE884B}" srcOrd="1" destOrd="0" parTransId="{96D81F6C-E45B-4EE2-A5D9-4DF3FFCFF7BE}" sibTransId="{BDC9EE1C-AC37-4B91-90E7-0A5AD5752A06}"/>
    <dgm:cxn modelId="{16DD14F7-BD46-4211-99DE-3D77C5B70C80}" srcId="{420FE836-15B6-40BC-9F25-40BD8E0A5E39}" destId="{41C626B0-C7CD-4CC7-A1F3-EFE5B19FBF51}" srcOrd="2" destOrd="0" parTransId="{9F96C034-3FFD-4EF4-A32C-C7782FA80BAE}" sibTransId="{6EC8F43D-5AB5-4584-8450-3D414B27DD25}"/>
    <dgm:cxn modelId="{F28F64FE-8EA1-4BD3-A7E1-B98A3FC4978C}" type="presOf" srcId="{F953AFA1-DEC9-4E0D-9AD2-8DCBD2AE884B}" destId="{3B9575E2-044F-4A86-A7DD-32E55DF9A4FD}" srcOrd="0" destOrd="0" presId="urn:microsoft.com/office/officeart/2005/8/layout/vList2"/>
    <dgm:cxn modelId="{3C8049EB-EB78-4A79-9228-3A08477A6D55}" type="presParOf" srcId="{61E18645-9A1E-41BA-8952-7654E9D4A096}" destId="{F8657375-F6AF-454D-8B1A-A71022EE2F15}" srcOrd="0" destOrd="0" presId="urn:microsoft.com/office/officeart/2005/8/layout/vList2"/>
    <dgm:cxn modelId="{D9AFFD91-364E-4F52-A95D-4A5554FF5101}" type="presParOf" srcId="{61E18645-9A1E-41BA-8952-7654E9D4A096}" destId="{2A581299-9EDE-4CC3-99DE-E79BADEB3DD9}" srcOrd="1" destOrd="0" presId="urn:microsoft.com/office/officeart/2005/8/layout/vList2"/>
    <dgm:cxn modelId="{C5B9E9D2-B284-4755-AAFF-E28EDF798C29}" type="presParOf" srcId="{61E18645-9A1E-41BA-8952-7654E9D4A096}" destId="{3B9575E2-044F-4A86-A7DD-32E55DF9A4FD}" srcOrd="2" destOrd="0" presId="urn:microsoft.com/office/officeart/2005/8/layout/vList2"/>
    <dgm:cxn modelId="{F340BD9B-B01E-420C-ADC2-2E167B6D0F3E}" type="presParOf" srcId="{61E18645-9A1E-41BA-8952-7654E9D4A096}" destId="{E3B82685-45E6-491D-B8F5-998110E7C69C}" srcOrd="3" destOrd="0" presId="urn:microsoft.com/office/officeart/2005/8/layout/vList2"/>
    <dgm:cxn modelId="{6E30D491-0BE8-4224-8E86-186361527D5F}" type="presParOf" srcId="{61E18645-9A1E-41BA-8952-7654E9D4A096}" destId="{1A49FB69-F1B2-4F26-9D5A-46DCE388F68C}" srcOrd="4" destOrd="0" presId="urn:microsoft.com/office/officeart/2005/8/layout/vList2"/>
    <dgm:cxn modelId="{114CDC2F-F56F-491B-990E-9488200184CD}" type="presParOf" srcId="{61E18645-9A1E-41BA-8952-7654E9D4A096}" destId="{49DAA66F-B0F9-46EF-94B7-4BB892378436}" srcOrd="5" destOrd="0" presId="urn:microsoft.com/office/officeart/2005/8/layout/vList2"/>
    <dgm:cxn modelId="{C5903793-8FEA-40BC-938B-177F4C0EE6BC}" type="presParOf" srcId="{61E18645-9A1E-41BA-8952-7654E9D4A096}" destId="{8526D362-A0A6-4C36-96D0-3F369F230922}"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Real Estate as Property</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70F7E134-4241-46CC-9E07-8BCD374BEDF8}">
      <dgm:prSet custT="1"/>
      <dgm:spPr/>
      <dgm:t>
        <a:bodyPr/>
        <a:lstStyle/>
        <a:p>
          <a:pPr rtl="0"/>
          <a:r>
            <a:rPr lang="en-US" sz="2800" b="0" dirty="0"/>
            <a:t>Real Versus Personal Property</a:t>
          </a:r>
        </a:p>
      </dgm:t>
    </dgm:pt>
    <dgm:pt modelId="{F9B15AE6-41BF-4984-ABA1-7075AA40B918}" type="parTrans" cxnId="{0D293239-A363-4812-93E6-E947FFB82200}">
      <dgm:prSet/>
      <dgm:spPr/>
      <dgm:t>
        <a:bodyPr/>
        <a:lstStyle/>
        <a:p>
          <a:endParaRPr lang="en-US" sz="1050" b="0"/>
        </a:p>
      </dgm:t>
    </dgm:pt>
    <dgm:pt modelId="{FCEA33B8-74C0-498E-AE28-490095D958CC}" type="sibTrans" cxnId="{0D293239-A363-4812-93E6-E947FFB82200}">
      <dgm:prSet/>
      <dgm:spPr/>
      <dgm:t>
        <a:bodyPr/>
        <a:lstStyle/>
        <a:p>
          <a:endParaRPr lang="en-US" sz="1050" b="0"/>
        </a:p>
      </dgm:t>
    </dgm:pt>
    <dgm:pt modelId="{4288A259-7C33-44D0-9105-824F97ECEBE9}">
      <dgm:prSet custT="1"/>
      <dgm:spPr/>
      <dgm:t>
        <a:bodyPr/>
        <a:lstStyle/>
        <a:p>
          <a:pPr rtl="0"/>
          <a:r>
            <a:rPr lang="en-US" sz="2800" b="0" dirty="0"/>
            <a:t>Regulation of Real Property Interests</a:t>
          </a:r>
        </a:p>
      </dgm:t>
    </dgm:pt>
    <dgm:pt modelId="{24FBC7C8-0BED-4B83-BBA6-9249B0477FC8}" type="parTrans" cxnId="{3FD48634-FCDE-405E-8D82-7B93AAA33393}">
      <dgm:prSet/>
      <dgm:spPr/>
      <dgm:t>
        <a:bodyPr/>
        <a:lstStyle/>
        <a:p>
          <a:endParaRPr lang="en-US" sz="1050" b="0"/>
        </a:p>
      </dgm:t>
    </dgm:pt>
    <dgm:pt modelId="{E2AF08BB-4A28-4C57-8AF4-1A021ED7BB1C}" type="sibTrans" cxnId="{3FD48634-FCDE-405E-8D82-7B93AAA33393}">
      <dgm:prSet/>
      <dgm:spPr/>
      <dgm:t>
        <a:bodyPr/>
        <a:lstStyle/>
        <a:p>
          <a:endParaRPr lang="en-US" sz="1050" b="0"/>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3" custScaleY="71099" custLinFactNeighborX="0" custLinFactNeighborY="-7057">
        <dgm:presLayoutVars>
          <dgm:chMax val="0"/>
          <dgm:bulletEnabled val="1"/>
        </dgm:presLayoutVars>
      </dgm:prSet>
      <dgm:spPr/>
    </dgm:pt>
    <dgm:pt modelId="{2A581299-9EDE-4CC3-99DE-E79BADEB3DD9}" type="pres">
      <dgm:prSet presAssocID="{F3E52BA5-DA72-4BE0-AF40-A1E55ABEF272}" presName="spacer" presStyleCnt="0"/>
      <dgm:spPr/>
    </dgm:pt>
    <dgm:pt modelId="{729E865C-C959-4C6D-ACFD-59365EF66CF4}" type="pres">
      <dgm:prSet presAssocID="{70F7E134-4241-46CC-9E07-8BCD374BEDF8}" presName="parentText" presStyleLbl="node1" presStyleIdx="1" presStyleCnt="3" custScaleY="76103" custLinFactNeighborX="0" custLinFactNeighborY="-90150">
        <dgm:presLayoutVars>
          <dgm:chMax val="0"/>
          <dgm:bulletEnabled val="1"/>
        </dgm:presLayoutVars>
      </dgm:prSet>
      <dgm:spPr/>
    </dgm:pt>
    <dgm:pt modelId="{1FC0611F-1498-44EF-87D2-10B5AEF5078C}" type="pres">
      <dgm:prSet presAssocID="{FCEA33B8-74C0-498E-AE28-490095D958CC}" presName="spacer" presStyleCnt="0"/>
      <dgm:spPr/>
    </dgm:pt>
    <dgm:pt modelId="{F99286B5-CEF4-4F53-9B7A-BEF2212F4A8F}" type="pres">
      <dgm:prSet presAssocID="{4288A259-7C33-44D0-9105-824F97ECEBE9}" presName="parentText" presStyleLbl="node1" presStyleIdx="2" presStyleCnt="3" custScaleY="82471" custLinFactY="-13091" custLinFactNeighborX="0" custLinFactNeighborY="-100000">
        <dgm:presLayoutVars>
          <dgm:chMax val="0"/>
          <dgm:bulletEnabled val="1"/>
        </dgm:presLayoutVars>
      </dgm:prSet>
      <dgm:spPr/>
    </dgm:pt>
  </dgm:ptLst>
  <dgm:cxnLst>
    <dgm:cxn modelId="{9837C111-AB00-4A16-A20A-DF56878AC117}" type="presOf" srcId="{6819D456-DB70-4462-A4D0-E01F8287C35C}" destId="{F8657375-F6AF-454D-8B1A-A71022EE2F15}" srcOrd="0" destOrd="0" presId="urn:microsoft.com/office/officeart/2005/8/layout/vList2"/>
    <dgm:cxn modelId="{0B677426-A96D-4FFF-B10F-975EE69BEEC5}" type="presOf" srcId="{420FE836-15B6-40BC-9F25-40BD8E0A5E39}" destId="{61E18645-9A1E-41BA-8952-7654E9D4A096}" srcOrd="0" destOrd="0" presId="urn:microsoft.com/office/officeart/2005/8/layout/vList2"/>
    <dgm:cxn modelId="{82C6D52C-3FD3-4957-97F0-5B0FAA5FBF02}" type="presOf" srcId="{4288A259-7C33-44D0-9105-824F97ECEBE9}" destId="{F99286B5-CEF4-4F53-9B7A-BEF2212F4A8F}" srcOrd="0" destOrd="0" presId="urn:microsoft.com/office/officeart/2005/8/layout/vList2"/>
    <dgm:cxn modelId="{3FD48634-FCDE-405E-8D82-7B93AAA33393}" srcId="{420FE836-15B6-40BC-9F25-40BD8E0A5E39}" destId="{4288A259-7C33-44D0-9105-824F97ECEBE9}" srcOrd="2" destOrd="0" parTransId="{24FBC7C8-0BED-4B83-BBA6-9249B0477FC8}" sibTransId="{E2AF08BB-4A28-4C57-8AF4-1A021ED7BB1C}"/>
    <dgm:cxn modelId="{0D293239-A363-4812-93E6-E947FFB82200}" srcId="{420FE836-15B6-40BC-9F25-40BD8E0A5E39}" destId="{70F7E134-4241-46CC-9E07-8BCD374BEDF8}" srcOrd="1" destOrd="0" parTransId="{F9B15AE6-41BF-4984-ABA1-7075AA40B918}" sibTransId="{FCEA33B8-74C0-498E-AE28-490095D958CC}"/>
    <dgm:cxn modelId="{3B503D80-80B1-40E2-B976-86E41577AFA4}" srcId="{420FE836-15B6-40BC-9F25-40BD8E0A5E39}" destId="{6819D456-DB70-4462-A4D0-E01F8287C35C}" srcOrd="0" destOrd="0" parTransId="{CE13EFAF-1AD5-44BF-A9C3-2B220F65A704}" sibTransId="{F3E52BA5-DA72-4BE0-AF40-A1E55ABEF272}"/>
    <dgm:cxn modelId="{583DC2E1-0189-457C-A9FB-610E3B209FB4}" type="presOf" srcId="{70F7E134-4241-46CC-9E07-8BCD374BEDF8}" destId="{729E865C-C959-4C6D-ACFD-59365EF66CF4}" srcOrd="0" destOrd="0" presId="urn:microsoft.com/office/officeart/2005/8/layout/vList2"/>
    <dgm:cxn modelId="{6C302D0B-3AE2-4D44-A1DD-926119D7FE55}" type="presParOf" srcId="{61E18645-9A1E-41BA-8952-7654E9D4A096}" destId="{F8657375-F6AF-454D-8B1A-A71022EE2F15}" srcOrd="0" destOrd="0" presId="urn:microsoft.com/office/officeart/2005/8/layout/vList2"/>
    <dgm:cxn modelId="{DB6AD247-E09F-4CDC-AFF8-4D74F64A8D36}" type="presParOf" srcId="{61E18645-9A1E-41BA-8952-7654E9D4A096}" destId="{2A581299-9EDE-4CC3-99DE-E79BADEB3DD9}" srcOrd="1" destOrd="0" presId="urn:microsoft.com/office/officeart/2005/8/layout/vList2"/>
    <dgm:cxn modelId="{437BD354-B3B1-4BFE-B4E2-47252309F692}" type="presParOf" srcId="{61E18645-9A1E-41BA-8952-7654E9D4A096}" destId="{729E865C-C959-4C6D-ACFD-59365EF66CF4}" srcOrd="2" destOrd="0" presId="urn:microsoft.com/office/officeart/2005/8/layout/vList2"/>
    <dgm:cxn modelId="{EE1579D3-3F0E-4FFA-9D78-D132FF109B41}" type="presParOf" srcId="{61E18645-9A1E-41BA-8952-7654E9D4A096}" destId="{1FC0611F-1498-44EF-87D2-10B5AEF5078C}" srcOrd="3" destOrd="0" presId="urn:microsoft.com/office/officeart/2005/8/layout/vList2"/>
    <dgm:cxn modelId="{481738C5-070B-40EF-A359-1111EB1C4423}" type="presParOf" srcId="{61E18645-9A1E-41BA-8952-7654E9D4A096}" destId="{F99286B5-CEF4-4F53-9B7A-BEF2212F4A8F}"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Fair Housing Laws</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BBB1BBF3-83FB-4D30-85A9-8C6B6946CB97}">
      <dgm:prSet custT="1"/>
      <dgm:spPr/>
      <dgm:t>
        <a:bodyPr/>
        <a:lstStyle/>
        <a:p>
          <a:r>
            <a:rPr lang="en-US" sz="2800" b="0" dirty="0"/>
            <a:t>Property Disclosures</a:t>
          </a:r>
        </a:p>
      </dgm:t>
    </dgm:pt>
    <dgm:pt modelId="{C3AD4A78-7476-4547-9CC6-2A85C733DAD5}" type="parTrans" cxnId="{1A420DCD-193F-43C4-A5EC-ABB6874E2445}">
      <dgm:prSet/>
      <dgm:spPr/>
      <dgm:t>
        <a:bodyPr/>
        <a:lstStyle/>
        <a:p>
          <a:endParaRPr lang="en-US"/>
        </a:p>
      </dgm:t>
    </dgm:pt>
    <dgm:pt modelId="{ED5B20E1-CDF2-433E-BDF5-9604C70224AC}" type="sibTrans" cxnId="{1A420DCD-193F-43C4-A5EC-ABB6874E2445}">
      <dgm:prSet/>
      <dgm:spPr/>
      <dgm:t>
        <a:bodyPr/>
        <a:lstStyle/>
        <a:p>
          <a:endParaRPr lang="en-US"/>
        </a:p>
      </dgm:t>
    </dgm:pt>
    <dgm:pt modelId="{036EB781-D75D-41BF-B094-FD84334BD087}">
      <dgm:prSet custT="1"/>
      <dgm:spPr/>
      <dgm:t>
        <a:bodyPr/>
        <a:lstStyle/>
        <a:p>
          <a:r>
            <a:rPr lang="en-US" sz="2800" b="0" dirty="0"/>
            <a:t>Other Professional Practices</a:t>
          </a:r>
        </a:p>
      </dgm:t>
    </dgm:pt>
    <dgm:pt modelId="{D212D4DB-D639-4BB3-A8E3-65975357F5C3}" type="parTrans" cxnId="{E022ACD3-1C28-4ED2-8E79-B662C02D20E1}">
      <dgm:prSet/>
      <dgm:spPr/>
      <dgm:t>
        <a:bodyPr/>
        <a:lstStyle/>
        <a:p>
          <a:endParaRPr lang="en-US"/>
        </a:p>
      </dgm:t>
    </dgm:pt>
    <dgm:pt modelId="{48D7B17E-BF07-4296-B171-79DB98C020FC}" type="sibTrans" cxnId="{E022ACD3-1C28-4ED2-8E79-B662C02D20E1}">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3" custLinFactNeighborY="-3228">
        <dgm:presLayoutVars>
          <dgm:chMax val="0"/>
          <dgm:bulletEnabled val="1"/>
        </dgm:presLayoutVars>
      </dgm:prSet>
      <dgm:spPr/>
    </dgm:pt>
    <dgm:pt modelId="{2A581299-9EDE-4CC3-99DE-E79BADEB3DD9}" type="pres">
      <dgm:prSet presAssocID="{F3E52BA5-DA72-4BE0-AF40-A1E55ABEF272}" presName="spacer" presStyleCnt="0"/>
      <dgm:spPr/>
    </dgm:pt>
    <dgm:pt modelId="{FF567BE5-D816-4B3B-82EB-465A5217AED0}" type="pres">
      <dgm:prSet presAssocID="{BBB1BBF3-83FB-4D30-85A9-8C6B6946CB97}" presName="parentText" presStyleLbl="node1" presStyleIdx="1" presStyleCnt="3" custLinFactY="-684" custLinFactNeighborX="-690" custLinFactNeighborY="-100000">
        <dgm:presLayoutVars>
          <dgm:chMax val="0"/>
          <dgm:bulletEnabled val="1"/>
        </dgm:presLayoutVars>
      </dgm:prSet>
      <dgm:spPr/>
    </dgm:pt>
    <dgm:pt modelId="{27DE7361-BD48-49A5-862F-F0BF5674FE0B}" type="pres">
      <dgm:prSet presAssocID="{ED5B20E1-CDF2-433E-BDF5-9604C70224AC}" presName="spacer" presStyleCnt="0"/>
      <dgm:spPr/>
    </dgm:pt>
    <dgm:pt modelId="{46B344FD-CE58-4701-B1D0-CBAC13092F30}" type="pres">
      <dgm:prSet presAssocID="{036EB781-D75D-41BF-B094-FD84334BD087}" presName="parentText" presStyleLbl="node1" presStyleIdx="2" presStyleCnt="3" custLinFactY="-12140" custLinFactNeighborX="-690" custLinFactNeighborY="-100000">
        <dgm:presLayoutVars>
          <dgm:chMax val="0"/>
          <dgm:bulletEnabled val="1"/>
        </dgm:presLayoutVars>
      </dgm:prSet>
      <dgm:spPr/>
    </dgm:pt>
  </dgm:ptLst>
  <dgm:cxnLst>
    <dgm:cxn modelId="{1BD41839-37BD-4CDE-9E71-5EB7799A09A5}" type="presOf" srcId="{036EB781-D75D-41BF-B094-FD84334BD087}" destId="{46B344FD-CE58-4701-B1D0-CBAC13092F30}"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1A420DCD-193F-43C4-A5EC-ABB6874E2445}" srcId="{420FE836-15B6-40BC-9F25-40BD8E0A5E39}" destId="{BBB1BBF3-83FB-4D30-85A9-8C6B6946CB97}" srcOrd="1" destOrd="0" parTransId="{C3AD4A78-7476-4547-9CC6-2A85C733DAD5}" sibTransId="{ED5B20E1-CDF2-433E-BDF5-9604C70224AC}"/>
    <dgm:cxn modelId="{E022ACD3-1C28-4ED2-8E79-B662C02D20E1}" srcId="{420FE836-15B6-40BC-9F25-40BD8E0A5E39}" destId="{036EB781-D75D-41BF-B094-FD84334BD087}" srcOrd="2" destOrd="0" parTransId="{D212D4DB-D639-4BB3-A8E3-65975357F5C3}" sibTransId="{48D7B17E-BF07-4296-B171-79DB98C020FC}"/>
    <dgm:cxn modelId="{845C07EC-C713-45E3-BDD5-1B8479BACB30}" type="presOf" srcId="{6819D456-DB70-4462-A4D0-E01F8287C35C}" destId="{F8657375-F6AF-454D-8B1A-A71022EE2F15}" srcOrd="0" destOrd="0" presId="urn:microsoft.com/office/officeart/2005/8/layout/vList2"/>
    <dgm:cxn modelId="{980E68EF-AE19-4AD4-A4D9-1486D80BF272}" type="presOf" srcId="{BBB1BBF3-83FB-4D30-85A9-8C6B6946CB97}" destId="{FF567BE5-D816-4B3B-82EB-465A5217AED0}" srcOrd="0" destOrd="0" presId="urn:microsoft.com/office/officeart/2005/8/layout/vList2"/>
    <dgm:cxn modelId="{B2FAC3F0-9A82-470C-A31A-C2DC2A12F1B5}" type="presOf" srcId="{420FE836-15B6-40BC-9F25-40BD8E0A5E39}" destId="{61E18645-9A1E-41BA-8952-7654E9D4A096}" srcOrd="0" destOrd="0" presId="urn:microsoft.com/office/officeart/2005/8/layout/vList2"/>
    <dgm:cxn modelId="{BAC4A92A-4830-4FD8-B9A9-78389B8A5B02}" type="presParOf" srcId="{61E18645-9A1E-41BA-8952-7654E9D4A096}" destId="{F8657375-F6AF-454D-8B1A-A71022EE2F15}" srcOrd="0" destOrd="0" presId="urn:microsoft.com/office/officeart/2005/8/layout/vList2"/>
    <dgm:cxn modelId="{F507829C-4BE0-4CD0-A47D-B5A1A474A41C}" type="presParOf" srcId="{61E18645-9A1E-41BA-8952-7654E9D4A096}" destId="{2A581299-9EDE-4CC3-99DE-E79BADEB3DD9}" srcOrd="1" destOrd="0" presId="urn:microsoft.com/office/officeart/2005/8/layout/vList2"/>
    <dgm:cxn modelId="{4F2889AF-154C-4C3A-AC52-D465D66BB0CD}" type="presParOf" srcId="{61E18645-9A1E-41BA-8952-7654E9D4A096}" destId="{FF567BE5-D816-4B3B-82EB-465A5217AED0}" srcOrd="2" destOrd="0" presId="urn:microsoft.com/office/officeart/2005/8/layout/vList2"/>
    <dgm:cxn modelId="{063BAC45-75AD-4C36-8BC0-87F9AB3832EC}" type="presParOf" srcId="{61E18645-9A1E-41BA-8952-7654E9D4A096}" destId="{27DE7361-BD48-49A5-862F-F0BF5674FE0B}" srcOrd="3" destOrd="0" presId="urn:microsoft.com/office/officeart/2005/8/layout/vList2"/>
    <dgm:cxn modelId="{DCAE053A-39EF-48F7-A376-AF186EB8DA81}" type="presParOf" srcId="{61E18645-9A1E-41BA-8952-7654E9D4A096}" destId="{46B344FD-CE58-4701-B1D0-CBAC13092F30}"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The Closing Event</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750C9D34-D035-42E2-AC58-E60E1D8127ED}">
      <dgm:prSet custT="1"/>
      <dgm:spPr/>
      <dgm:t>
        <a:bodyPr/>
        <a:lstStyle/>
        <a:p>
          <a:r>
            <a:rPr lang="en-US" sz="2800" b="0" dirty="0"/>
            <a:t>Real Estate Settlement Procedures Act</a:t>
          </a:r>
        </a:p>
      </dgm:t>
    </dgm:pt>
    <dgm:pt modelId="{F6092056-2F53-477C-BE08-E2B384E36BA6}" type="parTrans" cxnId="{FF771DCB-6E06-438F-8D5B-756970077DC5}">
      <dgm:prSet/>
      <dgm:spPr/>
      <dgm:t>
        <a:bodyPr/>
        <a:lstStyle/>
        <a:p>
          <a:endParaRPr lang="en-US"/>
        </a:p>
      </dgm:t>
    </dgm:pt>
    <dgm:pt modelId="{DE2EC8C5-ADE4-4369-9502-EFB1ACDF9C56}" type="sibTrans" cxnId="{FF771DCB-6E06-438F-8D5B-756970077DC5}">
      <dgm:prSet/>
      <dgm:spPr/>
      <dgm:t>
        <a:bodyPr/>
        <a:lstStyle/>
        <a:p>
          <a:endParaRPr lang="en-US"/>
        </a:p>
      </dgm:t>
    </dgm:pt>
    <dgm:pt modelId="{F5CDDA07-679E-408E-A4F4-C6EC05668272}">
      <dgm:prSet custT="1"/>
      <dgm:spPr/>
      <dgm:t>
        <a:bodyPr/>
        <a:lstStyle/>
        <a:p>
          <a:r>
            <a:rPr lang="en-US" sz="2800" b="0" dirty="0"/>
            <a:t>Financial Settlement of the Transaction</a:t>
          </a:r>
        </a:p>
      </dgm:t>
    </dgm:pt>
    <dgm:pt modelId="{E1C39A88-8044-4F10-BF05-2AD901171CF4}" type="parTrans" cxnId="{4C052411-4BDA-4FD1-80B2-7DE3B952BB11}">
      <dgm:prSet/>
      <dgm:spPr/>
      <dgm:t>
        <a:bodyPr/>
        <a:lstStyle/>
        <a:p>
          <a:endParaRPr lang="en-US"/>
        </a:p>
      </dgm:t>
    </dgm:pt>
    <dgm:pt modelId="{61BC1492-E107-4D3C-ABC1-0E184C889D52}" type="sibTrans" cxnId="{4C052411-4BDA-4FD1-80B2-7DE3B952BB11}">
      <dgm:prSet/>
      <dgm:spPr/>
      <dgm:t>
        <a:bodyPr/>
        <a:lstStyle/>
        <a:p>
          <a:endParaRPr lang="en-US"/>
        </a:p>
      </dgm:t>
    </dgm:pt>
    <dgm:pt modelId="{16DCB9D6-08E6-44E8-A748-9252B7474C18}">
      <dgm:prSet custT="1"/>
      <dgm:spPr/>
      <dgm:t>
        <a:bodyPr/>
        <a:lstStyle/>
        <a:p>
          <a:r>
            <a:rPr lang="en-US" sz="2800" b="0" dirty="0"/>
            <a:t>Computing Prorations</a:t>
          </a:r>
        </a:p>
      </dgm:t>
    </dgm:pt>
    <dgm:pt modelId="{C0FC3D57-B9C5-4237-ACAC-03063424A098}" type="parTrans" cxnId="{C300F0FA-409E-468F-9F66-B43DEFC19F9D}">
      <dgm:prSet/>
      <dgm:spPr/>
      <dgm:t>
        <a:bodyPr/>
        <a:lstStyle/>
        <a:p>
          <a:endParaRPr lang="en-US"/>
        </a:p>
      </dgm:t>
    </dgm:pt>
    <dgm:pt modelId="{A393AA1C-7587-4079-A60C-2D08B150CC75}" type="sibTrans" cxnId="{C300F0FA-409E-468F-9F66-B43DEFC19F9D}">
      <dgm:prSet/>
      <dgm:spPr/>
      <dgm:t>
        <a:bodyPr/>
        <a:lstStyle/>
        <a:p>
          <a:endParaRPr lang="en-US"/>
        </a:p>
      </dgm:t>
    </dgm:pt>
    <dgm:pt modelId="{7B130B82-2C4C-4D3A-B6F1-47AAA5F20A3A}">
      <dgm:prSet custT="1"/>
      <dgm:spPr/>
      <dgm:t>
        <a:bodyPr/>
        <a:lstStyle/>
        <a:p>
          <a:r>
            <a:rPr lang="en-US" sz="2800" b="0" dirty="0"/>
            <a:t>Taxes Due at Closing</a:t>
          </a:r>
        </a:p>
      </dgm:t>
    </dgm:pt>
    <dgm:pt modelId="{0B2C032D-D5B1-4149-B862-8CB5150B897E}" type="parTrans" cxnId="{369FED4B-4628-4965-9E9B-809B9BB2BD5E}">
      <dgm:prSet/>
      <dgm:spPr/>
      <dgm:t>
        <a:bodyPr/>
        <a:lstStyle/>
        <a:p>
          <a:endParaRPr lang="en-US"/>
        </a:p>
      </dgm:t>
    </dgm:pt>
    <dgm:pt modelId="{8CA9D4E3-F53E-4178-9684-30B22DA884ED}" type="sibTrans" cxnId="{369FED4B-4628-4965-9E9B-809B9BB2BD5E}">
      <dgm:prSet/>
      <dgm:spPr/>
      <dgm:t>
        <a:bodyPr/>
        <a:lstStyle/>
        <a:p>
          <a:endParaRPr lang="en-US"/>
        </a:p>
      </dgm:t>
    </dgm:pt>
    <dgm:pt modelId="{83F7B8EA-2E77-402A-9A35-13EF5D4EE409}">
      <dgm:prSet custT="1"/>
      <dgm:spPr/>
      <dgm:t>
        <a:bodyPr/>
        <a:lstStyle/>
        <a:p>
          <a:r>
            <a:rPr lang="en-US" sz="2800" b="0" dirty="0"/>
            <a:t>TILA/RESPA Integrated Disclosure Rule</a:t>
          </a:r>
        </a:p>
      </dgm:t>
    </dgm:pt>
    <dgm:pt modelId="{27937721-79E5-4F46-ABAA-4D00694A7EDE}" type="parTrans" cxnId="{70CD6D95-84E7-4B45-B3AC-0D2BE4DA8966}">
      <dgm:prSet/>
      <dgm:spPr/>
      <dgm:t>
        <a:bodyPr/>
        <a:lstStyle/>
        <a:p>
          <a:endParaRPr lang="en-US"/>
        </a:p>
      </dgm:t>
    </dgm:pt>
    <dgm:pt modelId="{D57B56D4-56E0-4473-BF61-D1A4556630EE}" type="sibTrans" cxnId="{70CD6D95-84E7-4B45-B3AC-0D2BE4DA8966}">
      <dgm:prSet/>
      <dgm:spPr/>
      <dgm:t>
        <a:bodyPr/>
        <a:lstStyle/>
        <a:p>
          <a:endParaRPr lang="en-US"/>
        </a:p>
      </dgm:t>
    </dgm:pt>
    <dgm:pt modelId="{7F49809B-F977-49FF-90E0-E4FF530BE3E3}">
      <dgm:prSet custT="1"/>
      <dgm:spPr/>
      <dgm:t>
        <a:bodyPr/>
        <a:lstStyle/>
        <a:p>
          <a:r>
            <a:rPr lang="en-US" sz="2800" b="0" dirty="0"/>
            <a:t>Reporting Requirements</a:t>
          </a:r>
        </a:p>
      </dgm:t>
    </dgm:pt>
    <dgm:pt modelId="{FAFE6189-37A6-45BE-B52D-458E686BC2F5}" type="parTrans" cxnId="{A87A0C90-FAC5-4569-A700-C684C9129666}">
      <dgm:prSet/>
      <dgm:spPr/>
      <dgm:t>
        <a:bodyPr/>
        <a:lstStyle/>
        <a:p>
          <a:endParaRPr lang="en-US"/>
        </a:p>
      </dgm:t>
    </dgm:pt>
    <dgm:pt modelId="{9379BD27-AD1C-47E0-9FF6-8C9F29EEFAC0}" type="sibTrans" cxnId="{A87A0C90-FAC5-4569-A700-C684C9129666}">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7" custLinFactNeighborX="0" custLinFactNeighborY="26137">
        <dgm:presLayoutVars>
          <dgm:chMax val="0"/>
          <dgm:bulletEnabled val="1"/>
        </dgm:presLayoutVars>
      </dgm:prSet>
      <dgm:spPr/>
    </dgm:pt>
    <dgm:pt modelId="{2A581299-9EDE-4CC3-99DE-E79BADEB3DD9}" type="pres">
      <dgm:prSet presAssocID="{F3E52BA5-DA72-4BE0-AF40-A1E55ABEF272}" presName="spacer" presStyleCnt="0"/>
      <dgm:spPr/>
    </dgm:pt>
    <dgm:pt modelId="{2C9B1E12-47AA-497A-96A6-BB6700CBC5D7}" type="pres">
      <dgm:prSet presAssocID="{750C9D34-D035-42E2-AC58-E60E1D8127ED}" presName="parentText" presStyleLbl="node1" presStyleIdx="1" presStyleCnt="7">
        <dgm:presLayoutVars>
          <dgm:chMax val="0"/>
          <dgm:bulletEnabled val="1"/>
        </dgm:presLayoutVars>
      </dgm:prSet>
      <dgm:spPr/>
    </dgm:pt>
    <dgm:pt modelId="{64EA7F6B-7B98-4708-AD42-18742E31C6A8}" type="pres">
      <dgm:prSet presAssocID="{DE2EC8C5-ADE4-4369-9502-EFB1ACDF9C56}" presName="spacer" presStyleCnt="0"/>
      <dgm:spPr/>
    </dgm:pt>
    <dgm:pt modelId="{17ECC15C-99BA-4A30-A639-C3E0D135872A}" type="pres">
      <dgm:prSet presAssocID="{F5CDDA07-679E-408E-A4F4-C6EC05668272}" presName="parentText" presStyleLbl="node1" presStyleIdx="2" presStyleCnt="7">
        <dgm:presLayoutVars>
          <dgm:chMax val="0"/>
          <dgm:bulletEnabled val="1"/>
        </dgm:presLayoutVars>
      </dgm:prSet>
      <dgm:spPr/>
    </dgm:pt>
    <dgm:pt modelId="{BCA6645D-89B4-4B2A-8322-D50B96D6423A}" type="pres">
      <dgm:prSet presAssocID="{61BC1492-E107-4D3C-ABC1-0E184C889D52}" presName="spacer" presStyleCnt="0"/>
      <dgm:spPr/>
    </dgm:pt>
    <dgm:pt modelId="{F50F8483-20CB-423E-B81C-F4484DCABAED}" type="pres">
      <dgm:prSet presAssocID="{16DCB9D6-08E6-44E8-A748-9252B7474C18}" presName="parentText" presStyleLbl="node1" presStyleIdx="3" presStyleCnt="7">
        <dgm:presLayoutVars>
          <dgm:chMax val="0"/>
          <dgm:bulletEnabled val="1"/>
        </dgm:presLayoutVars>
      </dgm:prSet>
      <dgm:spPr/>
    </dgm:pt>
    <dgm:pt modelId="{16264797-C7A9-40A8-93CB-A4D263FFDE33}" type="pres">
      <dgm:prSet presAssocID="{A393AA1C-7587-4079-A60C-2D08B150CC75}" presName="spacer" presStyleCnt="0"/>
      <dgm:spPr/>
    </dgm:pt>
    <dgm:pt modelId="{DF0339B2-2575-4613-8B8A-8A4D23D3B70A}" type="pres">
      <dgm:prSet presAssocID="{7B130B82-2C4C-4D3A-B6F1-47AAA5F20A3A}" presName="parentText" presStyleLbl="node1" presStyleIdx="4" presStyleCnt="7">
        <dgm:presLayoutVars>
          <dgm:chMax val="0"/>
          <dgm:bulletEnabled val="1"/>
        </dgm:presLayoutVars>
      </dgm:prSet>
      <dgm:spPr/>
    </dgm:pt>
    <dgm:pt modelId="{BFF0D8A7-5DFB-4174-BA78-F0F891E16C4D}" type="pres">
      <dgm:prSet presAssocID="{8CA9D4E3-F53E-4178-9684-30B22DA884ED}" presName="spacer" presStyleCnt="0"/>
      <dgm:spPr/>
    </dgm:pt>
    <dgm:pt modelId="{B41979EA-F74D-4DB4-A241-0FC930606AF9}" type="pres">
      <dgm:prSet presAssocID="{83F7B8EA-2E77-402A-9A35-13EF5D4EE409}" presName="parentText" presStyleLbl="node1" presStyleIdx="5" presStyleCnt="7">
        <dgm:presLayoutVars>
          <dgm:chMax val="0"/>
          <dgm:bulletEnabled val="1"/>
        </dgm:presLayoutVars>
      </dgm:prSet>
      <dgm:spPr/>
    </dgm:pt>
    <dgm:pt modelId="{2AB54147-BB5A-40C0-BB0E-74176E182771}" type="pres">
      <dgm:prSet presAssocID="{D57B56D4-56E0-4473-BF61-D1A4556630EE}" presName="spacer" presStyleCnt="0"/>
      <dgm:spPr/>
    </dgm:pt>
    <dgm:pt modelId="{D53F8767-6C39-489E-9CE8-881EDEAB83E3}" type="pres">
      <dgm:prSet presAssocID="{7F49809B-F977-49FF-90E0-E4FF530BE3E3}" presName="parentText" presStyleLbl="node1" presStyleIdx="6" presStyleCnt="7">
        <dgm:presLayoutVars>
          <dgm:chMax val="0"/>
          <dgm:bulletEnabled val="1"/>
        </dgm:presLayoutVars>
      </dgm:prSet>
      <dgm:spPr/>
    </dgm:pt>
  </dgm:ptLst>
  <dgm:cxnLst>
    <dgm:cxn modelId="{E8605E0D-0F79-4B8D-811B-AFE6180F07AD}" type="presOf" srcId="{7F49809B-F977-49FF-90E0-E4FF530BE3E3}" destId="{D53F8767-6C39-489E-9CE8-881EDEAB83E3}" srcOrd="0" destOrd="0" presId="urn:microsoft.com/office/officeart/2005/8/layout/vList2"/>
    <dgm:cxn modelId="{4C052411-4BDA-4FD1-80B2-7DE3B952BB11}" srcId="{420FE836-15B6-40BC-9F25-40BD8E0A5E39}" destId="{F5CDDA07-679E-408E-A4F4-C6EC05668272}" srcOrd="2" destOrd="0" parTransId="{E1C39A88-8044-4F10-BF05-2AD901171CF4}" sibTransId="{61BC1492-E107-4D3C-ABC1-0E184C889D52}"/>
    <dgm:cxn modelId="{AF588416-8E46-4283-B8B4-A0D84BE13B4C}" type="presOf" srcId="{6819D456-DB70-4462-A4D0-E01F8287C35C}" destId="{F8657375-F6AF-454D-8B1A-A71022EE2F15}" srcOrd="0" destOrd="0" presId="urn:microsoft.com/office/officeart/2005/8/layout/vList2"/>
    <dgm:cxn modelId="{E333BE1B-78DF-47FA-9172-4F8419990E67}" type="presOf" srcId="{750C9D34-D035-42E2-AC58-E60E1D8127ED}" destId="{2C9B1E12-47AA-497A-96A6-BB6700CBC5D7}" srcOrd="0" destOrd="0" presId="urn:microsoft.com/office/officeart/2005/8/layout/vList2"/>
    <dgm:cxn modelId="{369FED4B-4628-4965-9E9B-809B9BB2BD5E}" srcId="{420FE836-15B6-40BC-9F25-40BD8E0A5E39}" destId="{7B130B82-2C4C-4D3A-B6F1-47AAA5F20A3A}" srcOrd="4" destOrd="0" parTransId="{0B2C032D-D5B1-4149-B862-8CB5150B897E}" sibTransId="{8CA9D4E3-F53E-4178-9684-30B22DA884ED}"/>
    <dgm:cxn modelId="{3639204C-FEE8-4495-9C2C-44DE40B336F7}" type="presOf" srcId="{7B130B82-2C4C-4D3A-B6F1-47AAA5F20A3A}" destId="{DF0339B2-2575-4613-8B8A-8A4D23D3B70A}" srcOrd="0" destOrd="0" presId="urn:microsoft.com/office/officeart/2005/8/layout/vList2"/>
    <dgm:cxn modelId="{4631A850-E94E-43A0-8E44-FBB84FC048C4}" type="presOf" srcId="{83F7B8EA-2E77-402A-9A35-13EF5D4EE409}" destId="{B41979EA-F74D-4DB4-A241-0FC930606AF9}" srcOrd="0" destOrd="0" presId="urn:microsoft.com/office/officeart/2005/8/layout/vList2"/>
    <dgm:cxn modelId="{1FCC9853-339B-4E6E-943D-0105B03A3FDE}" type="presOf" srcId="{F5CDDA07-679E-408E-A4F4-C6EC05668272}" destId="{17ECC15C-99BA-4A30-A639-C3E0D135872A}"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ECE05D84-F34F-4C19-A97F-C0A3C7C4CA75}" type="presOf" srcId="{420FE836-15B6-40BC-9F25-40BD8E0A5E39}" destId="{61E18645-9A1E-41BA-8952-7654E9D4A096}" srcOrd="0" destOrd="0" presId="urn:microsoft.com/office/officeart/2005/8/layout/vList2"/>
    <dgm:cxn modelId="{A87A0C90-FAC5-4569-A700-C684C9129666}" srcId="{420FE836-15B6-40BC-9F25-40BD8E0A5E39}" destId="{7F49809B-F977-49FF-90E0-E4FF530BE3E3}" srcOrd="6" destOrd="0" parTransId="{FAFE6189-37A6-45BE-B52D-458E686BC2F5}" sibTransId="{9379BD27-AD1C-47E0-9FF6-8C9F29EEFAC0}"/>
    <dgm:cxn modelId="{70CD6D95-84E7-4B45-B3AC-0D2BE4DA8966}" srcId="{420FE836-15B6-40BC-9F25-40BD8E0A5E39}" destId="{83F7B8EA-2E77-402A-9A35-13EF5D4EE409}" srcOrd="5" destOrd="0" parTransId="{27937721-79E5-4F46-ABAA-4D00694A7EDE}" sibTransId="{D57B56D4-56E0-4473-BF61-D1A4556630EE}"/>
    <dgm:cxn modelId="{FF771DCB-6E06-438F-8D5B-756970077DC5}" srcId="{420FE836-15B6-40BC-9F25-40BD8E0A5E39}" destId="{750C9D34-D035-42E2-AC58-E60E1D8127ED}" srcOrd="1" destOrd="0" parTransId="{F6092056-2F53-477C-BE08-E2B384E36BA6}" sibTransId="{DE2EC8C5-ADE4-4369-9502-EFB1ACDF9C56}"/>
    <dgm:cxn modelId="{305301F2-DA51-4394-876A-2B6FC65898B4}" type="presOf" srcId="{16DCB9D6-08E6-44E8-A748-9252B7474C18}" destId="{F50F8483-20CB-423E-B81C-F4484DCABAED}" srcOrd="0" destOrd="0" presId="urn:microsoft.com/office/officeart/2005/8/layout/vList2"/>
    <dgm:cxn modelId="{C300F0FA-409E-468F-9F66-B43DEFC19F9D}" srcId="{420FE836-15B6-40BC-9F25-40BD8E0A5E39}" destId="{16DCB9D6-08E6-44E8-A748-9252B7474C18}" srcOrd="3" destOrd="0" parTransId="{C0FC3D57-B9C5-4237-ACAC-03063424A098}" sibTransId="{A393AA1C-7587-4079-A60C-2D08B150CC75}"/>
    <dgm:cxn modelId="{8CCF17A4-CC0C-4FFF-9EF7-C54C923D1EB6}" type="presParOf" srcId="{61E18645-9A1E-41BA-8952-7654E9D4A096}" destId="{F8657375-F6AF-454D-8B1A-A71022EE2F15}" srcOrd="0" destOrd="0" presId="urn:microsoft.com/office/officeart/2005/8/layout/vList2"/>
    <dgm:cxn modelId="{9CF81C22-919D-4516-8D76-3A8BB128CF4F}" type="presParOf" srcId="{61E18645-9A1E-41BA-8952-7654E9D4A096}" destId="{2A581299-9EDE-4CC3-99DE-E79BADEB3DD9}" srcOrd="1" destOrd="0" presId="urn:microsoft.com/office/officeart/2005/8/layout/vList2"/>
    <dgm:cxn modelId="{7322E169-954B-4A75-BA50-D980B2B23E44}" type="presParOf" srcId="{61E18645-9A1E-41BA-8952-7654E9D4A096}" destId="{2C9B1E12-47AA-497A-96A6-BB6700CBC5D7}" srcOrd="2" destOrd="0" presId="urn:microsoft.com/office/officeart/2005/8/layout/vList2"/>
    <dgm:cxn modelId="{9512C21F-640F-4E41-ABF4-5382D4E505A5}" type="presParOf" srcId="{61E18645-9A1E-41BA-8952-7654E9D4A096}" destId="{64EA7F6B-7B98-4708-AD42-18742E31C6A8}" srcOrd="3" destOrd="0" presId="urn:microsoft.com/office/officeart/2005/8/layout/vList2"/>
    <dgm:cxn modelId="{DA1C7405-6BEE-4D7C-9080-19A1C60DCFB1}" type="presParOf" srcId="{61E18645-9A1E-41BA-8952-7654E9D4A096}" destId="{17ECC15C-99BA-4A30-A639-C3E0D135872A}" srcOrd="4" destOrd="0" presId="urn:microsoft.com/office/officeart/2005/8/layout/vList2"/>
    <dgm:cxn modelId="{AFCAA03C-7D0C-4948-B03C-0044B58B938C}" type="presParOf" srcId="{61E18645-9A1E-41BA-8952-7654E9D4A096}" destId="{BCA6645D-89B4-4B2A-8322-D50B96D6423A}" srcOrd="5" destOrd="0" presId="urn:microsoft.com/office/officeart/2005/8/layout/vList2"/>
    <dgm:cxn modelId="{06EBEADD-29FD-40B6-B8F2-998CD464999B}" type="presParOf" srcId="{61E18645-9A1E-41BA-8952-7654E9D4A096}" destId="{F50F8483-20CB-423E-B81C-F4484DCABAED}" srcOrd="6" destOrd="0" presId="urn:microsoft.com/office/officeart/2005/8/layout/vList2"/>
    <dgm:cxn modelId="{02763284-D8B8-46C1-9C70-7276335E3CEA}" type="presParOf" srcId="{61E18645-9A1E-41BA-8952-7654E9D4A096}" destId="{16264797-C7A9-40A8-93CB-A4D263FFDE33}" srcOrd="7" destOrd="0" presId="urn:microsoft.com/office/officeart/2005/8/layout/vList2"/>
    <dgm:cxn modelId="{2D761E0B-0013-4F40-A2EF-12FF0C69C6F0}" type="presParOf" srcId="{61E18645-9A1E-41BA-8952-7654E9D4A096}" destId="{DF0339B2-2575-4613-8B8A-8A4D23D3B70A}" srcOrd="8" destOrd="0" presId="urn:microsoft.com/office/officeart/2005/8/layout/vList2"/>
    <dgm:cxn modelId="{FB795A95-88E2-4BEA-B1AA-4814C2959FCF}" type="presParOf" srcId="{61E18645-9A1E-41BA-8952-7654E9D4A096}" destId="{BFF0D8A7-5DFB-4174-BA78-F0F891E16C4D}" srcOrd="9" destOrd="0" presId="urn:microsoft.com/office/officeart/2005/8/layout/vList2"/>
    <dgm:cxn modelId="{C2104FA1-8757-423A-9C70-41B78F7E8021}" type="presParOf" srcId="{61E18645-9A1E-41BA-8952-7654E9D4A096}" destId="{B41979EA-F74D-4DB4-A241-0FC930606AF9}" srcOrd="10" destOrd="0" presId="urn:microsoft.com/office/officeart/2005/8/layout/vList2"/>
    <dgm:cxn modelId="{C757EC2D-4FBE-4F29-A89B-401EA84CC16E}" type="presParOf" srcId="{61E18645-9A1E-41BA-8952-7654E9D4A096}" destId="{2AB54147-BB5A-40C0-BB0E-74176E182771}" srcOrd="11" destOrd="0" presId="urn:microsoft.com/office/officeart/2005/8/layout/vList2"/>
    <dgm:cxn modelId="{A74D4F8E-C3A0-4120-8E6A-7D0E9F097882}" type="presParOf" srcId="{61E18645-9A1E-41BA-8952-7654E9D4A096}" destId="{D53F8767-6C39-489E-9CE8-881EDEAB83E3}" srcOrd="1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State License Law</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31CBA00F-3F5C-4BAA-85F9-46FCC0994102}">
      <dgm:prSet custT="1"/>
      <dgm:spPr/>
      <dgm:t>
        <a:bodyPr/>
        <a:lstStyle/>
        <a:p>
          <a:r>
            <a:rPr lang="en-US" sz="2800" b="0" dirty="0"/>
            <a:t>Obtaining a Real Estate License</a:t>
          </a:r>
        </a:p>
      </dgm:t>
    </dgm:pt>
    <dgm:pt modelId="{944E1B4E-5614-4717-83D9-B000CE9B4E63}" type="parTrans" cxnId="{D0DB4597-38A8-4A59-AAE6-D772E5B5BAA6}">
      <dgm:prSet/>
      <dgm:spPr/>
      <dgm:t>
        <a:bodyPr/>
        <a:lstStyle/>
        <a:p>
          <a:endParaRPr lang="en-US"/>
        </a:p>
      </dgm:t>
    </dgm:pt>
    <dgm:pt modelId="{F1FD4B05-7748-4E6E-9FC0-A0B26637BFCE}" type="sibTrans" cxnId="{D0DB4597-38A8-4A59-AAE6-D772E5B5BAA6}">
      <dgm:prSet/>
      <dgm:spPr/>
      <dgm:t>
        <a:bodyPr/>
        <a:lstStyle/>
        <a:p>
          <a:endParaRPr lang="en-US"/>
        </a:p>
      </dgm:t>
    </dgm:pt>
    <dgm:pt modelId="{28F203CB-DD14-4092-90AB-8E6372F68580}">
      <dgm:prSet custT="1"/>
      <dgm:spPr/>
      <dgm:t>
        <a:bodyPr/>
        <a:lstStyle/>
        <a:p>
          <a:r>
            <a:rPr lang="en-US" sz="2800" b="0" dirty="0"/>
            <a:t>License Regulation</a:t>
          </a:r>
        </a:p>
      </dgm:t>
    </dgm:pt>
    <dgm:pt modelId="{B6F751EA-1157-41B6-8E3B-6BD1EC91A110}" type="parTrans" cxnId="{482B9026-C0D0-4142-86B3-90459E252C57}">
      <dgm:prSet/>
      <dgm:spPr/>
      <dgm:t>
        <a:bodyPr/>
        <a:lstStyle/>
        <a:p>
          <a:endParaRPr lang="en-US"/>
        </a:p>
      </dgm:t>
    </dgm:pt>
    <dgm:pt modelId="{E30A8A04-CBA9-4066-8518-792A16E70702}" type="sibTrans" cxnId="{482B9026-C0D0-4142-86B3-90459E252C57}">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3" custLinFactNeighborY="-3228">
        <dgm:presLayoutVars>
          <dgm:chMax val="0"/>
          <dgm:bulletEnabled val="1"/>
        </dgm:presLayoutVars>
      </dgm:prSet>
      <dgm:spPr/>
    </dgm:pt>
    <dgm:pt modelId="{2A581299-9EDE-4CC3-99DE-E79BADEB3DD9}" type="pres">
      <dgm:prSet presAssocID="{F3E52BA5-DA72-4BE0-AF40-A1E55ABEF272}" presName="spacer" presStyleCnt="0"/>
      <dgm:spPr/>
    </dgm:pt>
    <dgm:pt modelId="{DF22BDF4-ED0F-4E87-ADE2-C9035D6962A1}" type="pres">
      <dgm:prSet presAssocID="{31CBA00F-3F5C-4BAA-85F9-46FCC0994102}" presName="parentText" presStyleLbl="node1" presStyleIdx="1" presStyleCnt="3" custLinFactY="-684" custLinFactNeighborX="-690" custLinFactNeighborY="-100000">
        <dgm:presLayoutVars>
          <dgm:chMax val="0"/>
          <dgm:bulletEnabled val="1"/>
        </dgm:presLayoutVars>
      </dgm:prSet>
      <dgm:spPr/>
    </dgm:pt>
    <dgm:pt modelId="{3F0E60CB-5490-4804-80D3-E21374E9C60A}" type="pres">
      <dgm:prSet presAssocID="{F1FD4B05-7748-4E6E-9FC0-A0B26637BFCE}" presName="spacer" presStyleCnt="0"/>
      <dgm:spPr/>
    </dgm:pt>
    <dgm:pt modelId="{86BE22A9-7F66-4AFC-BB01-0EBEC0A89EA6}" type="pres">
      <dgm:prSet presAssocID="{28F203CB-DD14-4092-90AB-8E6372F68580}" presName="parentText" presStyleLbl="node1" presStyleIdx="2" presStyleCnt="3" custLinFactY="-12140" custLinFactNeighborX="-690" custLinFactNeighborY="-100000">
        <dgm:presLayoutVars>
          <dgm:chMax val="0"/>
          <dgm:bulletEnabled val="1"/>
        </dgm:presLayoutVars>
      </dgm:prSet>
      <dgm:spPr/>
    </dgm:pt>
  </dgm:ptLst>
  <dgm:cxnLst>
    <dgm:cxn modelId="{482B9026-C0D0-4142-86B3-90459E252C57}" srcId="{420FE836-15B6-40BC-9F25-40BD8E0A5E39}" destId="{28F203CB-DD14-4092-90AB-8E6372F68580}" srcOrd="2" destOrd="0" parTransId="{B6F751EA-1157-41B6-8E3B-6BD1EC91A110}" sibTransId="{E30A8A04-CBA9-4066-8518-792A16E70702}"/>
    <dgm:cxn modelId="{3B503D80-80B1-40E2-B976-86E41577AFA4}" srcId="{420FE836-15B6-40BC-9F25-40BD8E0A5E39}" destId="{6819D456-DB70-4462-A4D0-E01F8287C35C}" srcOrd="0" destOrd="0" parTransId="{CE13EFAF-1AD5-44BF-A9C3-2B220F65A704}" sibTransId="{F3E52BA5-DA72-4BE0-AF40-A1E55ABEF272}"/>
    <dgm:cxn modelId="{05E70484-0748-4A72-A919-55E02BA056E4}" type="presOf" srcId="{420FE836-15B6-40BC-9F25-40BD8E0A5E39}" destId="{61E18645-9A1E-41BA-8952-7654E9D4A096}" srcOrd="0" destOrd="0" presId="urn:microsoft.com/office/officeart/2005/8/layout/vList2"/>
    <dgm:cxn modelId="{D0DB4597-38A8-4A59-AAE6-D772E5B5BAA6}" srcId="{420FE836-15B6-40BC-9F25-40BD8E0A5E39}" destId="{31CBA00F-3F5C-4BAA-85F9-46FCC0994102}" srcOrd="1" destOrd="0" parTransId="{944E1B4E-5614-4717-83D9-B000CE9B4E63}" sibTransId="{F1FD4B05-7748-4E6E-9FC0-A0B26637BFCE}"/>
    <dgm:cxn modelId="{B136AB99-4E1B-4650-A7C6-C1CB11589B35}" type="presOf" srcId="{28F203CB-DD14-4092-90AB-8E6372F68580}" destId="{86BE22A9-7F66-4AFC-BB01-0EBEC0A89EA6}" srcOrd="0" destOrd="0" presId="urn:microsoft.com/office/officeart/2005/8/layout/vList2"/>
    <dgm:cxn modelId="{C6B2B0B6-BC38-44A5-985E-D28E244BADC5}" type="presOf" srcId="{31CBA00F-3F5C-4BAA-85F9-46FCC0994102}" destId="{DF22BDF4-ED0F-4E87-ADE2-C9035D6962A1}" srcOrd="0" destOrd="0" presId="urn:microsoft.com/office/officeart/2005/8/layout/vList2"/>
    <dgm:cxn modelId="{A1F853DD-1EA4-4DCD-B2E7-B42FB1C36497}" type="presOf" srcId="{6819D456-DB70-4462-A4D0-E01F8287C35C}" destId="{F8657375-F6AF-454D-8B1A-A71022EE2F15}" srcOrd="0" destOrd="0" presId="urn:microsoft.com/office/officeart/2005/8/layout/vList2"/>
    <dgm:cxn modelId="{FEE8B703-80AD-406E-8E15-560AE69A8C71}" type="presParOf" srcId="{61E18645-9A1E-41BA-8952-7654E9D4A096}" destId="{F8657375-F6AF-454D-8B1A-A71022EE2F15}" srcOrd="0" destOrd="0" presId="urn:microsoft.com/office/officeart/2005/8/layout/vList2"/>
    <dgm:cxn modelId="{2DE85E1B-EB5E-4CC7-B4EA-9CEE0A29ACC3}" type="presParOf" srcId="{61E18645-9A1E-41BA-8952-7654E9D4A096}" destId="{2A581299-9EDE-4CC3-99DE-E79BADEB3DD9}" srcOrd="1" destOrd="0" presId="urn:microsoft.com/office/officeart/2005/8/layout/vList2"/>
    <dgm:cxn modelId="{BFE80499-09E6-4222-B54C-D74826F45851}" type="presParOf" srcId="{61E18645-9A1E-41BA-8952-7654E9D4A096}" destId="{DF22BDF4-ED0F-4E87-ADE2-C9035D6962A1}" srcOrd="2" destOrd="0" presId="urn:microsoft.com/office/officeart/2005/8/layout/vList2"/>
    <dgm:cxn modelId="{6DE103C7-A01F-4B79-8647-2697E05FF985}" type="presParOf" srcId="{61E18645-9A1E-41BA-8952-7654E9D4A096}" destId="{3F0E60CB-5490-4804-80D3-E21374E9C60A}" srcOrd="3" destOrd="0" presId="urn:microsoft.com/office/officeart/2005/8/layout/vList2"/>
    <dgm:cxn modelId="{5EB2DA0F-5CAF-4419-978F-38EAC8EB7A79}" type="presParOf" srcId="{61E18645-9A1E-41BA-8952-7654E9D4A096}" destId="{86BE22A9-7F66-4AFC-BB01-0EBEC0A89EA6}"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70F7E134-4241-46CC-9E07-8BCD374BEDF8}">
      <dgm:prSet custT="1"/>
      <dgm:spPr/>
      <dgm:t>
        <a:bodyPr/>
        <a:lstStyle/>
        <a:p>
          <a:pPr rtl="0"/>
          <a:r>
            <a:rPr lang="en-US" sz="2800" b="0" dirty="0"/>
            <a:t>Primary Areas of Risk</a:t>
          </a:r>
        </a:p>
      </dgm:t>
    </dgm:pt>
    <dgm:pt modelId="{F9B15AE6-41BF-4984-ABA1-7075AA40B918}" type="parTrans" cxnId="{0D293239-A363-4812-93E6-E947FFB82200}">
      <dgm:prSet/>
      <dgm:spPr/>
      <dgm:t>
        <a:bodyPr/>
        <a:lstStyle/>
        <a:p>
          <a:endParaRPr lang="en-US" sz="1050" b="0"/>
        </a:p>
      </dgm:t>
    </dgm:pt>
    <dgm:pt modelId="{FCEA33B8-74C0-498E-AE28-490095D958CC}" type="sibTrans" cxnId="{0D293239-A363-4812-93E6-E947FFB82200}">
      <dgm:prSet/>
      <dgm:spPr/>
      <dgm:t>
        <a:bodyPr/>
        <a:lstStyle/>
        <a:p>
          <a:endParaRPr lang="en-US" sz="1050" b="0"/>
        </a:p>
      </dgm:t>
    </dgm:pt>
    <dgm:pt modelId="{488CAB3C-6D68-4EAF-B97D-21557483C7CF}">
      <dgm:prSet custT="1"/>
      <dgm:spPr/>
      <dgm:t>
        <a:bodyPr/>
        <a:lstStyle/>
        <a:p>
          <a:pPr rtl="0"/>
          <a:r>
            <a:rPr lang="en-US" sz="2800" b="0" dirty="0"/>
            <a:t>Risk Management Strategies</a:t>
          </a:r>
        </a:p>
      </dgm:t>
    </dgm:pt>
    <dgm:pt modelId="{6E58EC1E-279F-4948-97C3-2B228CAE1729}" type="parTrans" cxnId="{5C88795C-B3B9-44E9-BB79-8FF12782A235}">
      <dgm:prSet/>
      <dgm:spPr/>
      <dgm:t>
        <a:bodyPr/>
        <a:lstStyle/>
        <a:p>
          <a:endParaRPr lang="en-US"/>
        </a:p>
      </dgm:t>
    </dgm:pt>
    <dgm:pt modelId="{DD4EA787-4AEA-413A-BA32-AF2C0B7719CD}" type="sibTrans" cxnId="{5C88795C-B3B9-44E9-BB79-8FF12782A235}">
      <dgm:prSet/>
      <dgm:spPr/>
      <dgm:t>
        <a:bodyPr/>
        <a:lstStyle/>
        <a:p>
          <a:endParaRPr lang="en-US"/>
        </a:p>
      </dgm:t>
    </dgm:pt>
    <dgm:pt modelId="{3452991B-C7EE-4044-BF12-67420999528F}">
      <dgm:prSet custT="1"/>
      <dgm:spPr/>
      <dgm:t>
        <a:bodyPr/>
        <a:lstStyle/>
        <a:p>
          <a:pPr rtl="0"/>
          <a:r>
            <a:rPr lang="en-US" sz="2800" b="0" dirty="0"/>
            <a:t>Risk Management Procedures</a:t>
          </a:r>
        </a:p>
      </dgm:t>
    </dgm:pt>
    <dgm:pt modelId="{053BD26C-579C-45BD-9675-007009C9C5DD}" type="parTrans" cxnId="{20A251F5-E665-4ECD-8950-C267053CD649}">
      <dgm:prSet/>
      <dgm:spPr/>
      <dgm:t>
        <a:bodyPr/>
        <a:lstStyle/>
        <a:p>
          <a:endParaRPr lang="en-US"/>
        </a:p>
      </dgm:t>
    </dgm:pt>
    <dgm:pt modelId="{405D7B7D-8023-492C-8D8F-73C1E8789109}" type="sibTrans" cxnId="{20A251F5-E665-4ECD-8950-C267053CD649}">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241C1055-1B28-4DEC-BDFA-A38C78C46D1A}" type="pres">
      <dgm:prSet presAssocID="{488CAB3C-6D68-4EAF-B97D-21557483C7CF}" presName="parentText" presStyleLbl="node1" presStyleIdx="0" presStyleCnt="3">
        <dgm:presLayoutVars>
          <dgm:chMax val="0"/>
          <dgm:bulletEnabled val="1"/>
        </dgm:presLayoutVars>
      </dgm:prSet>
      <dgm:spPr/>
    </dgm:pt>
    <dgm:pt modelId="{D972078B-8920-4EDC-B75C-A99EF2FFF256}" type="pres">
      <dgm:prSet presAssocID="{DD4EA787-4AEA-413A-BA32-AF2C0B7719CD}" presName="spacer" presStyleCnt="0"/>
      <dgm:spPr/>
    </dgm:pt>
    <dgm:pt modelId="{D9A2B343-8473-4CCC-A9CF-9635E710CC1A}" type="pres">
      <dgm:prSet presAssocID="{3452991B-C7EE-4044-BF12-67420999528F}" presName="parentText" presStyleLbl="node1" presStyleIdx="1" presStyleCnt="3" custLinFactNeighborX="0" custLinFactNeighborY="-87422">
        <dgm:presLayoutVars>
          <dgm:chMax val="0"/>
          <dgm:bulletEnabled val="1"/>
        </dgm:presLayoutVars>
      </dgm:prSet>
      <dgm:spPr/>
    </dgm:pt>
    <dgm:pt modelId="{8A02ACFC-88DD-40A7-B052-AAD35FA4706D}" type="pres">
      <dgm:prSet presAssocID="{405D7B7D-8023-492C-8D8F-73C1E8789109}" presName="spacer" presStyleCnt="0"/>
      <dgm:spPr/>
    </dgm:pt>
    <dgm:pt modelId="{729E865C-C959-4C6D-ACFD-59365EF66CF4}" type="pres">
      <dgm:prSet presAssocID="{70F7E134-4241-46CC-9E07-8BCD374BEDF8}" presName="parentText" presStyleLbl="node1" presStyleIdx="2" presStyleCnt="3" custLinFactY="-13590" custLinFactNeighborX="0" custLinFactNeighborY="-100000">
        <dgm:presLayoutVars>
          <dgm:chMax val="0"/>
          <dgm:bulletEnabled val="1"/>
        </dgm:presLayoutVars>
      </dgm:prSet>
      <dgm:spPr/>
    </dgm:pt>
  </dgm:ptLst>
  <dgm:cxnLst>
    <dgm:cxn modelId="{0D293239-A363-4812-93E6-E947FFB82200}" srcId="{420FE836-15B6-40BC-9F25-40BD8E0A5E39}" destId="{70F7E134-4241-46CC-9E07-8BCD374BEDF8}" srcOrd="2" destOrd="0" parTransId="{F9B15AE6-41BF-4984-ABA1-7075AA40B918}" sibTransId="{FCEA33B8-74C0-498E-AE28-490095D958CC}"/>
    <dgm:cxn modelId="{5C88795C-B3B9-44E9-BB79-8FF12782A235}" srcId="{420FE836-15B6-40BC-9F25-40BD8E0A5E39}" destId="{488CAB3C-6D68-4EAF-B97D-21557483C7CF}" srcOrd="0" destOrd="0" parTransId="{6E58EC1E-279F-4948-97C3-2B228CAE1729}" sibTransId="{DD4EA787-4AEA-413A-BA32-AF2C0B7719CD}"/>
    <dgm:cxn modelId="{87405172-FE0E-4B33-A5CE-1578E452F056}" type="presOf" srcId="{70F7E134-4241-46CC-9E07-8BCD374BEDF8}" destId="{729E865C-C959-4C6D-ACFD-59365EF66CF4}" srcOrd="0" destOrd="0" presId="urn:microsoft.com/office/officeart/2005/8/layout/vList2"/>
    <dgm:cxn modelId="{13AAFA7F-7B00-4B44-A958-CA681BD2C7FF}" type="presOf" srcId="{488CAB3C-6D68-4EAF-B97D-21557483C7CF}" destId="{241C1055-1B28-4DEC-BDFA-A38C78C46D1A}" srcOrd="0" destOrd="0" presId="urn:microsoft.com/office/officeart/2005/8/layout/vList2"/>
    <dgm:cxn modelId="{6317E3BE-558F-40CB-8795-AD5B8960A280}" type="presOf" srcId="{420FE836-15B6-40BC-9F25-40BD8E0A5E39}" destId="{61E18645-9A1E-41BA-8952-7654E9D4A096}" srcOrd="0" destOrd="0" presId="urn:microsoft.com/office/officeart/2005/8/layout/vList2"/>
    <dgm:cxn modelId="{B74357D6-6B8B-4318-A940-A88C7FC994CA}" type="presOf" srcId="{3452991B-C7EE-4044-BF12-67420999528F}" destId="{D9A2B343-8473-4CCC-A9CF-9635E710CC1A}" srcOrd="0" destOrd="0" presId="urn:microsoft.com/office/officeart/2005/8/layout/vList2"/>
    <dgm:cxn modelId="{20A251F5-E665-4ECD-8950-C267053CD649}" srcId="{420FE836-15B6-40BC-9F25-40BD8E0A5E39}" destId="{3452991B-C7EE-4044-BF12-67420999528F}" srcOrd="1" destOrd="0" parTransId="{053BD26C-579C-45BD-9675-007009C9C5DD}" sibTransId="{405D7B7D-8023-492C-8D8F-73C1E8789109}"/>
    <dgm:cxn modelId="{566E00E0-79BE-413F-AEE2-57182BDF8677}" type="presParOf" srcId="{61E18645-9A1E-41BA-8952-7654E9D4A096}" destId="{241C1055-1B28-4DEC-BDFA-A38C78C46D1A}" srcOrd="0" destOrd="0" presId="urn:microsoft.com/office/officeart/2005/8/layout/vList2"/>
    <dgm:cxn modelId="{88F40FE1-015A-44E6-B877-7117059304CF}" type="presParOf" srcId="{61E18645-9A1E-41BA-8952-7654E9D4A096}" destId="{D972078B-8920-4EDC-B75C-A99EF2FFF256}" srcOrd="1" destOrd="0" presId="urn:microsoft.com/office/officeart/2005/8/layout/vList2"/>
    <dgm:cxn modelId="{F1C94DE2-B5F7-41CF-9E4B-761E0FA66CBB}" type="presParOf" srcId="{61E18645-9A1E-41BA-8952-7654E9D4A096}" destId="{D9A2B343-8473-4CCC-A9CF-9635E710CC1A}" srcOrd="2" destOrd="0" presId="urn:microsoft.com/office/officeart/2005/8/layout/vList2"/>
    <dgm:cxn modelId="{C33C6B47-6B85-472A-A748-5D0FF9BDFCF8}" type="presParOf" srcId="{61E18645-9A1E-41BA-8952-7654E9D4A096}" destId="{8A02ACFC-88DD-40A7-B052-AAD35FA4706D}" srcOrd="3" destOrd="0" presId="urn:microsoft.com/office/officeart/2005/8/layout/vList2"/>
    <dgm:cxn modelId="{9AC61902-1513-4327-9516-FBCFA351C6C3}" type="presParOf" srcId="{61E18645-9A1E-41BA-8952-7654E9D4A096}" destId="{729E865C-C959-4C6D-ACFD-59365EF66CF4}"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70F7E134-4241-46CC-9E07-8BCD374BEDF8}">
      <dgm:prSet custT="1"/>
      <dgm:spPr/>
      <dgm:t>
        <a:bodyPr/>
        <a:lstStyle/>
        <a:p>
          <a:pPr rtl="0"/>
          <a:r>
            <a:rPr lang="en-US" sz="2400" b="0" dirty="0"/>
            <a:t>Management Functions</a:t>
          </a:r>
        </a:p>
      </dgm:t>
    </dgm:pt>
    <dgm:pt modelId="{F9B15AE6-41BF-4984-ABA1-7075AA40B918}" type="parTrans" cxnId="{0D293239-A363-4812-93E6-E947FFB82200}">
      <dgm:prSet/>
      <dgm:spPr/>
      <dgm:t>
        <a:bodyPr/>
        <a:lstStyle/>
        <a:p>
          <a:endParaRPr lang="en-US" sz="1050" b="0"/>
        </a:p>
      </dgm:t>
    </dgm:pt>
    <dgm:pt modelId="{FCEA33B8-74C0-498E-AE28-490095D958CC}" type="sibTrans" cxnId="{0D293239-A363-4812-93E6-E947FFB82200}">
      <dgm:prSet/>
      <dgm:spPr/>
      <dgm:t>
        <a:bodyPr/>
        <a:lstStyle/>
        <a:p>
          <a:endParaRPr lang="en-US" sz="1050" b="0"/>
        </a:p>
      </dgm:t>
    </dgm:pt>
    <dgm:pt modelId="{B881AC76-F70A-4B41-924D-E046AF82F9B6}">
      <dgm:prSet custT="1"/>
      <dgm:spPr/>
      <dgm:t>
        <a:bodyPr/>
        <a:lstStyle/>
        <a:p>
          <a:pPr rtl="0"/>
          <a:r>
            <a:rPr lang="en-US" sz="2400" b="0" dirty="0"/>
            <a:t>The Management Agreement</a:t>
          </a:r>
        </a:p>
      </dgm:t>
    </dgm:pt>
    <dgm:pt modelId="{DEAC19F6-2E40-46BC-B47E-BEA5D5956368}" type="parTrans" cxnId="{7846551A-C66D-48B5-8C19-7048E191F3C0}">
      <dgm:prSet/>
      <dgm:spPr/>
      <dgm:t>
        <a:bodyPr/>
        <a:lstStyle/>
        <a:p>
          <a:endParaRPr lang="en-US"/>
        </a:p>
      </dgm:t>
    </dgm:pt>
    <dgm:pt modelId="{021E2CEE-1E39-4FB1-A05A-91384A66BDD8}" type="sibTrans" cxnId="{7846551A-C66D-48B5-8C19-7048E191F3C0}">
      <dgm:prSet/>
      <dgm:spPr/>
      <dgm:t>
        <a:bodyPr/>
        <a:lstStyle/>
        <a:p>
          <a:endParaRPr lang="en-US"/>
        </a:p>
      </dgm:t>
    </dgm:pt>
    <dgm:pt modelId="{5BC974F5-A81A-47D0-AFBC-BBC00AFC6DF0}">
      <dgm:prSet custT="1"/>
      <dgm:spPr/>
      <dgm:t>
        <a:bodyPr/>
        <a:lstStyle/>
        <a:p>
          <a:pPr rtl="0"/>
          <a:r>
            <a:rPr lang="en-US" sz="2400" b="0" dirty="0"/>
            <a:t>Leasing Considerations</a:t>
          </a:r>
        </a:p>
      </dgm:t>
    </dgm:pt>
    <dgm:pt modelId="{7919AC30-5365-4B55-95F7-CE1BC3D393F1}" type="parTrans" cxnId="{BC8111EA-3961-4728-B447-A5282FF10A29}">
      <dgm:prSet/>
      <dgm:spPr/>
      <dgm:t>
        <a:bodyPr/>
        <a:lstStyle/>
        <a:p>
          <a:endParaRPr lang="en-US"/>
        </a:p>
      </dgm:t>
    </dgm:pt>
    <dgm:pt modelId="{3B662408-2F27-4DAD-A94D-AF4A5F39B4DC}" type="sibTrans" cxnId="{BC8111EA-3961-4728-B447-A5282FF10A29}">
      <dgm:prSet/>
      <dgm:spPr/>
      <dgm:t>
        <a:bodyPr/>
        <a:lstStyle/>
        <a:p>
          <a:endParaRPr lang="en-US"/>
        </a:p>
      </dgm:t>
    </dgm:pt>
    <dgm:pt modelId="{02F58E37-597B-42EC-817B-6BCCD6486589}">
      <dgm:prSet custT="1"/>
      <dgm:spPr/>
      <dgm:t>
        <a:bodyPr/>
        <a:lstStyle/>
        <a:p>
          <a:pPr rtl="0"/>
          <a:r>
            <a:rPr lang="en-US" sz="2400" b="0" dirty="0"/>
            <a:t>The Management Business</a:t>
          </a:r>
        </a:p>
      </dgm:t>
    </dgm:pt>
    <dgm:pt modelId="{5C9E908D-531D-470F-945C-FBCBE710468B}" type="parTrans" cxnId="{F5D88003-4A82-4FEA-B839-8E4E6F78F896}">
      <dgm:prSet/>
      <dgm:spPr/>
      <dgm:t>
        <a:bodyPr/>
        <a:lstStyle/>
        <a:p>
          <a:endParaRPr lang="en-US"/>
        </a:p>
      </dgm:t>
    </dgm:pt>
    <dgm:pt modelId="{06FD2ED2-5E1D-49B6-BD20-5BBEA4B34F80}" type="sibTrans" cxnId="{F5D88003-4A82-4FEA-B839-8E4E6F78F896}">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729E865C-C959-4C6D-ACFD-59365EF66CF4}" type="pres">
      <dgm:prSet presAssocID="{70F7E134-4241-46CC-9E07-8BCD374BEDF8}" presName="parentText" presStyleLbl="node1" presStyleIdx="0" presStyleCnt="4">
        <dgm:presLayoutVars>
          <dgm:chMax val="0"/>
          <dgm:bulletEnabled val="1"/>
        </dgm:presLayoutVars>
      </dgm:prSet>
      <dgm:spPr/>
    </dgm:pt>
    <dgm:pt modelId="{1FC0611F-1498-44EF-87D2-10B5AEF5078C}" type="pres">
      <dgm:prSet presAssocID="{FCEA33B8-74C0-498E-AE28-490095D958CC}" presName="spacer" presStyleCnt="0"/>
      <dgm:spPr/>
    </dgm:pt>
    <dgm:pt modelId="{B32BB853-612C-4573-B2C8-E47F8F6694C9}" type="pres">
      <dgm:prSet presAssocID="{B881AC76-F70A-4B41-924D-E046AF82F9B6}" presName="parentText" presStyleLbl="node1" presStyleIdx="1" presStyleCnt="4" custLinFactY="-6496" custLinFactNeighborX="0" custLinFactNeighborY="-100000">
        <dgm:presLayoutVars>
          <dgm:chMax val="0"/>
          <dgm:bulletEnabled val="1"/>
        </dgm:presLayoutVars>
      </dgm:prSet>
      <dgm:spPr/>
    </dgm:pt>
    <dgm:pt modelId="{5E1A6806-9992-4B3B-85D0-5C74EA787E85}" type="pres">
      <dgm:prSet presAssocID="{021E2CEE-1E39-4FB1-A05A-91384A66BDD8}" presName="spacer" presStyleCnt="0"/>
      <dgm:spPr/>
    </dgm:pt>
    <dgm:pt modelId="{6E1AF83F-0F19-4122-A8D8-B3244E59E491}" type="pres">
      <dgm:prSet presAssocID="{5BC974F5-A81A-47D0-AFBC-BBC00AFC6DF0}" presName="parentText" presStyleLbl="node1" presStyleIdx="2" presStyleCnt="4" custLinFactY="-22878" custLinFactNeighborX="0" custLinFactNeighborY="-100000">
        <dgm:presLayoutVars>
          <dgm:chMax val="0"/>
          <dgm:bulletEnabled val="1"/>
        </dgm:presLayoutVars>
      </dgm:prSet>
      <dgm:spPr/>
    </dgm:pt>
    <dgm:pt modelId="{5665A5A9-AD03-49F0-A94C-E3535739C20D}" type="pres">
      <dgm:prSet presAssocID="{3B662408-2F27-4DAD-A94D-AF4A5F39B4DC}" presName="spacer" presStyleCnt="0"/>
      <dgm:spPr/>
    </dgm:pt>
    <dgm:pt modelId="{76CE0D15-2A0E-49BC-B6C7-3BA50E1A2640}" type="pres">
      <dgm:prSet presAssocID="{02F58E37-597B-42EC-817B-6BCCD6486589}" presName="parentText" presStyleLbl="node1" presStyleIdx="3" presStyleCnt="4" custLinFactY="-30521" custLinFactNeighborX="-193" custLinFactNeighborY="-100000">
        <dgm:presLayoutVars>
          <dgm:chMax val="0"/>
          <dgm:bulletEnabled val="1"/>
        </dgm:presLayoutVars>
      </dgm:prSet>
      <dgm:spPr/>
    </dgm:pt>
  </dgm:ptLst>
  <dgm:cxnLst>
    <dgm:cxn modelId="{F5D88003-4A82-4FEA-B839-8E4E6F78F896}" srcId="{420FE836-15B6-40BC-9F25-40BD8E0A5E39}" destId="{02F58E37-597B-42EC-817B-6BCCD6486589}" srcOrd="3" destOrd="0" parTransId="{5C9E908D-531D-470F-945C-FBCBE710468B}" sibTransId="{06FD2ED2-5E1D-49B6-BD20-5BBEA4B34F80}"/>
    <dgm:cxn modelId="{7846551A-C66D-48B5-8C19-7048E191F3C0}" srcId="{420FE836-15B6-40BC-9F25-40BD8E0A5E39}" destId="{B881AC76-F70A-4B41-924D-E046AF82F9B6}" srcOrd="1" destOrd="0" parTransId="{DEAC19F6-2E40-46BC-B47E-BEA5D5956368}" sibTransId="{021E2CEE-1E39-4FB1-A05A-91384A66BDD8}"/>
    <dgm:cxn modelId="{932C192E-0603-41C8-85E5-E323DD9CEDB8}" type="presOf" srcId="{5BC974F5-A81A-47D0-AFBC-BBC00AFC6DF0}" destId="{6E1AF83F-0F19-4122-A8D8-B3244E59E491}" srcOrd="0" destOrd="0" presId="urn:microsoft.com/office/officeart/2005/8/layout/vList2"/>
    <dgm:cxn modelId="{0D293239-A363-4812-93E6-E947FFB82200}" srcId="{420FE836-15B6-40BC-9F25-40BD8E0A5E39}" destId="{70F7E134-4241-46CC-9E07-8BCD374BEDF8}" srcOrd="0" destOrd="0" parTransId="{F9B15AE6-41BF-4984-ABA1-7075AA40B918}" sibTransId="{FCEA33B8-74C0-498E-AE28-490095D958CC}"/>
    <dgm:cxn modelId="{9126467A-9225-41A3-A81C-6C87E81105F3}" type="presOf" srcId="{420FE836-15B6-40BC-9F25-40BD8E0A5E39}" destId="{61E18645-9A1E-41BA-8952-7654E9D4A096}" srcOrd="0" destOrd="0" presId="urn:microsoft.com/office/officeart/2005/8/layout/vList2"/>
    <dgm:cxn modelId="{57FDB181-908E-4BB0-849C-86A2F3F7B8BB}" type="presOf" srcId="{02F58E37-597B-42EC-817B-6BCCD6486589}" destId="{76CE0D15-2A0E-49BC-B6C7-3BA50E1A2640}" srcOrd="0" destOrd="0" presId="urn:microsoft.com/office/officeart/2005/8/layout/vList2"/>
    <dgm:cxn modelId="{B32F6C96-5A1B-460E-AC01-8DBA3F9951EE}" type="presOf" srcId="{70F7E134-4241-46CC-9E07-8BCD374BEDF8}" destId="{729E865C-C959-4C6D-ACFD-59365EF66CF4}" srcOrd="0" destOrd="0" presId="urn:microsoft.com/office/officeart/2005/8/layout/vList2"/>
    <dgm:cxn modelId="{56058CDF-8411-434C-A67D-7C20FD0813AB}" type="presOf" srcId="{B881AC76-F70A-4B41-924D-E046AF82F9B6}" destId="{B32BB853-612C-4573-B2C8-E47F8F6694C9}" srcOrd="0" destOrd="0" presId="urn:microsoft.com/office/officeart/2005/8/layout/vList2"/>
    <dgm:cxn modelId="{BC8111EA-3961-4728-B447-A5282FF10A29}" srcId="{420FE836-15B6-40BC-9F25-40BD8E0A5E39}" destId="{5BC974F5-A81A-47D0-AFBC-BBC00AFC6DF0}" srcOrd="2" destOrd="0" parTransId="{7919AC30-5365-4B55-95F7-CE1BC3D393F1}" sibTransId="{3B662408-2F27-4DAD-A94D-AF4A5F39B4DC}"/>
    <dgm:cxn modelId="{40FF29E7-485A-4B7E-BBDA-AC73F17D0181}" type="presParOf" srcId="{61E18645-9A1E-41BA-8952-7654E9D4A096}" destId="{729E865C-C959-4C6D-ACFD-59365EF66CF4}" srcOrd="0" destOrd="0" presId="urn:microsoft.com/office/officeart/2005/8/layout/vList2"/>
    <dgm:cxn modelId="{64AA06E1-83A5-47E3-869D-311D6843F1B5}" type="presParOf" srcId="{61E18645-9A1E-41BA-8952-7654E9D4A096}" destId="{1FC0611F-1498-44EF-87D2-10B5AEF5078C}" srcOrd="1" destOrd="0" presId="urn:microsoft.com/office/officeart/2005/8/layout/vList2"/>
    <dgm:cxn modelId="{408E63E9-23CF-495B-9B4D-C9B4650F8D0D}" type="presParOf" srcId="{61E18645-9A1E-41BA-8952-7654E9D4A096}" destId="{B32BB853-612C-4573-B2C8-E47F8F6694C9}" srcOrd="2" destOrd="0" presId="urn:microsoft.com/office/officeart/2005/8/layout/vList2"/>
    <dgm:cxn modelId="{4B4DFCD3-C899-48FF-8DEF-6C0AD59372E1}" type="presParOf" srcId="{61E18645-9A1E-41BA-8952-7654E9D4A096}" destId="{5E1A6806-9992-4B3B-85D0-5C74EA787E85}" srcOrd="3" destOrd="0" presId="urn:microsoft.com/office/officeart/2005/8/layout/vList2"/>
    <dgm:cxn modelId="{A34D921B-33AF-4665-A57F-CBDC77953D33}" type="presParOf" srcId="{61E18645-9A1E-41BA-8952-7654E9D4A096}" destId="{6E1AF83F-0F19-4122-A8D8-B3244E59E491}" srcOrd="4" destOrd="0" presId="urn:microsoft.com/office/officeart/2005/8/layout/vList2"/>
    <dgm:cxn modelId="{1214E603-FDCE-429C-AD22-CAEF2FD642D3}" type="presParOf" srcId="{61E18645-9A1E-41BA-8952-7654E9D4A096}" destId="{5665A5A9-AD03-49F0-A94C-E3535739C20D}" srcOrd="5" destOrd="0" presId="urn:microsoft.com/office/officeart/2005/8/layout/vList2"/>
    <dgm:cxn modelId="{64B97117-D93E-4BC2-9992-D209E239A376}" type="presParOf" srcId="{61E18645-9A1E-41BA-8952-7654E9D4A096}" destId="{76CE0D15-2A0E-49BC-B6C7-3BA50E1A2640}"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Basic Formulas and Functions</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CEC8C59D-5CC2-4612-91DF-3788E5AAF578}">
      <dgm:prSet custT="1"/>
      <dgm:spPr/>
      <dgm:t>
        <a:bodyPr/>
        <a:lstStyle/>
        <a:p>
          <a:r>
            <a:rPr lang="en-US" sz="2800" b="0" dirty="0"/>
            <a:t>Real Estate Applications</a:t>
          </a:r>
        </a:p>
      </dgm:t>
    </dgm:pt>
    <dgm:pt modelId="{803770E9-5660-4AFD-A7E5-F37C81ED0C14}" type="parTrans" cxnId="{A4951388-A651-4DA3-9E11-B36F437D4EF0}">
      <dgm:prSet/>
      <dgm:spPr/>
      <dgm:t>
        <a:bodyPr/>
        <a:lstStyle/>
        <a:p>
          <a:endParaRPr lang="en-US"/>
        </a:p>
      </dgm:t>
    </dgm:pt>
    <dgm:pt modelId="{95275530-35EE-47D9-BBC2-1B315CE63A85}" type="sibTrans" cxnId="{A4951388-A651-4DA3-9E11-B36F437D4EF0}">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2" custLinFactNeighborX="-45" custLinFactNeighborY="13027">
        <dgm:presLayoutVars>
          <dgm:chMax val="0"/>
          <dgm:bulletEnabled val="1"/>
        </dgm:presLayoutVars>
      </dgm:prSet>
      <dgm:spPr/>
    </dgm:pt>
    <dgm:pt modelId="{2A581299-9EDE-4CC3-99DE-E79BADEB3DD9}" type="pres">
      <dgm:prSet presAssocID="{F3E52BA5-DA72-4BE0-AF40-A1E55ABEF272}" presName="spacer" presStyleCnt="0"/>
      <dgm:spPr/>
    </dgm:pt>
    <dgm:pt modelId="{EE4A65CD-E7C2-450B-A4F9-E61B079C3EC5}" type="pres">
      <dgm:prSet presAssocID="{CEC8C59D-5CC2-4612-91DF-3788E5AAF578}" presName="parentText" presStyleLbl="node1" presStyleIdx="1" presStyleCnt="2" custLinFactY="-2506" custLinFactNeighborX="0" custLinFactNeighborY="-100000">
        <dgm:presLayoutVars>
          <dgm:chMax val="0"/>
          <dgm:bulletEnabled val="1"/>
        </dgm:presLayoutVars>
      </dgm:prSet>
      <dgm:spPr/>
    </dgm:pt>
  </dgm:ptLst>
  <dgm:cxnLst>
    <dgm:cxn modelId="{9C6B1E2E-6E22-4C17-B818-0EEA4928CF10}" type="presOf" srcId="{6819D456-DB70-4462-A4D0-E01F8287C35C}" destId="{F8657375-F6AF-454D-8B1A-A71022EE2F15}" srcOrd="0" destOrd="0" presId="urn:microsoft.com/office/officeart/2005/8/layout/vList2"/>
    <dgm:cxn modelId="{EC0F3F30-4AE4-4804-A181-A3F86A35E5F3}" type="presOf" srcId="{CEC8C59D-5CC2-4612-91DF-3788E5AAF578}" destId="{EE4A65CD-E7C2-450B-A4F9-E61B079C3EC5}" srcOrd="0" destOrd="0" presId="urn:microsoft.com/office/officeart/2005/8/layout/vList2"/>
    <dgm:cxn modelId="{1E7ADD50-24B2-48B3-8731-777348219D4D}" type="presOf" srcId="{420FE836-15B6-40BC-9F25-40BD8E0A5E39}" destId="{61E18645-9A1E-41BA-8952-7654E9D4A096}"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A4951388-A651-4DA3-9E11-B36F437D4EF0}" srcId="{420FE836-15B6-40BC-9F25-40BD8E0A5E39}" destId="{CEC8C59D-5CC2-4612-91DF-3788E5AAF578}" srcOrd="1" destOrd="0" parTransId="{803770E9-5660-4AFD-A7E5-F37C81ED0C14}" sibTransId="{95275530-35EE-47D9-BBC2-1B315CE63A85}"/>
    <dgm:cxn modelId="{AA9D1DC6-AED0-44D1-BC54-8A53523F1B45}" type="presParOf" srcId="{61E18645-9A1E-41BA-8952-7654E9D4A096}" destId="{F8657375-F6AF-454D-8B1A-A71022EE2F15}" srcOrd="0" destOrd="0" presId="urn:microsoft.com/office/officeart/2005/8/layout/vList2"/>
    <dgm:cxn modelId="{C4093A6B-57D5-450A-8C3D-382FB7C77E2F}" type="presParOf" srcId="{61E18645-9A1E-41BA-8952-7654E9D4A096}" destId="{2A581299-9EDE-4CC3-99DE-E79BADEB3DD9}" srcOrd="1" destOrd="0" presId="urn:microsoft.com/office/officeart/2005/8/layout/vList2"/>
    <dgm:cxn modelId="{5282DAAE-5B2D-414F-9B9D-FAA7E59BA826}" type="presParOf" srcId="{61E18645-9A1E-41BA-8952-7654E9D4A096}" destId="{EE4A65CD-E7C2-450B-A4F9-E61B079C3EC5}" srcOrd="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Interests and Estates in Land</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41A6DC31-D197-41E3-BE94-2A5C9F3231F6}">
      <dgm:prSet custT="1"/>
      <dgm:spPr/>
      <dgm:t>
        <a:bodyPr/>
        <a:lstStyle/>
        <a:p>
          <a:r>
            <a:rPr lang="en-US" sz="2800" b="0" dirty="0"/>
            <a:t>Freehold Estates</a:t>
          </a:r>
        </a:p>
      </dgm:t>
    </dgm:pt>
    <dgm:pt modelId="{02CC3391-680D-47EF-BF67-E06F10A1D179}" type="parTrans" cxnId="{099D7E7D-4EA1-41D4-BFCE-03EB391DF4EF}">
      <dgm:prSet/>
      <dgm:spPr/>
      <dgm:t>
        <a:bodyPr/>
        <a:lstStyle/>
        <a:p>
          <a:endParaRPr lang="en-US"/>
        </a:p>
      </dgm:t>
    </dgm:pt>
    <dgm:pt modelId="{B5BE8BF3-9DF9-4DF7-BB23-94AD0ACB8572}" type="sibTrans" cxnId="{099D7E7D-4EA1-41D4-BFCE-03EB391DF4EF}">
      <dgm:prSet/>
      <dgm:spPr/>
      <dgm:t>
        <a:bodyPr/>
        <a:lstStyle/>
        <a:p>
          <a:endParaRPr lang="en-US"/>
        </a:p>
      </dgm:t>
    </dgm:pt>
    <dgm:pt modelId="{FEE1C90C-E41C-407F-96C2-94AF1ADCB469}">
      <dgm:prSet custT="1"/>
      <dgm:spPr/>
      <dgm:t>
        <a:bodyPr/>
        <a:lstStyle/>
        <a:p>
          <a:r>
            <a:rPr lang="en-US" sz="2800" b="0" dirty="0"/>
            <a:t>Leasehold Estates</a:t>
          </a:r>
        </a:p>
      </dgm:t>
    </dgm:pt>
    <dgm:pt modelId="{EADB8916-B88B-4DD2-872F-A5AD94154557}" type="parTrans" cxnId="{021DCA9F-AED3-400A-9B1D-B89390395E56}">
      <dgm:prSet/>
      <dgm:spPr/>
      <dgm:t>
        <a:bodyPr/>
        <a:lstStyle/>
        <a:p>
          <a:endParaRPr lang="en-US"/>
        </a:p>
      </dgm:t>
    </dgm:pt>
    <dgm:pt modelId="{C05D2B60-153F-4E1F-A7D4-191ED1202A06}" type="sibTrans" cxnId="{021DCA9F-AED3-400A-9B1D-B89390395E56}">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3" custLinFactNeighborY="-3228">
        <dgm:presLayoutVars>
          <dgm:chMax val="0"/>
          <dgm:bulletEnabled val="1"/>
        </dgm:presLayoutVars>
      </dgm:prSet>
      <dgm:spPr/>
    </dgm:pt>
    <dgm:pt modelId="{2A581299-9EDE-4CC3-99DE-E79BADEB3DD9}" type="pres">
      <dgm:prSet presAssocID="{F3E52BA5-DA72-4BE0-AF40-A1E55ABEF272}" presName="spacer" presStyleCnt="0"/>
      <dgm:spPr/>
    </dgm:pt>
    <dgm:pt modelId="{D7923D20-A9FD-47FB-98E8-ADFBE725064D}" type="pres">
      <dgm:prSet presAssocID="{41A6DC31-D197-41E3-BE94-2A5C9F3231F6}" presName="parentText" presStyleLbl="node1" presStyleIdx="1" presStyleCnt="3" custLinFactY="-3294" custLinFactNeighborX="0" custLinFactNeighborY="-100000">
        <dgm:presLayoutVars>
          <dgm:chMax val="0"/>
          <dgm:bulletEnabled val="1"/>
        </dgm:presLayoutVars>
      </dgm:prSet>
      <dgm:spPr/>
    </dgm:pt>
    <dgm:pt modelId="{6FDE21BD-CDB8-487E-887C-BCF1CF3EF827}" type="pres">
      <dgm:prSet presAssocID="{B5BE8BF3-9DF9-4DF7-BB23-94AD0ACB8572}" presName="spacer" presStyleCnt="0"/>
      <dgm:spPr/>
    </dgm:pt>
    <dgm:pt modelId="{4117252A-BB85-4AE8-8250-BFC8307D0198}" type="pres">
      <dgm:prSet presAssocID="{FEE1C90C-E41C-407F-96C2-94AF1ADCB469}" presName="parentText" presStyleLbl="node1" presStyleIdx="2" presStyleCnt="3" custLinFactY="-20801" custLinFactNeighborX="0" custLinFactNeighborY="-100000">
        <dgm:presLayoutVars>
          <dgm:chMax val="0"/>
          <dgm:bulletEnabled val="1"/>
        </dgm:presLayoutVars>
      </dgm:prSet>
      <dgm:spPr/>
    </dgm:pt>
  </dgm:ptLst>
  <dgm:cxnLst>
    <dgm:cxn modelId="{BE7EE716-23EF-4B00-8153-CE66840C9CA3}" type="presOf" srcId="{41A6DC31-D197-41E3-BE94-2A5C9F3231F6}" destId="{D7923D20-A9FD-47FB-98E8-ADFBE725064D}" srcOrd="0" destOrd="0" presId="urn:microsoft.com/office/officeart/2005/8/layout/vList2"/>
    <dgm:cxn modelId="{4A30C84E-653A-4CCF-B36C-8C3FAE42EE95}" type="presOf" srcId="{6819D456-DB70-4462-A4D0-E01F8287C35C}" destId="{F8657375-F6AF-454D-8B1A-A71022EE2F15}" srcOrd="0" destOrd="0" presId="urn:microsoft.com/office/officeart/2005/8/layout/vList2"/>
    <dgm:cxn modelId="{099D7E7D-4EA1-41D4-BFCE-03EB391DF4EF}" srcId="{420FE836-15B6-40BC-9F25-40BD8E0A5E39}" destId="{41A6DC31-D197-41E3-BE94-2A5C9F3231F6}" srcOrd="1" destOrd="0" parTransId="{02CC3391-680D-47EF-BF67-E06F10A1D179}" sibTransId="{B5BE8BF3-9DF9-4DF7-BB23-94AD0ACB8572}"/>
    <dgm:cxn modelId="{7207257E-9B70-4ED1-BF73-0406124E3A05}" type="presOf" srcId="{FEE1C90C-E41C-407F-96C2-94AF1ADCB469}" destId="{4117252A-BB85-4AE8-8250-BFC8307D0198}"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021DCA9F-AED3-400A-9B1D-B89390395E56}" srcId="{420FE836-15B6-40BC-9F25-40BD8E0A5E39}" destId="{FEE1C90C-E41C-407F-96C2-94AF1ADCB469}" srcOrd="2" destOrd="0" parTransId="{EADB8916-B88B-4DD2-872F-A5AD94154557}" sibTransId="{C05D2B60-153F-4E1F-A7D4-191ED1202A06}"/>
    <dgm:cxn modelId="{CF222FAB-D3BC-4313-BB9D-1D94E44F3E44}" type="presOf" srcId="{420FE836-15B6-40BC-9F25-40BD8E0A5E39}" destId="{61E18645-9A1E-41BA-8952-7654E9D4A096}" srcOrd="0" destOrd="0" presId="urn:microsoft.com/office/officeart/2005/8/layout/vList2"/>
    <dgm:cxn modelId="{FC733A61-C198-4B2D-8D21-BB357A17748E}" type="presParOf" srcId="{61E18645-9A1E-41BA-8952-7654E9D4A096}" destId="{F8657375-F6AF-454D-8B1A-A71022EE2F15}" srcOrd="0" destOrd="0" presId="urn:microsoft.com/office/officeart/2005/8/layout/vList2"/>
    <dgm:cxn modelId="{14C0C964-94AD-48DA-B197-10ECCEA30CB1}" type="presParOf" srcId="{61E18645-9A1E-41BA-8952-7654E9D4A096}" destId="{2A581299-9EDE-4CC3-99DE-E79BADEB3DD9}" srcOrd="1" destOrd="0" presId="urn:microsoft.com/office/officeart/2005/8/layout/vList2"/>
    <dgm:cxn modelId="{360850BE-AFCF-45A7-B090-07F2EE431189}" type="presParOf" srcId="{61E18645-9A1E-41BA-8952-7654E9D4A096}" destId="{D7923D20-A9FD-47FB-98E8-ADFBE725064D}" srcOrd="2" destOrd="0" presId="urn:microsoft.com/office/officeart/2005/8/layout/vList2"/>
    <dgm:cxn modelId="{D38CAE15-5ED0-4284-8632-5BE04542F9D4}" type="presParOf" srcId="{61E18645-9A1E-41BA-8952-7654E9D4A096}" destId="{6FDE21BD-CDB8-487E-887C-BCF1CF3EF827}" srcOrd="3" destOrd="0" presId="urn:microsoft.com/office/officeart/2005/8/layout/vList2"/>
    <dgm:cxn modelId="{D8CB9886-5FBE-4AEF-AF29-783C7F0E3FC1}" type="presParOf" srcId="{61E18645-9A1E-41BA-8952-7654E9D4A096}" destId="{4117252A-BB85-4AE8-8250-BFC8307D0198}"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Sole Ownership</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3B4E6EEB-7479-4FF7-BEFE-2C8942D66FA7}">
      <dgm:prSet custT="1"/>
      <dgm:spPr/>
      <dgm:t>
        <a:bodyPr/>
        <a:lstStyle/>
        <a:p>
          <a:r>
            <a:rPr lang="en-US" sz="2800" b="0" dirty="0"/>
            <a:t>Co-Ownership</a:t>
          </a:r>
        </a:p>
      </dgm:t>
    </dgm:pt>
    <dgm:pt modelId="{0086E309-1198-49BD-BD9A-620AA052ABBE}" type="parTrans" cxnId="{60954EE7-601F-4825-9583-84CECCB54EB6}">
      <dgm:prSet/>
      <dgm:spPr/>
      <dgm:t>
        <a:bodyPr/>
        <a:lstStyle/>
        <a:p>
          <a:endParaRPr lang="en-US"/>
        </a:p>
      </dgm:t>
    </dgm:pt>
    <dgm:pt modelId="{4E3F5A6F-92C8-4AF4-806E-2DE5574C2556}" type="sibTrans" cxnId="{60954EE7-601F-4825-9583-84CECCB54EB6}">
      <dgm:prSet/>
      <dgm:spPr/>
      <dgm:t>
        <a:bodyPr/>
        <a:lstStyle/>
        <a:p>
          <a:endParaRPr lang="en-US"/>
        </a:p>
      </dgm:t>
    </dgm:pt>
    <dgm:pt modelId="{0A736B34-AEB6-4364-9749-DB40D972D2A1}">
      <dgm:prSet custT="1"/>
      <dgm:spPr/>
      <dgm:t>
        <a:bodyPr/>
        <a:lstStyle/>
        <a:p>
          <a:r>
            <a:rPr lang="en-US" sz="2800" b="0" dirty="0"/>
            <a:t>Estates in Trust</a:t>
          </a:r>
        </a:p>
      </dgm:t>
    </dgm:pt>
    <dgm:pt modelId="{13DC8885-EECD-4272-BAB8-12902F28ED7B}" type="parTrans" cxnId="{26176125-7A48-437C-90C9-0B65DBCE02F4}">
      <dgm:prSet/>
      <dgm:spPr/>
      <dgm:t>
        <a:bodyPr/>
        <a:lstStyle/>
        <a:p>
          <a:endParaRPr lang="en-US"/>
        </a:p>
      </dgm:t>
    </dgm:pt>
    <dgm:pt modelId="{83C05EAE-AE9E-46FE-925F-FCCB3491EB7A}" type="sibTrans" cxnId="{26176125-7A48-437C-90C9-0B65DBCE02F4}">
      <dgm:prSet/>
      <dgm:spPr/>
      <dgm:t>
        <a:bodyPr/>
        <a:lstStyle/>
        <a:p>
          <a:endParaRPr lang="en-US"/>
        </a:p>
      </dgm:t>
    </dgm:pt>
    <dgm:pt modelId="{2D50B9D9-B6A2-4855-9A61-C971B98B255B}">
      <dgm:prSet custT="1"/>
      <dgm:spPr/>
      <dgm:t>
        <a:bodyPr/>
        <a:lstStyle/>
        <a:p>
          <a:r>
            <a:rPr lang="en-US" sz="2800" b="0" dirty="0"/>
            <a:t>Condominiums</a:t>
          </a:r>
        </a:p>
      </dgm:t>
    </dgm:pt>
    <dgm:pt modelId="{D5461B39-B722-4486-825C-672DDA28EFF1}" type="parTrans" cxnId="{B8A7AF35-F407-42D2-B34C-AEA19ACD4BD8}">
      <dgm:prSet/>
      <dgm:spPr/>
      <dgm:t>
        <a:bodyPr/>
        <a:lstStyle/>
        <a:p>
          <a:endParaRPr lang="en-US"/>
        </a:p>
      </dgm:t>
    </dgm:pt>
    <dgm:pt modelId="{5EFAE0C8-8FD0-44C1-B982-4550D6FA1D2A}" type="sibTrans" cxnId="{B8A7AF35-F407-42D2-B34C-AEA19ACD4BD8}">
      <dgm:prSet/>
      <dgm:spPr/>
      <dgm:t>
        <a:bodyPr/>
        <a:lstStyle/>
        <a:p>
          <a:endParaRPr lang="en-US"/>
        </a:p>
      </dgm:t>
    </dgm:pt>
    <dgm:pt modelId="{DF13775C-6F00-48E3-A056-11F00E3BAC42}">
      <dgm:prSet custT="1"/>
      <dgm:spPr/>
      <dgm:t>
        <a:bodyPr/>
        <a:lstStyle/>
        <a:p>
          <a:r>
            <a:rPr lang="en-US" sz="2800" b="0" dirty="0"/>
            <a:t>Cooperatives</a:t>
          </a:r>
        </a:p>
      </dgm:t>
    </dgm:pt>
    <dgm:pt modelId="{B1F95204-607B-42F2-A040-73B9E0D9EEB4}" type="parTrans" cxnId="{ACE8FD3B-970E-4A61-BCF2-0419DFA748B5}">
      <dgm:prSet/>
      <dgm:spPr/>
      <dgm:t>
        <a:bodyPr/>
        <a:lstStyle/>
        <a:p>
          <a:endParaRPr lang="en-US"/>
        </a:p>
      </dgm:t>
    </dgm:pt>
    <dgm:pt modelId="{524F9F19-4863-4CBB-968D-4E573E4930D4}" type="sibTrans" cxnId="{ACE8FD3B-970E-4A61-BCF2-0419DFA748B5}">
      <dgm:prSet/>
      <dgm:spPr/>
      <dgm:t>
        <a:bodyPr/>
        <a:lstStyle/>
        <a:p>
          <a:endParaRPr lang="en-US"/>
        </a:p>
      </dgm:t>
    </dgm:pt>
    <dgm:pt modelId="{BE512002-7A6B-4FEF-A813-22AAB32682AE}">
      <dgm:prSet custT="1"/>
      <dgm:spPr/>
      <dgm:t>
        <a:bodyPr/>
        <a:lstStyle/>
        <a:p>
          <a:r>
            <a:rPr lang="en-US" sz="2800" b="0" dirty="0"/>
            <a:t>Time-Shares</a:t>
          </a:r>
        </a:p>
      </dgm:t>
    </dgm:pt>
    <dgm:pt modelId="{C7CFB7B0-609C-4208-ADE4-90089EDA9EE2}" type="parTrans" cxnId="{28F0E2D6-0650-4E26-B937-1ED163B3DBD9}">
      <dgm:prSet/>
      <dgm:spPr/>
      <dgm:t>
        <a:bodyPr/>
        <a:lstStyle/>
        <a:p>
          <a:endParaRPr lang="en-US"/>
        </a:p>
      </dgm:t>
    </dgm:pt>
    <dgm:pt modelId="{BD5D795D-6631-437C-882D-482D985A7840}" type="sibTrans" cxnId="{28F0E2D6-0650-4E26-B937-1ED163B3DBD9}">
      <dgm:prSet/>
      <dgm:spPr/>
      <dgm:t>
        <a:bodyPr/>
        <a:lstStyle/>
        <a:p>
          <a:endParaRPr lang="en-US"/>
        </a:p>
      </dgm:t>
    </dgm:pt>
    <dgm:pt modelId="{DC8F9A64-EF1D-43DE-BDF5-6778CF25EE0F}">
      <dgm:prSet custT="1"/>
      <dgm:spPr/>
      <dgm:t>
        <a:bodyPr/>
        <a:lstStyle/>
        <a:p>
          <a:r>
            <a:rPr lang="en-US" sz="2800" dirty="0"/>
            <a:t>Ownership by Business Entities</a:t>
          </a:r>
        </a:p>
      </dgm:t>
    </dgm:pt>
    <dgm:pt modelId="{16E75076-C5BB-473D-81C8-7039C478BD49}" type="parTrans" cxnId="{9FD9C9E2-AE15-448D-AF24-0C8D75E4CA92}">
      <dgm:prSet/>
      <dgm:spPr/>
      <dgm:t>
        <a:bodyPr/>
        <a:lstStyle/>
        <a:p>
          <a:endParaRPr lang="en-US"/>
        </a:p>
      </dgm:t>
    </dgm:pt>
    <dgm:pt modelId="{B67DD3EC-A75B-4D85-A0F3-A18AB691F1FD}" type="sibTrans" cxnId="{9FD9C9E2-AE15-448D-AF24-0C8D75E4CA92}">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7" custLinFactNeighborX="-425" custLinFactNeighborY="29157">
        <dgm:presLayoutVars>
          <dgm:chMax val="0"/>
          <dgm:bulletEnabled val="1"/>
        </dgm:presLayoutVars>
      </dgm:prSet>
      <dgm:spPr/>
    </dgm:pt>
    <dgm:pt modelId="{2A581299-9EDE-4CC3-99DE-E79BADEB3DD9}" type="pres">
      <dgm:prSet presAssocID="{F3E52BA5-DA72-4BE0-AF40-A1E55ABEF272}" presName="spacer" presStyleCnt="0"/>
      <dgm:spPr/>
    </dgm:pt>
    <dgm:pt modelId="{3C960739-F5A9-4697-984D-AC796AAF2AF3}" type="pres">
      <dgm:prSet presAssocID="{3B4E6EEB-7479-4FF7-BEFE-2C8942D66FA7}" presName="parentText" presStyleLbl="node1" presStyleIdx="1" presStyleCnt="7" custLinFactY="-3195" custLinFactNeighborY="-100000">
        <dgm:presLayoutVars>
          <dgm:chMax val="0"/>
          <dgm:bulletEnabled val="1"/>
        </dgm:presLayoutVars>
      </dgm:prSet>
      <dgm:spPr/>
    </dgm:pt>
    <dgm:pt modelId="{9FB9FAAC-A25A-4330-A352-7E80AFFDD4EF}" type="pres">
      <dgm:prSet presAssocID="{4E3F5A6F-92C8-4AF4-806E-2DE5574C2556}" presName="spacer" presStyleCnt="0"/>
      <dgm:spPr/>
    </dgm:pt>
    <dgm:pt modelId="{38FA9CB3-D58F-4A3B-BC3A-28EC8E018512}" type="pres">
      <dgm:prSet presAssocID="{0A736B34-AEB6-4364-9749-DB40D972D2A1}" presName="parentText" presStyleLbl="node1" presStyleIdx="2" presStyleCnt="7" custLinFactY="-136" custLinFactNeighborY="-100000">
        <dgm:presLayoutVars>
          <dgm:chMax val="0"/>
          <dgm:bulletEnabled val="1"/>
        </dgm:presLayoutVars>
      </dgm:prSet>
      <dgm:spPr/>
    </dgm:pt>
    <dgm:pt modelId="{E5830625-1B1F-4541-9F21-3B66252E812D}" type="pres">
      <dgm:prSet presAssocID="{83C05EAE-AE9E-46FE-925F-FCCB3491EB7A}" presName="spacer" presStyleCnt="0"/>
      <dgm:spPr/>
    </dgm:pt>
    <dgm:pt modelId="{02EF5AE6-6033-4CAA-B694-4169B27711A3}" type="pres">
      <dgm:prSet presAssocID="{DC8F9A64-EF1D-43DE-BDF5-6778CF25EE0F}" presName="parentText" presStyleLbl="node1" presStyleIdx="3" presStyleCnt="7">
        <dgm:presLayoutVars>
          <dgm:chMax val="0"/>
          <dgm:bulletEnabled val="1"/>
        </dgm:presLayoutVars>
      </dgm:prSet>
      <dgm:spPr/>
    </dgm:pt>
    <dgm:pt modelId="{3132F325-EA39-4C35-9285-E61D3DC69C43}" type="pres">
      <dgm:prSet presAssocID="{B67DD3EC-A75B-4D85-A0F3-A18AB691F1FD}" presName="spacer" presStyleCnt="0"/>
      <dgm:spPr/>
    </dgm:pt>
    <dgm:pt modelId="{0FCCF316-EB52-4425-B01A-A06221D5438D}" type="pres">
      <dgm:prSet presAssocID="{2D50B9D9-B6A2-4855-9A61-C971B98B255B}" presName="parentText" presStyleLbl="node1" presStyleIdx="4" presStyleCnt="7" custLinFactY="-8064" custLinFactNeighborY="-100000">
        <dgm:presLayoutVars>
          <dgm:chMax val="0"/>
          <dgm:bulletEnabled val="1"/>
        </dgm:presLayoutVars>
      </dgm:prSet>
      <dgm:spPr/>
    </dgm:pt>
    <dgm:pt modelId="{56463568-B517-49F2-BDBC-8D565B2D611A}" type="pres">
      <dgm:prSet presAssocID="{5EFAE0C8-8FD0-44C1-B982-4550D6FA1D2A}" presName="spacer" presStyleCnt="0"/>
      <dgm:spPr/>
    </dgm:pt>
    <dgm:pt modelId="{25A732D8-B1B2-4C2B-83E5-85118417E853}" type="pres">
      <dgm:prSet presAssocID="{DF13775C-6F00-48E3-A056-11F00E3BAC42}" presName="parentText" presStyleLbl="node1" presStyleIdx="5" presStyleCnt="7" custLinFactY="-3827" custLinFactNeighborY="-100000">
        <dgm:presLayoutVars>
          <dgm:chMax val="0"/>
          <dgm:bulletEnabled val="1"/>
        </dgm:presLayoutVars>
      </dgm:prSet>
      <dgm:spPr/>
    </dgm:pt>
    <dgm:pt modelId="{0245DF0E-6FD7-49CD-B339-BBBFEE1C0883}" type="pres">
      <dgm:prSet presAssocID="{524F9F19-4863-4CBB-968D-4E573E4930D4}" presName="spacer" presStyleCnt="0"/>
      <dgm:spPr/>
    </dgm:pt>
    <dgm:pt modelId="{DE97399D-60DE-403A-8A07-4D15C790C52D}" type="pres">
      <dgm:prSet presAssocID="{BE512002-7A6B-4FEF-A813-22AAB32682AE}" presName="parentText" presStyleLbl="node1" presStyleIdx="6" presStyleCnt="7" custLinFactY="-1684" custLinFactNeighborY="-100000">
        <dgm:presLayoutVars>
          <dgm:chMax val="0"/>
          <dgm:bulletEnabled val="1"/>
        </dgm:presLayoutVars>
      </dgm:prSet>
      <dgm:spPr/>
    </dgm:pt>
  </dgm:ptLst>
  <dgm:cxnLst>
    <dgm:cxn modelId="{80C8E303-3028-435B-A715-B43B794E0F07}" type="presOf" srcId="{2D50B9D9-B6A2-4855-9A61-C971B98B255B}" destId="{0FCCF316-EB52-4425-B01A-A06221D5438D}" srcOrd="0" destOrd="0" presId="urn:microsoft.com/office/officeart/2005/8/layout/vList2"/>
    <dgm:cxn modelId="{B1FE2D09-5F91-4E49-9567-4567089C9A57}" type="presOf" srcId="{420FE836-15B6-40BC-9F25-40BD8E0A5E39}" destId="{61E18645-9A1E-41BA-8952-7654E9D4A096}" srcOrd="0" destOrd="0" presId="urn:microsoft.com/office/officeart/2005/8/layout/vList2"/>
    <dgm:cxn modelId="{4243410A-B068-42E9-960B-B442BCAF9E5D}" type="presOf" srcId="{6819D456-DB70-4462-A4D0-E01F8287C35C}" destId="{F8657375-F6AF-454D-8B1A-A71022EE2F15}" srcOrd="0" destOrd="0" presId="urn:microsoft.com/office/officeart/2005/8/layout/vList2"/>
    <dgm:cxn modelId="{F947C620-0D54-478C-83D5-A451C9FDFA92}" type="presOf" srcId="{BE512002-7A6B-4FEF-A813-22AAB32682AE}" destId="{DE97399D-60DE-403A-8A07-4D15C790C52D}" srcOrd="0" destOrd="0" presId="urn:microsoft.com/office/officeart/2005/8/layout/vList2"/>
    <dgm:cxn modelId="{26176125-7A48-437C-90C9-0B65DBCE02F4}" srcId="{420FE836-15B6-40BC-9F25-40BD8E0A5E39}" destId="{0A736B34-AEB6-4364-9749-DB40D972D2A1}" srcOrd="2" destOrd="0" parTransId="{13DC8885-EECD-4272-BAB8-12902F28ED7B}" sibTransId="{83C05EAE-AE9E-46FE-925F-FCCB3491EB7A}"/>
    <dgm:cxn modelId="{B8A7AF35-F407-42D2-B34C-AEA19ACD4BD8}" srcId="{420FE836-15B6-40BC-9F25-40BD8E0A5E39}" destId="{2D50B9D9-B6A2-4855-9A61-C971B98B255B}" srcOrd="4" destOrd="0" parTransId="{D5461B39-B722-4486-825C-672DDA28EFF1}" sibTransId="{5EFAE0C8-8FD0-44C1-B982-4550D6FA1D2A}"/>
    <dgm:cxn modelId="{ACE8FD3B-970E-4A61-BCF2-0419DFA748B5}" srcId="{420FE836-15B6-40BC-9F25-40BD8E0A5E39}" destId="{DF13775C-6F00-48E3-A056-11F00E3BAC42}" srcOrd="5" destOrd="0" parTransId="{B1F95204-607B-42F2-A040-73B9E0D9EEB4}" sibTransId="{524F9F19-4863-4CBB-968D-4E573E4930D4}"/>
    <dgm:cxn modelId="{B8CF803E-5C5D-4D61-86DF-70E1DEAAD4E5}" type="presOf" srcId="{DC8F9A64-EF1D-43DE-BDF5-6778CF25EE0F}" destId="{02EF5AE6-6033-4CAA-B694-4169B27711A3}" srcOrd="0" destOrd="0" presId="urn:microsoft.com/office/officeart/2005/8/layout/vList2"/>
    <dgm:cxn modelId="{58CCC171-44A3-44BB-9333-CFAA9F3D8EC9}" type="presOf" srcId="{DF13775C-6F00-48E3-A056-11F00E3BAC42}" destId="{25A732D8-B1B2-4C2B-83E5-85118417E853}"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48E52383-04D4-463B-8AC3-03A6C4F50EBF}" type="presOf" srcId="{0A736B34-AEB6-4364-9749-DB40D972D2A1}" destId="{38FA9CB3-D58F-4A3B-BC3A-28EC8E018512}" srcOrd="0" destOrd="0" presId="urn:microsoft.com/office/officeart/2005/8/layout/vList2"/>
    <dgm:cxn modelId="{70EEE9D2-25CF-4B5A-8B43-ABB6D501BFA5}" type="presOf" srcId="{3B4E6EEB-7479-4FF7-BEFE-2C8942D66FA7}" destId="{3C960739-F5A9-4697-984D-AC796AAF2AF3}" srcOrd="0" destOrd="0" presId="urn:microsoft.com/office/officeart/2005/8/layout/vList2"/>
    <dgm:cxn modelId="{28F0E2D6-0650-4E26-B937-1ED163B3DBD9}" srcId="{420FE836-15B6-40BC-9F25-40BD8E0A5E39}" destId="{BE512002-7A6B-4FEF-A813-22AAB32682AE}" srcOrd="6" destOrd="0" parTransId="{C7CFB7B0-609C-4208-ADE4-90089EDA9EE2}" sibTransId="{BD5D795D-6631-437C-882D-482D985A7840}"/>
    <dgm:cxn modelId="{9FD9C9E2-AE15-448D-AF24-0C8D75E4CA92}" srcId="{420FE836-15B6-40BC-9F25-40BD8E0A5E39}" destId="{DC8F9A64-EF1D-43DE-BDF5-6778CF25EE0F}" srcOrd="3" destOrd="0" parTransId="{16E75076-C5BB-473D-81C8-7039C478BD49}" sibTransId="{B67DD3EC-A75B-4D85-A0F3-A18AB691F1FD}"/>
    <dgm:cxn modelId="{60954EE7-601F-4825-9583-84CECCB54EB6}" srcId="{420FE836-15B6-40BC-9F25-40BD8E0A5E39}" destId="{3B4E6EEB-7479-4FF7-BEFE-2C8942D66FA7}" srcOrd="1" destOrd="0" parTransId="{0086E309-1198-49BD-BD9A-620AA052ABBE}" sibTransId="{4E3F5A6F-92C8-4AF4-806E-2DE5574C2556}"/>
    <dgm:cxn modelId="{AC7105B9-4699-44F6-A3CA-3DDE88E4AFA5}" type="presParOf" srcId="{61E18645-9A1E-41BA-8952-7654E9D4A096}" destId="{F8657375-F6AF-454D-8B1A-A71022EE2F15}" srcOrd="0" destOrd="0" presId="urn:microsoft.com/office/officeart/2005/8/layout/vList2"/>
    <dgm:cxn modelId="{3855D065-9A8B-4113-8F6E-42302E6372BD}" type="presParOf" srcId="{61E18645-9A1E-41BA-8952-7654E9D4A096}" destId="{2A581299-9EDE-4CC3-99DE-E79BADEB3DD9}" srcOrd="1" destOrd="0" presId="urn:microsoft.com/office/officeart/2005/8/layout/vList2"/>
    <dgm:cxn modelId="{FFAED1E2-C011-46BC-82ED-617993E49E3E}" type="presParOf" srcId="{61E18645-9A1E-41BA-8952-7654E9D4A096}" destId="{3C960739-F5A9-4697-984D-AC796AAF2AF3}" srcOrd="2" destOrd="0" presId="urn:microsoft.com/office/officeart/2005/8/layout/vList2"/>
    <dgm:cxn modelId="{8CF9453D-5728-45EB-AEA2-136F56001045}" type="presParOf" srcId="{61E18645-9A1E-41BA-8952-7654E9D4A096}" destId="{9FB9FAAC-A25A-4330-A352-7E80AFFDD4EF}" srcOrd="3" destOrd="0" presId="urn:microsoft.com/office/officeart/2005/8/layout/vList2"/>
    <dgm:cxn modelId="{D08C017B-1607-4238-9DC9-0373A810FF79}" type="presParOf" srcId="{61E18645-9A1E-41BA-8952-7654E9D4A096}" destId="{38FA9CB3-D58F-4A3B-BC3A-28EC8E018512}" srcOrd="4" destOrd="0" presId="urn:microsoft.com/office/officeart/2005/8/layout/vList2"/>
    <dgm:cxn modelId="{FF5A10BE-0CC4-4650-9F8E-BEE42455EC4C}" type="presParOf" srcId="{61E18645-9A1E-41BA-8952-7654E9D4A096}" destId="{E5830625-1B1F-4541-9F21-3B66252E812D}" srcOrd="5" destOrd="0" presId="urn:microsoft.com/office/officeart/2005/8/layout/vList2"/>
    <dgm:cxn modelId="{D93639BB-5785-4EBC-BE7F-956BA2FCA52C}" type="presParOf" srcId="{61E18645-9A1E-41BA-8952-7654E9D4A096}" destId="{02EF5AE6-6033-4CAA-B694-4169B27711A3}" srcOrd="6" destOrd="0" presId="urn:microsoft.com/office/officeart/2005/8/layout/vList2"/>
    <dgm:cxn modelId="{80C15451-F6C4-4E1F-8DD8-B6C688AA95A6}" type="presParOf" srcId="{61E18645-9A1E-41BA-8952-7654E9D4A096}" destId="{3132F325-EA39-4C35-9285-E61D3DC69C43}" srcOrd="7" destOrd="0" presId="urn:microsoft.com/office/officeart/2005/8/layout/vList2"/>
    <dgm:cxn modelId="{44D4D098-DDE0-4402-A27C-6793532B02C2}" type="presParOf" srcId="{61E18645-9A1E-41BA-8952-7654E9D4A096}" destId="{0FCCF316-EB52-4425-B01A-A06221D5438D}" srcOrd="8" destOrd="0" presId="urn:microsoft.com/office/officeart/2005/8/layout/vList2"/>
    <dgm:cxn modelId="{7B8ED9D0-6E6D-423A-B26B-39F1E47287EA}" type="presParOf" srcId="{61E18645-9A1E-41BA-8952-7654E9D4A096}" destId="{56463568-B517-49F2-BDBC-8D565B2D611A}" srcOrd="9" destOrd="0" presId="urn:microsoft.com/office/officeart/2005/8/layout/vList2"/>
    <dgm:cxn modelId="{D97EBA2E-2240-426D-A636-120257D466B3}" type="presParOf" srcId="{61E18645-9A1E-41BA-8952-7654E9D4A096}" destId="{25A732D8-B1B2-4C2B-83E5-85118417E853}" srcOrd="10" destOrd="0" presId="urn:microsoft.com/office/officeart/2005/8/layout/vList2"/>
    <dgm:cxn modelId="{A19924FA-CFD7-4979-9726-B772B45A3603}" type="presParOf" srcId="{61E18645-9A1E-41BA-8952-7654E9D4A096}" destId="{0245DF0E-6FD7-49CD-B339-BBBFEE1C0883}" srcOrd="11" destOrd="0" presId="urn:microsoft.com/office/officeart/2005/8/layout/vList2"/>
    <dgm:cxn modelId="{64188D36-1124-4216-8EB1-1FDEA5EDA301}" type="presParOf" srcId="{61E18645-9A1E-41BA-8952-7654E9D4A096}" destId="{DE97399D-60DE-403A-8A07-4D15C790C52D}" srcOrd="1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Encumbrances</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913C0C8D-E9D3-4B81-9F7F-BDB190A82D15}">
      <dgm:prSet custT="1"/>
      <dgm:spPr/>
      <dgm:t>
        <a:bodyPr/>
        <a:lstStyle/>
        <a:p>
          <a:r>
            <a:rPr lang="en-US" sz="2800" b="0" dirty="0"/>
            <a:t>Easements</a:t>
          </a:r>
        </a:p>
      </dgm:t>
    </dgm:pt>
    <dgm:pt modelId="{5576AC42-045E-48E3-AE6E-C262EF7A8ADB}" type="parTrans" cxnId="{97B5B721-E59F-400D-9B66-44D325275AB3}">
      <dgm:prSet/>
      <dgm:spPr/>
      <dgm:t>
        <a:bodyPr/>
        <a:lstStyle/>
        <a:p>
          <a:endParaRPr lang="en-US"/>
        </a:p>
      </dgm:t>
    </dgm:pt>
    <dgm:pt modelId="{16700479-5000-4628-BDE1-3222C7CE3753}" type="sibTrans" cxnId="{97B5B721-E59F-400D-9B66-44D325275AB3}">
      <dgm:prSet/>
      <dgm:spPr/>
      <dgm:t>
        <a:bodyPr/>
        <a:lstStyle/>
        <a:p>
          <a:endParaRPr lang="en-US"/>
        </a:p>
      </dgm:t>
    </dgm:pt>
    <dgm:pt modelId="{1E1DB2BC-FF3A-47C3-B860-C239D5346DB0}">
      <dgm:prSet custT="1"/>
      <dgm:spPr/>
      <dgm:t>
        <a:bodyPr/>
        <a:lstStyle/>
        <a:p>
          <a:r>
            <a:rPr lang="en-US" sz="2800" b="0" dirty="0"/>
            <a:t>Encroachments</a:t>
          </a:r>
        </a:p>
      </dgm:t>
    </dgm:pt>
    <dgm:pt modelId="{C2432616-C3BF-47AE-8221-C19EB76A3ED0}" type="parTrans" cxnId="{D2D6DDE9-1749-431A-8D91-621A38A558C0}">
      <dgm:prSet/>
      <dgm:spPr/>
      <dgm:t>
        <a:bodyPr/>
        <a:lstStyle/>
        <a:p>
          <a:endParaRPr lang="en-US"/>
        </a:p>
      </dgm:t>
    </dgm:pt>
    <dgm:pt modelId="{5C124A7A-3253-4971-86E3-C9F8BF544457}" type="sibTrans" cxnId="{D2D6DDE9-1749-431A-8D91-621A38A558C0}">
      <dgm:prSet/>
      <dgm:spPr/>
      <dgm:t>
        <a:bodyPr/>
        <a:lstStyle/>
        <a:p>
          <a:endParaRPr lang="en-US"/>
        </a:p>
      </dgm:t>
    </dgm:pt>
    <dgm:pt modelId="{59368F7C-A677-4C09-A66E-C5E1EF01419D}">
      <dgm:prSet custT="1"/>
      <dgm:spPr/>
      <dgm:t>
        <a:bodyPr/>
        <a:lstStyle/>
        <a:p>
          <a:r>
            <a:rPr lang="en-US" sz="2800" b="0" dirty="0"/>
            <a:t>Licenses</a:t>
          </a:r>
        </a:p>
      </dgm:t>
    </dgm:pt>
    <dgm:pt modelId="{E2B56FCB-9E27-43AB-A230-67CD0F2CB2BB}" type="parTrans" cxnId="{F629B951-A346-46F1-8E62-20BE58313BC5}">
      <dgm:prSet/>
      <dgm:spPr/>
      <dgm:t>
        <a:bodyPr/>
        <a:lstStyle/>
        <a:p>
          <a:endParaRPr lang="en-US"/>
        </a:p>
      </dgm:t>
    </dgm:pt>
    <dgm:pt modelId="{3C5ECFE7-BA3C-4DED-9D01-C69B41506C35}" type="sibTrans" cxnId="{F629B951-A346-46F1-8E62-20BE58313BC5}">
      <dgm:prSet/>
      <dgm:spPr/>
      <dgm:t>
        <a:bodyPr/>
        <a:lstStyle/>
        <a:p>
          <a:endParaRPr lang="en-US"/>
        </a:p>
      </dgm:t>
    </dgm:pt>
    <dgm:pt modelId="{80FDCA78-AFD2-4F7E-B723-27884C48FAA9}">
      <dgm:prSet custT="1"/>
      <dgm:spPr/>
      <dgm:t>
        <a:bodyPr/>
        <a:lstStyle/>
        <a:p>
          <a:r>
            <a:rPr lang="en-US" sz="2800" b="0" dirty="0"/>
            <a:t>Deed Restrictions</a:t>
          </a:r>
        </a:p>
      </dgm:t>
    </dgm:pt>
    <dgm:pt modelId="{3C4ABC24-62BB-4F4D-9889-E729A1D1F17D}" type="parTrans" cxnId="{5F018B50-4288-4E37-B640-9A055B7D6B18}">
      <dgm:prSet/>
      <dgm:spPr/>
      <dgm:t>
        <a:bodyPr/>
        <a:lstStyle/>
        <a:p>
          <a:endParaRPr lang="en-US"/>
        </a:p>
      </dgm:t>
    </dgm:pt>
    <dgm:pt modelId="{17BB5D88-D042-4CE2-A8B2-1DC69F1F3E40}" type="sibTrans" cxnId="{5F018B50-4288-4E37-B640-9A055B7D6B18}">
      <dgm:prSet/>
      <dgm:spPr/>
      <dgm:t>
        <a:bodyPr/>
        <a:lstStyle/>
        <a:p>
          <a:endParaRPr lang="en-US"/>
        </a:p>
      </dgm:t>
    </dgm:pt>
    <dgm:pt modelId="{5C39F98D-CB52-4501-8BA4-9A98D9FE2926}">
      <dgm:prSet custT="1"/>
      <dgm:spPr/>
      <dgm:t>
        <a:bodyPr/>
        <a:lstStyle/>
        <a:p>
          <a:r>
            <a:rPr lang="en-US" sz="2800" b="0" dirty="0"/>
            <a:t>Liens</a:t>
          </a:r>
        </a:p>
      </dgm:t>
    </dgm:pt>
    <dgm:pt modelId="{183171D5-F536-49A9-90A3-DAB5EA7B5EF1}" type="parTrans" cxnId="{4A8EB71E-E5D9-4E63-8DEF-BBCF2AF47E0F}">
      <dgm:prSet/>
      <dgm:spPr/>
      <dgm:t>
        <a:bodyPr/>
        <a:lstStyle/>
        <a:p>
          <a:endParaRPr lang="en-US"/>
        </a:p>
      </dgm:t>
    </dgm:pt>
    <dgm:pt modelId="{35476E27-E176-4744-91E6-28082660A569}" type="sibTrans" cxnId="{4A8EB71E-E5D9-4E63-8DEF-BBCF2AF47E0F}">
      <dgm:prSet/>
      <dgm:spPr/>
      <dgm:t>
        <a:bodyPr/>
        <a:lstStyle/>
        <a:p>
          <a:endParaRPr lang="en-US"/>
        </a:p>
      </dgm:t>
    </dgm:pt>
    <dgm:pt modelId="{6D31E84B-0D6B-4CF3-B9B8-C5ED8B2742D3}">
      <dgm:prSet custT="1"/>
      <dgm:spPr/>
      <dgm:t>
        <a:bodyPr/>
        <a:lstStyle/>
        <a:p>
          <a:r>
            <a:rPr lang="en-US" sz="2800" b="0" dirty="0"/>
            <a:t>Foreclosure</a:t>
          </a:r>
        </a:p>
      </dgm:t>
    </dgm:pt>
    <dgm:pt modelId="{919B8E2B-4C86-4282-B43D-BFEFE54BFEF8}" type="parTrans" cxnId="{A67BFBE2-9D99-4155-93DC-0BE0407D9D17}">
      <dgm:prSet/>
      <dgm:spPr/>
      <dgm:t>
        <a:bodyPr/>
        <a:lstStyle/>
        <a:p>
          <a:endParaRPr lang="en-US"/>
        </a:p>
      </dgm:t>
    </dgm:pt>
    <dgm:pt modelId="{F4B60B4B-5A44-4DA8-A246-05A527BD92AF}" type="sibTrans" cxnId="{A67BFBE2-9D99-4155-93DC-0BE0407D9D17}">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7" custLinFactNeighborY="-3228">
        <dgm:presLayoutVars>
          <dgm:chMax val="0"/>
          <dgm:bulletEnabled val="1"/>
        </dgm:presLayoutVars>
      </dgm:prSet>
      <dgm:spPr/>
    </dgm:pt>
    <dgm:pt modelId="{2A581299-9EDE-4CC3-99DE-E79BADEB3DD9}" type="pres">
      <dgm:prSet presAssocID="{F3E52BA5-DA72-4BE0-AF40-A1E55ABEF272}" presName="spacer" presStyleCnt="0"/>
      <dgm:spPr/>
    </dgm:pt>
    <dgm:pt modelId="{5241516C-17B0-412C-8D5B-EBFF4D31369D}" type="pres">
      <dgm:prSet presAssocID="{913C0C8D-E9D3-4B81-9F7F-BDB190A82D15}" presName="parentText" presStyleLbl="node1" presStyleIdx="1" presStyleCnt="7">
        <dgm:presLayoutVars>
          <dgm:chMax val="0"/>
          <dgm:bulletEnabled val="1"/>
        </dgm:presLayoutVars>
      </dgm:prSet>
      <dgm:spPr/>
    </dgm:pt>
    <dgm:pt modelId="{AF0FBFB1-0641-4BFB-BF21-7926A2E645B9}" type="pres">
      <dgm:prSet presAssocID="{16700479-5000-4628-BDE1-3222C7CE3753}" presName="spacer" presStyleCnt="0"/>
      <dgm:spPr/>
    </dgm:pt>
    <dgm:pt modelId="{25E7B888-08E7-4520-87E1-257AD3C0EB7E}" type="pres">
      <dgm:prSet presAssocID="{1E1DB2BC-FF3A-47C3-B860-C239D5346DB0}" presName="parentText" presStyleLbl="node1" presStyleIdx="2" presStyleCnt="7">
        <dgm:presLayoutVars>
          <dgm:chMax val="0"/>
          <dgm:bulletEnabled val="1"/>
        </dgm:presLayoutVars>
      </dgm:prSet>
      <dgm:spPr/>
    </dgm:pt>
    <dgm:pt modelId="{CF134CDB-886C-4F13-A28E-9B20636B7892}" type="pres">
      <dgm:prSet presAssocID="{5C124A7A-3253-4971-86E3-C9F8BF544457}" presName="spacer" presStyleCnt="0"/>
      <dgm:spPr/>
    </dgm:pt>
    <dgm:pt modelId="{E49553AC-8363-420B-8161-0BE9D5E202F3}" type="pres">
      <dgm:prSet presAssocID="{59368F7C-A677-4C09-A66E-C5E1EF01419D}" presName="parentText" presStyleLbl="node1" presStyleIdx="3" presStyleCnt="7">
        <dgm:presLayoutVars>
          <dgm:chMax val="0"/>
          <dgm:bulletEnabled val="1"/>
        </dgm:presLayoutVars>
      </dgm:prSet>
      <dgm:spPr/>
    </dgm:pt>
    <dgm:pt modelId="{9B7EF3DB-5E6F-48EB-A824-A623C3E7776E}" type="pres">
      <dgm:prSet presAssocID="{3C5ECFE7-BA3C-4DED-9D01-C69B41506C35}" presName="spacer" presStyleCnt="0"/>
      <dgm:spPr/>
    </dgm:pt>
    <dgm:pt modelId="{2DD0E170-EE93-453A-A71E-13D7E04FB74D}" type="pres">
      <dgm:prSet presAssocID="{80FDCA78-AFD2-4F7E-B723-27884C48FAA9}" presName="parentText" presStyleLbl="node1" presStyleIdx="4" presStyleCnt="7">
        <dgm:presLayoutVars>
          <dgm:chMax val="0"/>
          <dgm:bulletEnabled val="1"/>
        </dgm:presLayoutVars>
      </dgm:prSet>
      <dgm:spPr/>
    </dgm:pt>
    <dgm:pt modelId="{1E7E74C3-5DF5-4990-AC46-088A7F50B059}" type="pres">
      <dgm:prSet presAssocID="{17BB5D88-D042-4CE2-A8B2-1DC69F1F3E40}" presName="spacer" presStyleCnt="0"/>
      <dgm:spPr/>
    </dgm:pt>
    <dgm:pt modelId="{12B42FD5-0907-49DA-ACF0-D6AAF72C1AC9}" type="pres">
      <dgm:prSet presAssocID="{5C39F98D-CB52-4501-8BA4-9A98D9FE2926}" presName="parentText" presStyleLbl="node1" presStyleIdx="5" presStyleCnt="7">
        <dgm:presLayoutVars>
          <dgm:chMax val="0"/>
          <dgm:bulletEnabled val="1"/>
        </dgm:presLayoutVars>
      </dgm:prSet>
      <dgm:spPr/>
    </dgm:pt>
    <dgm:pt modelId="{9CFC02BE-34FF-464C-9043-DD5C1FC0B907}" type="pres">
      <dgm:prSet presAssocID="{35476E27-E176-4744-91E6-28082660A569}" presName="spacer" presStyleCnt="0"/>
      <dgm:spPr/>
    </dgm:pt>
    <dgm:pt modelId="{5A200A80-2EA6-4DD2-A684-3861AAC614A1}" type="pres">
      <dgm:prSet presAssocID="{6D31E84B-0D6B-4CF3-B9B8-C5ED8B2742D3}" presName="parentText" presStyleLbl="node1" presStyleIdx="6" presStyleCnt="7">
        <dgm:presLayoutVars>
          <dgm:chMax val="0"/>
          <dgm:bulletEnabled val="1"/>
        </dgm:presLayoutVars>
      </dgm:prSet>
      <dgm:spPr/>
    </dgm:pt>
  </dgm:ptLst>
  <dgm:cxnLst>
    <dgm:cxn modelId="{50090D15-1CAF-4692-8278-CDBDDAE0B848}" type="presOf" srcId="{6819D456-DB70-4462-A4D0-E01F8287C35C}" destId="{F8657375-F6AF-454D-8B1A-A71022EE2F15}" srcOrd="0" destOrd="0" presId="urn:microsoft.com/office/officeart/2005/8/layout/vList2"/>
    <dgm:cxn modelId="{4A8EB71E-E5D9-4E63-8DEF-BBCF2AF47E0F}" srcId="{420FE836-15B6-40BC-9F25-40BD8E0A5E39}" destId="{5C39F98D-CB52-4501-8BA4-9A98D9FE2926}" srcOrd="5" destOrd="0" parTransId="{183171D5-F536-49A9-90A3-DAB5EA7B5EF1}" sibTransId="{35476E27-E176-4744-91E6-28082660A569}"/>
    <dgm:cxn modelId="{97B5B721-E59F-400D-9B66-44D325275AB3}" srcId="{420FE836-15B6-40BC-9F25-40BD8E0A5E39}" destId="{913C0C8D-E9D3-4B81-9F7F-BDB190A82D15}" srcOrd="1" destOrd="0" parTransId="{5576AC42-045E-48E3-AE6E-C262EF7A8ADB}" sibTransId="{16700479-5000-4628-BDE1-3222C7CE3753}"/>
    <dgm:cxn modelId="{BF78CB26-2780-45D7-8541-DA85ED1DEB3B}" type="presOf" srcId="{420FE836-15B6-40BC-9F25-40BD8E0A5E39}" destId="{61E18645-9A1E-41BA-8952-7654E9D4A096}" srcOrd="0" destOrd="0" presId="urn:microsoft.com/office/officeart/2005/8/layout/vList2"/>
    <dgm:cxn modelId="{17738235-A71D-4027-B23F-0FD765493A1D}" type="presOf" srcId="{5C39F98D-CB52-4501-8BA4-9A98D9FE2926}" destId="{12B42FD5-0907-49DA-ACF0-D6AAF72C1AC9}" srcOrd="0" destOrd="0" presId="urn:microsoft.com/office/officeart/2005/8/layout/vList2"/>
    <dgm:cxn modelId="{5F018B50-4288-4E37-B640-9A055B7D6B18}" srcId="{420FE836-15B6-40BC-9F25-40BD8E0A5E39}" destId="{80FDCA78-AFD2-4F7E-B723-27884C48FAA9}" srcOrd="4" destOrd="0" parTransId="{3C4ABC24-62BB-4F4D-9889-E729A1D1F17D}" sibTransId="{17BB5D88-D042-4CE2-A8B2-1DC69F1F3E40}"/>
    <dgm:cxn modelId="{F629B951-A346-46F1-8E62-20BE58313BC5}" srcId="{420FE836-15B6-40BC-9F25-40BD8E0A5E39}" destId="{59368F7C-A677-4C09-A66E-C5E1EF01419D}" srcOrd="3" destOrd="0" parTransId="{E2B56FCB-9E27-43AB-A230-67CD0F2CB2BB}" sibTransId="{3C5ECFE7-BA3C-4DED-9D01-C69B41506C35}"/>
    <dgm:cxn modelId="{92E70279-46A6-44A1-AB10-314370982C0E}" type="presOf" srcId="{59368F7C-A677-4C09-A66E-C5E1EF01419D}" destId="{E49553AC-8363-420B-8161-0BE9D5E202F3}"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A5978E80-2BA8-4071-A081-E98E76A28577}" type="presOf" srcId="{913C0C8D-E9D3-4B81-9F7F-BDB190A82D15}" destId="{5241516C-17B0-412C-8D5B-EBFF4D31369D}" srcOrd="0" destOrd="0" presId="urn:microsoft.com/office/officeart/2005/8/layout/vList2"/>
    <dgm:cxn modelId="{FD10929C-A7E8-4342-AA19-17049FC761D9}" type="presOf" srcId="{80FDCA78-AFD2-4F7E-B723-27884C48FAA9}" destId="{2DD0E170-EE93-453A-A71E-13D7E04FB74D}" srcOrd="0" destOrd="0" presId="urn:microsoft.com/office/officeart/2005/8/layout/vList2"/>
    <dgm:cxn modelId="{4EC719C3-D015-4E8C-8465-C84549E6EC86}" type="presOf" srcId="{6D31E84B-0D6B-4CF3-B9B8-C5ED8B2742D3}" destId="{5A200A80-2EA6-4DD2-A684-3861AAC614A1}" srcOrd="0" destOrd="0" presId="urn:microsoft.com/office/officeart/2005/8/layout/vList2"/>
    <dgm:cxn modelId="{E41A6ED7-7674-453E-AC06-6AB2D426BF7E}" type="presOf" srcId="{1E1DB2BC-FF3A-47C3-B860-C239D5346DB0}" destId="{25E7B888-08E7-4520-87E1-257AD3C0EB7E}" srcOrd="0" destOrd="0" presId="urn:microsoft.com/office/officeart/2005/8/layout/vList2"/>
    <dgm:cxn modelId="{A67BFBE2-9D99-4155-93DC-0BE0407D9D17}" srcId="{420FE836-15B6-40BC-9F25-40BD8E0A5E39}" destId="{6D31E84B-0D6B-4CF3-B9B8-C5ED8B2742D3}" srcOrd="6" destOrd="0" parTransId="{919B8E2B-4C86-4282-B43D-BFEFE54BFEF8}" sibTransId="{F4B60B4B-5A44-4DA8-A246-05A527BD92AF}"/>
    <dgm:cxn modelId="{D2D6DDE9-1749-431A-8D91-621A38A558C0}" srcId="{420FE836-15B6-40BC-9F25-40BD8E0A5E39}" destId="{1E1DB2BC-FF3A-47C3-B860-C239D5346DB0}" srcOrd="2" destOrd="0" parTransId="{C2432616-C3BF-47AE-8221-C19EB76A3ED0}" sibTransId="{5C124A7A-3253-4971-86E3-C9F8BF544457}"/>
    <dgm:cxn modelId="{3D4ADD7A-BB2A-43E0-9A0A-B8F3EC33815A}" type="presParOf" srcId="{61E18645-9A1E-41BA-8952-7654E9D4A096}" destId="{F8657375-F6AF-454D-8B1A-A71022EE2F15}" srcOrd="0" destOrd="0" presId="urn:microsoft.com/office/officeart/2005/8/layout/vList2"/>
    <dgm:cxn modelId="{13BC5C75-B10D-45F9-8E99-899BFBCB7838}" type="presParOf" srcId="{61E18645-9A1E-41BA-8952-7654E9D4A096}" destId="{2A581299-9EDE-4CC3-99DE-E79BADEB3DD9}" srcOrd="1" destOrd="0" presId="urn:microsoft.com/office/officeart/2005/8/layout/vList2"/>
    <dgm:cxn modelId="{34102A15-C709-4FAB-946A-FC6750503143}" type="presParOf" srcId="{61E18645-9A1E-41BA-8952-7654E9D4A096}" destId="{5241516C-17B0-412C-8D5B-EBFF4D31369D}" srcOrd="2" destOrd="0" presId="urn:microsoft.com/office/officeart/2005/8/layout/vList2"/>
    <dgm:cxn modelId="{9A6F6412-96F9-4311-8953-F5E07ACDCA3F}" type="presParOf" srcId="{61E18645-9A1E-41BA-8952-7654E9D4A096}" destId="{AF0FBFB1-0641-4BFB-BF21-7926A2E645B9}" srcOrd="3" destOrd="0" presId="urn:microsoft.com/office/officeart/2005/8/layout/vList2"/>
    <dgm:cxn modelId="{D09BE52E-518E-478B-92EA-3E33A90CFDBA}" type="presParOf" srcId="{61E18645-9A1E-41BA-8952-7654E9D4A096}" destId="{25E7B888-08E7-4520-87E1-257AD3C0EB7E}" srcOrd="4" destOrd="0" presId="urn:microsoft.com/office/officeart/2005/8/layout/vList2"/>
    <dgm:cxn modelId="{6813B36F-AA89-45E8-B002-C0E2E3384437}" type="presParOf" srcId="{61E18645-9A1E-41BA-8952-7654E9D4A096}" destId="{CF134CDB-886C-4F13-A28E-9B20636B7892}" srcOrd="5" destOrd="0" presId="urn:microsoft.com/office/officeart/2005/8/layout/vList2"/>
    <dgm:cxn modelId="{E2B62E1E-E344-4A54-B92F-A847A8078AF0}" type="presParOf" srcId="{61E18645-9A1E-41BA-8952-7654E9D4A096}" destId="{E49553AC-8363-420B-8161-0BE9D5E202F3}" srcOrd="6" destOrd="0" presId="urn:microsoft.com/office/officeart/2005/8/layout/vList2"/>
    <dgm:cxn modelId="{FA3034DB-3899-4C90-9AA6-298D0F7042B2}" type="presParOf" srcId="{61E18645-9A1E-41BA-8952-7654E9D4A096}" destId="{9B7EF3DB-5E6F-48EB-A824-A623C3E7776E}" srcOrd="7" destOrd="0" presId="urn:microsoft.com/office/officeart/2005/8/layout/vList2"/>
    <dgm:cxn modelId="{450F010C-534D-4CE2-8465-AAF17E6CCDB2}" type="presParOf" srcId="{61E18645-9A1E-41BA-8952-7654E9D4A096}" destId="{2DD0E170-EE93-453A-A71E-13D7E04FB74D}" srcOrd="8" destOrd="0" presId="urn:microsoft.com/office/officeart/2005/8/layout/vList2"/>
    <dgm:cxn modelId="{61D1020F-A3F1-42D5-8B27-84E759AAC7F7}" type="presParOf" srcId="{61E18645-9A1E-41BA-8952-7654E9D4A096}" destId="{1E7E74C3-5DF5-4990-AC46-088A7F50B059}" srcOrd="9" destOrd="0" presId="urn:microsoft.com/office/officeart/2005/8/layout/vList2"/>
    <dgm:cxn modelId="{3E7D5CCC-6EB3-479C-8EB9-BF896618F78D}" type="presParOf" srcId="{61E18645-9A1E-41BA-8952-7654E9D4A096}" destId="{12B42FD5-0907-49DA-ACF0-D6AAF72C1AC9}" srcOrd="10" destOrd="0" presId="urn:microsoft.com/office/officeart/2005/8/layout/vList2"/>
    <dgm:cxn modelId="{46A3E45E-1A25-4F08-90EA-A9D4602F3A2A}" type="presParOf" srcId="{61E18645-9A1E-41BA-8952-7654E9D4A096}" destId="{9CFC02BE-34FF-464C-9043-DD5C1FC0B907}" srcOrd="11" destOrd="0" presId="urn:microsoft.com/office/officeart/2005/8/layout/vList2"/>
    <dgm:cxn modelId="{2F99F19D-767A-42DF-8449-DE51D2A85188}" type="presParOf" srcId="{61E18645-9A1E-41BA-8952-7654E9D4A096}" destId="{5A200A80-2EA6-4DD2-A684-3861AAC614A1}" srcOrd="1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Title to Real Estate</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7BE2C976-8DA9-400E-ACA0-0FA0FBF18EB6}">
      <dgm:prSet custT="1"/>
      <dgm:spPr/>
      <dgm:t>
        <a:bodyPr/>
        <a:lstStyle/>
        <a:p>
          <a:r>
            <a:rPr lang="en-US" sz="2800" b="0" dirty="0"/>
            <a:t>Deeds of Conveyance</a:t>
          </a:r>
        </a:p>
      </dgm:t>
    </dgm:pt>
    <dgm:pt modelId="{5DC15339-7E6F-42F3-A699-47826E44CB99}" type="parTrans" cxnId="{B7EC829D-2941-4A40-9EB3-2C5B3401D8D4}">
      <dgm:prSet/>
      <dgm:spPr/>
      <dgm:t>
        <a:bodyPr/>
        <a:lstStyle/>
        <a:p>
          <a:endParaRPr lang="en-US"/>
        </a:p>
      </dgm:t>
    </dgm:pt>
    <dgm:pt modelId="{20D2838A-0735-418F-9637-131C9FE25915}" type="sibTrans" cxnId="{B7EC829D-2941-4A40-9EB3-2C5B3401D8D4}">
      <dgm:prSet/>
      <dgm:spPr/>
      <dgm:t>
        <a:bodyPr/>
        <a:lstStyle/>
        <a:p>
          <a:endParaRPr lang="en-US"/>
        </a:p>
      </dgm:t>
    </dgm:pt>
    <dgm:pt modelId="{C40A2126-080E-4304-A953-7F996167BEFF}">
      <dgm:prSet custT="1"/>
      <dgm:spPr/>
      <dgm:t>
        <a:bodyPr/>
        <a:lstStyle/>
        <a:p>
          <a:r>
            <a:rPr lang="en-US" sz="2800" b="0" dirty="0"/>
            <a:t>Wills</a:t>
          </a:r>
        </a:p>
      </dgm:t>
    </dgm:pt>
    <dgm:pt modelId="{B383E07B-7C62-46B3-93F9-10CECD80476D}" type="parTrans" cxnId="{1A4311DB-3582-491C-855F-A40DBE236179}">
      <dgm:prSet/>
      <dgm:spPr/>
      <dgm:t>
        <a:bodyPr/>
        <a:lstStyle/>
        <a:p>
          <a:endParaRPr lang="en-US"/>
        </a:p>
      </dgm:t>
    </dgm:pt>
    <dgm:pt modelId="{2D36EE2E-913C-4232-A4C4-E238CFE4564A}" type="sibTrans" cxnId="{1A4311DB-3582-491C-855F-A40DBE236179}">
      <dgm:prSet/>
      <dgm:spPr/>
      <dgm:t>
        <a:bodyPr/>
        <a:lstStyle/>
        <a:p>
          <a:endParaRPr lang="en-US"/>
        </a:p>
      </dgm:t>
    </dgm:pt>
    <dgm:pt modelId="{00411309-3086-4481-9350-D9D20DF1B7E1}">
      <dgm:prSet custT="1"/>
      <dgm:spPr/>
      <dgm:t>
        <a:bodyPr/>
        <a:lstStyle/>
        <a:p>
          <a:r>
            <a:rPr lang="en-US" sz="2800" b="0" dirty="0"/>
            <a:t>Involuntary Title Transfer</a:t>
          </a:r>
        </a:p>
      </dgm:t>
    </dgm:pt>
    <dgm:pt modelId="{0914EBE9-DD97-452D-8427-CD49E7356417}" type="parTrans" cxnId="{55B12AB8-4D56-4EE0-A57C-BF93DAA27E87}">
      <dgm:prSet/>
      <dgm:spPr/>
      <dgm:t>
        <a:bodyPr/>
        <a:lstStyle/>
        <a:p>
          <a:endParaRPr lang="en-US"/>
        </a:p>
      </dgm:t>
    </dgm:pt>
    <dgm:pt modelId="{7E959382-AD5B-4F22-A556-DCD980F9ABA8}" type="sibTrans" cxnId="{55B12AB8-4D56-4EE0-A57C-BF93DAA27E87}">
      <dgm:prSet/>
      <dgm:spPr/>
      <dgm:t>
        <a:bodyPr/>
        <a:lstStyle/>
        <a:p>
          <a:endParaRPr lang="en-US"/>
        </a:p>
      </dgm:t>
    </dgm:pt>
    <dgm:pt modelId="{AB5B1BD5-084B-499E-9D59-449F9E281390}">
      <dgm:prSet custT="1"/>
      <dgm:spPr/>
      <dgm:t>
        <a:bodyPr/>
        <a:lstStyle/>
        <a:p>
          <a:r>
            <a:rPr lang="en-US" sz="2800" b="0" dirty="0"/>
            <a:t>Title Records</a:t>
          </a:r>
        </a:p>
      </dgm:t>
    </dgm:pt>
    <dgm:pt modelId="{34672E7B-2C52-4DF7-8D00-9C2A5EC15139}" type="parTrans" cxnId="{8B8479AF-4355-46A4-AE60-C542681C4C00}">
      <dgm:prSet/>
      <dgm:spPr/>
      <dgm:t>
        <a:bodyPr/>
        <a:lstStyle/>
        <a:p>
          <a:endParaRPr lang="en-US"/>
        </a:p>
      </dgm:t>
    </dgm:pt>
    <dgm:pt modelId="{AE485E0C-AD63-44CC-BE8D-2DD3EEA4303B}" type="sibTrans" cxnId="{8B8479AF-4355-46A4-AE60-C542681C4C00}">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5" custLinFactNeighborX="570" custLinFactNeighborY="-42275">
        <dgm:presLayoutVars>
          <dgm:chMax val="0"/>
          <dgm:bulletEnabled val="1"/>
        </dgm:presLayoutVars>
      </dgm:prSet>
      <dgm:spPr/>
    </dgm:pt>
    <dgm:pt modelId="{2A581299-9EDE-4CC3-99DE-E79BADEB3DD9}" type="pres">
      <dgm:prSet presAssocID="{F3E52BA5-DA72-4BE0-AF40-A1E55ABEF272}" presName="spacer" presStyleCnt="0"/>
      <dgm:spPr/>
    </dgm:pt>
    <dgm:pt modelId="{E956BC39-886D-4D7E-9C27-0D47263DA932}" type="pres">
      <dgm:prSet presAssocID="{7BE2C976-8DA9-400E-ACA0-0FA0FBF18EB6}" presName="parentText" presStyleLbl="node1" presStyleIdx="1" presStyleCnt="5">
        <dgm:presLayoutVars>
          <dgm:chMax val="0"/>
          <dgm:bulletEnabled val="1"/>
        </dgm:presLayoutVars>
      </dgm:prSet>
      <dgm:spPr/>
    </dgm:pt>
    <dgm:pt modelId="{23928358-5541-494D-A1A8-7DE94121236E}" type="pres">
      <dgm:prSet presAssocID="{20D2838A-0735-418F-9637-131C9FE25915}" presName="spacer" presStyleCnt="0"/>
      <dgm:spPr/>
    </dgm:pt>
    <dgm:pt modelId="{180DFD21-BF29-41CC-812C-0754E42C971E}" type="pres">
      <dgm:prSet presAssocID="{C40A2126-080E-4304-A953-7F996167BEFF}" presName="parentText" presStyleLbl="node1" presStyleIdx="2" presStyleCnt="5">
        <dgm:presLayoutVars>
          <dgm:chMax val="0"/>
          <dgm:bulletEnabled val="1"/>
        </dgm:presLayoutVars>
      </dgm:prSet>
      <dgm:spPr/>
    </dgm:pt>
    <dgm:pt modelId="{45ECFD9D-3D6B-431A-8C91-D8008AA27A99}" type="pres">
      <dgm:prSet presAssocID="{2D36EE2E-913C-4232-A4C4-E238CFE4564A}" presName="spacer" presStyleCnt="0"/>
      <dgm:spPr/>
    </dgm:pt>
    <dgm:pt modelId="{E4637E81-1786-41B3-8D5D-8415188612A4}" type="pres">
      <dgm:prSet presAssocID="{00411309-3086-4481-9350-D9D20DF1B7E1}" presName="parentText" presStyleLbl="node1" presStyleIdx="3" presStyleCnt="5">
        <dgm:presLayoutVars>
          <dgm:chMax val="0"/>
          <dgm:bulletEnabled val="1"/>
        </dgm:presLayoutVars>
      </dgm:prSet>
      <dgm:spPr/>
    </dgm:pt>
    <dgm:pt modelId="{5C4A5B53-E40A-4E1A-892B-D0677ED83110}" type="pres">
      <dgm:prSet presAssocID="{7E959382-AD5B-4F22-A556-DCD980F9ABA8}" presName="spacer" presStyleCnt="0"/>
      <dgm:spPr/>
    </dgm:pt>
    <dgm:pt modelId="{CAED9363-5348-414D-B555-0266C99BA750}" type="pres">
      <dgm:prSet presAssocID="{AB5B1BD5-084B-499E-9D59-449F9E281390}" presName="parentText" presStyleLbl="node1" presStyleIdx="4" presStyleCnt="5">
        <dgm:presLayoutVars>
          <dgm:chMax val="0"/>
          <dgm:bulletEnabled val="1"/>
        </dgm:presLayoutVars>
      </dgm:prSet>
      <dgm:spPr/>
    </dgm:pt>
  </dgm:ptLst>
  <dgm:cxnLst>
    <dgm:cxn modelId="{69935904-0659-4072-A1CF-6DAF80371099}" type="presOf" srcId="{6819D456-DB70-4462-A4D0-E01F8287C35C}" destId="{F8657375-F6AF-454D-8B1A-A71022EE2F15}" srcOrd="0" destOrd="0" presId="urn:microsoft.com/office/officeart/2005/8/layout/vList2"/>
    <dgm:cxn modelId="{92FEFF25-8215-44D2-A9EA-BD16A14B7B60}" type="presOf" srcId="{00411309-3086-4481-9350-D9D20DF1B7E1}" destId="{E4637E81-1786-41B3-8D5D-8415188612A4}" srcOrd="0" destOrd="0" presId="urn:microsoft.com/office/officeart/2005/8/layout/vList2"/>
    <dgm:cxn modelId="{7319A338-FF49-4A12-A31C-5AD366AB1ED5}" type="presOf" srcId="{C40A2126-080E-4304-A953-7F996167BEFF}" destId="{180DFD21-BF29-41CC-812C-0754E42C971E}" srcOrd="0" destOrd="0" presId="urn:microsoft.com/office/officeart/2005/8/layout/vList2"/>
    <dgm:cxn modelId="{EC6C4065-15A7-4667-9FFC-7EBDFAD0A04F}" type="presOf" srcId="{7BE2C976-8DA9-400E-ACA0-0FA0FBF18EB6}" destId="{E956BC39-886D-4D7E-9C27-0D47263DA932}" srcOrd="0" destOrd="0" presId="urn:microsoft.com/office/officeart/2005/8/layout/vList2"/>
    <dgm:cxn modelId="{6CFF874B-67C5-4E16-B22E-B935E29B33A8}" type="presOf" srcId="{AB5B1BD5-084B-499E-9D59-449F9E281390}" destId="{CAED9363-5348-414D-B555-0266C99BA750}"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0A045F92-9F5A-44AE-9C7C-47130204FCA3}" type="presOf" srcId="{420FE836-15B6-40BC-9F25-40BD8E0A5E39}" destId="{61E18645-9A1E-41BA-8952-7654E9D4A096}" srcOrd="0" destOrd="0" presId="urn:microsoft.com/office/officeart/2005/8/layout/vList2"/>
    <dgm:cxn modelId="{B7EC829D-2941-4A40-9EB3-2C5B3401D8D4}" srcId="{420FE836-15B6-40BC-9F25-40BD8E0A5E39}" destId="{7BE2C976-8DA9-400E-ACA0-0FA0FBF18EB6}" srcOrd="1" destOrd="0" parTransId="{5DC15339-7E6F-42F3-A699-47826E44CB99}" sibTransId="{20D2838A-0735-418F-9637-131C9FE25915}"/>
    <dgm:cxn modelId="{8B8479AF-4355-46A4-AE60-C542681C4C00}" srcId="{420FE836-15B6-40BC-9F25-40BD8E0A5E39}" destId="{AB5B1BD5-084B-499E-9D59-449F9E281390}" srcOrd="4" destOrd="0" parTransId="{34672E7B-2C52-4DF7-8D00-9C2A5EC15139}" sibTransId="{AE485E0C-AD63-44CC-BE8D-2DD3EEA4303B}"/>
    <dgm:cxn modelId="{55B12AB8-4D56-4EE0-A57C-BF93DAA27E87}" srcId="{420FE836-15B6-40BC-9F25-40BD8E0A5E39}" destId="{00411309-3086-4481-9350-D9D20DF1B7E1}" srcOrd="3" destOrd="0" parTransId="{0914EBE9-DD97-452D-8427-CD49E7356417}" sibTransId="{7E959382-AD5B-4F22-A556-DCD980F9ABA8}"/>
    <dgm:cxn modelId="{1A4311DB-3582-491C-855F-A40DBE236179}" srcId="{420FE836-15B6-40BC-9F25-40BD8E0A5E39}" destId="{C40A2126-080E-4304-A953-7F996167BEFF}" srcOrd="2" destOrd="0" parTransId="{B383E07B-7C62-46B3-93F9-10CECD80476D}" sibTransId="{2D36EE2E-913C-4232-A4C4-E238CFE4564A}"/>
    <dgm:cxn modelId="{775984AC-409D-4994-B2E3-6344C9D909D9}" type="presParOf" srcId="{61E18645-9A1E-41BA-8952-7654E9D4A096}" destId="{F8657375-F6AF-454D-8B1A-A71022EE2F15}" srcOrd="0" destOrd="0" presId="urn:microsoft.com/office/officeart/2005/8/layout/vList2"/>
    <dgm:cxn modelId="{22EC8DB6-DFDA-424B-8FBF-A4D335851021}" type="presParOf" srcId="{61E18645-9A1E-41BA-8952-7654E9D4A096}" destId="{2A581299-9EDE-4CC3-99DE-E79BADEB3DD9}" srcOrd="1" destOrd="0" presId="urn:microsoft.com/office/officeart/2005/8/layout/vList2"/>
    <dgm:cxn modelId="{DD392B10-A07E-43D7-BA14-A6B278337C14}" type="presParOf" srcId="{61E18645-9A1E-41BA-8952-7654E9D4A096}" destId="{E956BC39-886D-4D7E-9C27-0D47263DA932}" srcOrd="2" destOrd="0" presId="urn:microsoft.com/office/officeart/2005/8/layout/vList2"/>
    <dgm:cxn modelId="{F66A3661-221B-4B47-B25B-95F2E96A95EB}" type="presParOf" srcId="{61E18645-9A1E-41BA-8952-7654E9D4A096}" destId="{23928358-5541-494D-A1A8-7DE94121236E}" srcOrd="3" destOrd="0" presId="urn:microsoft.com/office/officeart/2005/8/layout/vList2"/>
    <dgm:cxn modelId="{4B3A3EFB-7E8B-464F-985B-8F4DB084F18B}" type="presParOf" srcId="{61E18645-9A1E-41BA-8952-7654E9D4A096}" destId="{180DFD21-BF29-41CC-812C-0754E42C971E}" srcOrd="4" destOrd="0" presId="urn:microsoft.com/office/officeart/2005/8/layout/vList2"/>
    <dgm:cxn modelId="{0FBD0BB3-45C0-4B55-994B-1352586D3294}" type="presParOf" srcId="{61E18645-9A1E-41BA-8952-7654E9D4A096}" destId="{45ECFD9D-3D6B-431A-8C91-D8008AA27A99}" srcOrd="5" destOrd="0" presId="urn:microsoft.com/office/officeart/2005/8/layout/vList2"/>
    <dgm:cxn modelId="{EC7D22CC-AF68-4A41-86EF-7016B0C6AC61}" type="presParOf" srcId="{61E18645-9A1E-41BA-8952-7654E9D4A096}" destId="{E4637E81-1786-41B3-8D5D-8415188612A4}" srcOrd="6" destOrd="0" presId="urn:microsoft.com/office/officeart/2005/8/layout/vList2"/>
    <dgm:cxn modelId="{DE35DF1E-BC85-4714-BAEA-A0B7607C65FF}" type="presParOf" srcId="{61E18645-9A1E-41BA-8952-7654E9D4A096}" destId="{5C4A5B53-E40A-4E1A-892B-D0677ED83110}" srcOrd="7" destOrd="0" presId="urn:microsoft.com/office/officeart/2005/8/layout/vList2"/>
    <dgm:cxn modelId="{08EAF5E5-6E00-41EA-93EB-7DAF4CBB3327}" type="presParOf" srcId="{61E18645-9A1E-41BA-8952-7654E9D4A096}" destId="{CAED9363-5348-414D-B555-0266C99BA750}" srcOrd="8"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The Lease Contract</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6CFC49F6-0C2E-41FB-8EAE-D3CCEAAB6560}">
      <dgm:prSet custT="1"/>
      <dgm:spPr/>
      <dgm:t>
        <a:bodyPr/>
        <a:lstStyle/>
        <a:p>
          <a:r>
            <a:rPr lang="en-US" sz="2800" b="0" dirty="0"/>
            <a:t>Types of Leases</a:t>
          </a:r>
        </a:p>
      </dgm:t>
    </dgm:pt>
    <dgm:pt modelId="{2D9A6894-F43B-4651-B8C6-9CD7A758D5E1}" type="parTrans" cxnId="{865C5005-5F25-4F18-8B4B-DED05628F6EC}">
      <dgm:prSet/>
      <dgm:spPr/>
      <dgm:t>
        <a:bodyPr/>
        <a:lstStyle/>
        <a:p>
          <a:endParaRPr lang="en-US"/>
        </a:p>
      </dgm:t>
    </dgm:pt>
    <dgm:pt modelId="{D6A20F64-6DB0-4249-A341-8B0A15A6DB44}" type="sibTrans" cxnId="{865C5005-5F25-4F18-8B4B-DED05628F6EC}">
      <dgm:prSet/>
      <dgm:spPr/>
      <dgm:t>
        <a:bodyPr/>
        <a:lstStyle/>
        <a:p>
          <a:endParaRPr lang="en-US"/>
        </a:p>
      </dgm:t>
    </dgm:pt>
    <dgm:pt modelId="{AE674808-0BA9-45FF-8391-A5CBF76A29B8}">
      <dgm:prSet custT="1"/>
      <dgm:spPr/>
      <dgm:t>
        <a:bodyPr/>
        <a:lstStyle/>
        <a:p>
          <a:r>
            <a:rPr lang="en-US" sz="2800" b="0" dirty="0"/>
            <a:t>Default and Termination</a:t>
          </a:r>
        </a:p>
      </dgm:t>
    </dgm:pt>
    <dgm:pt modelId="{ECC06544-DF5D-45B9-8CEE-8D822A55429C}" type="parTrans" cxnId="{64A28AFE-43E5-436B-A906-219BAA1BD339}">
      <dgm:prSet/>
      <dgm:spPr/>
      <dgm:t>
        <a:bodyPr/>
        <a:lstStyle/>
        <a:p>
          <a:endParaRPr lang="en-US"/>
        </a:p>
      </dgm:t>
    </dgm:pt>
    <dgm:pt modelId="{7F22CCD1-E1C1-471F-A1C6-EBA5C388E89F}" type="sibTrans" cxnId="{64A28AFE-43E5-436B-A906-219BAA1BD339}">
      <dgm:prSet/>
      <dgm:spPr/>
      <dgm:t>
        <a:bodyPr/>
        <a:lstStyle/>
        <a:p>
          <a:endParaRPr lang="en-US"/>
        </a:p>
      </dgm:t>
    </dgm:pt>
    <dgm:pt modelId="{EDF1B169-169E-4255-BAEB-8FF6B5D0A863}">
      <dgm:prSet custT="1"/>
      <dgm:spPr/>
      <dgm:t>
        <a:bodyPr/>
        <a:lstStyle/>
        <a:p>
          <a:r>
            <a:rPr lang="en-US" sz="2800" b="0" dirty="0"/>
            <a:t>Uniform Residential Landlord and Tenant Act</a:t>
          </a:r>
        </a:p>
      </dgm:t>
    </dgm:pt>
    <dgm:pt modelId="{431E4B66-7C20-4A79-B93D-44235C4CF4AF}" type="parTrans" cxnId="{119FB679-A18E-4E8E-9B5E-D2A7016E2E09}">
      <dgm:prSet/>
      <dgm:spPr/>
      <dgm:t>
        <a:bodyPr/>
        <a:lstStyle/>
        <a:p>
          <a:endParaRPr lang="en-US"/>
        </a:p>
      </dgm:t>
    </dgm:pt>
    <dgm:pt modelId="{357736CD-0920-418D-8017-F04684F3946B}" type="sibTrans" cxnId="{119FB679-A18E-4E8E-9B5E-D2A7016E2E09}">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4" custLinFactNeighborY="-3228">
        <dgm:presLayoutVars>
          <dgm:chMax val="0"/>
          <dgm:bulletEnabled val="1"/>
        </dgm:presLayoutVars>
      </dgm:prSet>
      <dgm:spPr/>
    </dgm:pt>
    <dgm:pt modelId="{2A581299-9EDE-4CC3-99DE-E79BADEB3DD9}" type="pres">
      <dgm:prSet presAssocID="{F3E52BA5-DA72-4BE0-AF40-A1E55ABEF272}" presName="spacer" presStyleCnt="0"/>
      <dgm:spPr/>
    </dgm:pt>
    <dgm:pt modelId="{5E43C424-4F64-45C4-B5E7-F56FDD58CD4B}" type="pres">
      <dgm:prSet presAssocID="{6CFC49F6-0C2E-41FB-8EAE-D3CCEAAB6560}" presName="parentText" presStyleLbl="node1" presStyleIdx="1" presStyleCnt="4" custLinFactNeighborY="-91319">
        <dgm:presLayoutVars>
          <dgm:chMax val="0"/>
          <dgm:bulletEnabled val="1"/>
        </dgm:presLayoutVars>
      </dgm:prSet>
      <dgm:spPr/>
    </dgm:pt>
    <dgm:pt modelId="{95524B10-E95F-4C70-8709-38B3E8B657C3}" type="pres">
      <dgm:prSet presAssocID="{D6A20F64-6DB0-4249-A341-8B0A15A6DB44}" presName="spacer" presStyleCnt="0"/>
      <dgm:spPr/>
    </dgm:pt>
    <dgm:pt modelId="{A510B358-F952-4140-9A9E-FF7A2FCBF1D9}" type="pres">
      <dgm:prSet presAssocID="{AE674808-0BA9-45FF-8391-A5CBF76A29B8}" presName="parentText" presStyleLbl="node1" presStyleIdx="2" presStyleCnt="4" custLinFactY="-9379" custLinFactNeighborY="-100000">
        <dgm:presLayoutVars>
          <dgm:chMax val="0"/>
          <dgm:bulletEnabled val="1"/>
        </dgm:presLayoutVars>
      </dgm:prSet>
      <dgm:spPr/>
    </dgm:pt>
    <dgm:pt modelId="{2EC0846D-148A-4F0A-AE80-57875042CF68}" type="pres">
      <dgm:prSet presAssocID="{7F22CCD1-E1C1-471F-A1C6-EBA5C388E89F}" presName="spacer" presStyleCnt="0"/>
      <dgm:spPr/>
    </dgm:pt>
    <dgm:pt modelId="{809A41B2-019D-43DF-86EC-D9DC3C7F6431}" type="pres">
      <dgm:prSet presAssocID="{EDF1B169-169E-4255-BAEB-8FF6B5D0A863}" presName="parentText" presStyleLbl="node1" presStyleIdx="3" presStyleCnt="4" custLinFactY="-20093" custLinFactNeighborY="-100000">
        <dgm:presLayoutVars>
          <dgm:chMax val="0"/>
          <dgm:bulletEnabled val="1"/>
        </dgm:presLayoutVars>
      </dgm:prSet>
      <dgm:spPr/>
    </dgm:pt>
  </dgm:ptLst>
  <dgm:cxnLst>
    <dgm:cxn modelId="{865C5005-5F25-4F18-8B4B-DED05628F6EC}" srcId="{420FE836-15B6-40BC-9F25-40BD8E0A5E39}" destId="{6CFC49F6-0C2E-41FB-8EAE-D3CCEAAB6560}" srcOrd="1" destOrd="0" parTransId="{2D9A6894-F43B-4651-B8C6-9CD7A758D5E1}" sibTransId="{D6A20F64-6DB0-4249-A341-8B0A15A6DB44}"/>
    <dgm:cxn modelId="{B491C10E-CB7B-47D4-B4AD-1D1EE967BE0F}" type="presOf" srcId="{AE674808-0BA9-45FF-8391-A5CBF76A29B8}" destId="{A510B358-F952-4140-9A9E-FF7A2FCBF1D9}" srcOrd="0" destOrd="0" presId="urn:microsoft.com/office/officeart/2005/8/layout/vList2"/>
    <dgm:cxn modelId="{AA52FC6D-966D-4191-B076-7751E1517D13}" type="presOf" srcId="{6819D456-DB70-4462-A4D0-E01F8287C35C}" destId="{F8657375-F6AF-454D-8B1A-A71022EE2F15}" srcOrd="0" destOrd="0" presId="urn:microsoft.com/office/officeart/2005/8/layout/vList2"/>
    <dgm:cxn modelId="{119FB679-A18E-4E8E-9B5E-D2A7016E2E09}" srcId="{420FE836-15B6-40BC-9F25-40BD8E0A5E39}" destId="{EDF1B169-169E-4255-BAEB-8FF6B5D0A863}" srcOrd="3" destOrd="0" parTransId="{431E4B66-7C20-4A79-B93D-44235C4CF4AF}" sibTransId="{357736CD-0920-418D-8017-F04684F3946B}"/>
    <dgm:cxn modelId="{3B503D80-80B1-40E2-B976-86E41577AFA4}" srcId="{420FE836-15B6-40BC-9F25-40BD8E0A5E39}" destId="{6819D456-DB70-4462-A4D0-E01F8287C35C}" srcOrd="0" destOrd="0" parTransId="{CE13EFAF-1AD5-44BF-A9C3-2B220F65A704}" sibTransId="{F3E52BA5-DA72-4BE0-AF40-A1E55ABEF272}"/>
    <dgm:cxn modelId="{BFEFCC9D-4022-4BA0-81BB-87ABD12E1DF0}" type="presOf" srcId="{420FE836-15B6-40BC-9F25-40BD8E0A5E39}" destId="{61E18645-9A1E-41BA-8952-7654E9D4A096}" srcOrd="0" destOrd="0" presId="urn:microsoft.com/office/officeart/2005/8/layout/vList2"/>
    <dgm:cxn modelId="{7D8537A0-0A01-40EE-A7EE-DCCB461A3622}" type="presOf" srcId="{EDF1B169-169E-4255-BAEB-8FF6B5D0A863}" destId="{809A41B2-019D-43DF-86EC-D9DC3C7F6431}" srcOrd="0" destOrd="0" presId="urn:microsoft.com/office/officeart/2005/8/layout/vList2"/>
    <dgm:cxn modelId="{105273A9-69B7-4D3C-BCD1-E1FB9436DE16}" type="presOf" srcId="{6CFC49F6-0C2E-41FB-8EAE-D3CCEAAB6560}" destId="{5E43C424-4F64-45C4-B5E7-F56FDD58CD4B}" srcOrd="0" destOrd="0" presId="urn:microsoft.com/office/officeart/2005/8/layout/vList2"/>
    <dgm:cxn modelId="{64A28AFE-43E5-436B-A906-219BAA1BD339}" srcId="{420FE836-15B6-40BC-9F25-40BD8E0A5E39}" destId="{AE674808-0BA9-45FF-8391-A5CBF76A29B8}" srcOrd="2" destOrd="0" parTransId="{ECC06544-DF5D-45B9-8CEE-8D822A55429C}" sibTransId="{7F22CCD1-E1C1-471F-A1C6-EBA5C388E89F}"/>
    <dgm:cxn modelId="{6BB9F46B-3D15-4C14-90CE-320802B2866B}" type="presParOf" srcId="{61E18645-9A1E-41BA-8952-7654E9D4A096}" destId="{F8657375-F6AF-454D-8B1A-A71022EE2F15}" srcOrd="0" destOrd="0" presId="urn:microsoft.com/office/officeart/2005/8/layout/vList2"/>
    <dgm:cxn modelId="{1AAACF60-43FD-4AB4-8FB0-BEE8A6C2BC1D}" type="presParOf" srcId="{61E18645-9A1E-41BA-8952-7654E9D4A096}" destId="{2A581299-9EDE-4CC3-99DE-E79BADEB3DD9}" srcOrd="1" destOrd="0" presId="urn:microsoft.com/office/officeart/2005/8/layout/vList2"/>
    <dgm:cxn modelId="{EC8CD682-DE56-4954-8999-D94B87DB1CB9}" type="presParOf" srcId="{61E18645-9A1E-41BA-8952-7654E9D4A096}" destId="{5E43C424-4F64-45C4-B5E7-F56FDD58CD4B}" srcOrd="2" destOrd="0" presId="urn:microsoft.com/office/officeart/2005/8/layout/vList2"/>
    <dgm:cxn modelId="{EC086993-D101-4EF4-AA47-74B4CCD423EC}" type="presParOf" srcId="{61E18645-9A1E-41BA-8952-7654E9D4A096}" destId="{95524B10-E95F-4C70-8709-38B3E8B657C3}" srcOrd="3" destOrd="0" presId="urn:microsoft.com/office/officeart/2005/8/layout/vList2"/>
    <dgm:cxn modelId="{938277CE-7CA4-4617-A5AC-B8FAB7474C3F}" type="presParOf" srcId="{61E18645-9A1E-41BA-8952-7654E9D4A096}" destId="{A510B358-F952-4140-9A9E-FF7A2FCBF1D9}" srcOrd="4" destOrd="0" presId="urn:microsoft.com/office/officeart/2005/8/layout/vList2"/>
    <dgm:cxn modelId="{DC7E731C-35E5-45D7-873E-58177DC525ED}" type="presParOf" srcId="{61E18645-9A1E-41BA-8952-7654E9D4A096}" destId="{2EC0846D-148A-4F0A-AE80-57875042CF68}" srcOrd="5" destOrd="0" presId="urn:microsoft.com/office/officeart/2005/8/layout/vList2"/>
    <dgm:cxn modelId="{BE036924-26E1-4236-9369-AF247FF0CD2A}" type="presParOf" srcId="{61E18645-9A1E-41BA-8952-7654E9D4A096}" destId="{809A41B2-019D-43DF-86EC-D9DC3C7F6431}"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70F7E134-4241-46CC-9E07-8BCD374BEDF8}">
      <dgm:prSet custT="1"/>
      <dgm:spPr/>
      <dgm:t>
        <a:bodyPr/>
        <a:lstStyle/>
        <a:p>
          <a:pPr rtl="0"/>
          <a:r>
            <a:rPr lang="en-US" sz="2400" b="0" dirty="0"/>
            <a:t>Public Land Use Control</a:t>
          </a:r>
        </a:p>
      </dgm:t>
    </dgm:pt>
    <dgm:pt modelId="{F9B15AE6-41BF-4984-ABA1-7075AA40B918}" type="parTrans" cxnId="{0D293239-A363-4812-93E6-E947FFB82200}">
      <dgm:prSet/>
      <dgm:spPr/>
      <dgm:t>
        <a:bodyPr/>
        <a:lstStyle/>
        <a:p>
          <a:endParaRPr lang="en-US" sz="1050" b="0"/>
        </a:p>
      </dgm:t>
    </dgm:pt>
    <dgm:pt modelId="{FCEA33B8-74C0-498E-AE28-490095D958CC}" type="sibTrans" cxnId="{0D293239-A363-4812-93E6-E947FFB82200}">
      <dgm:prSet/>
      <dgm:spPr/>
      <dgm:t>
        <a:bodyPr/>
        <a:lstStyle/>
        <a:p>
          <a:endParaRPr lang="en-US" sz="1050" b="0"/>
        </a:p>
      </dgm:t>
    </dgm:pt>
    <dgm:pt modelId="{55374A1F-AE99-4F47-AD16-6EF3F76D7389}">
      <dgm:prSet custT="1"/>
      <dgm:spPr/>
      <dgm:t>
        <a:bodyPr/>
        <a:lstStyle/>
        <a:p>
          <a:pPr rtl="0"/>
          <a:r>
            <a:rPr lang="en-US" sz="2400" b="0" dirty="0"/>
            <a:t>Real Estate Planning</a:t>
          </a:r>
        </a:p>
      </dgm:t>
    </dgm:pt>
    <dgm:pt modelId="{580C83F3-BAD1-4A2D-800E-1FE57D5E9E26}" type="parTrans" cxnId="{DE045B71-F35C-42FA-9230-83427047747C}">
      <dgm:prSet/>
      <dgm:spPr/>
      <dgm:t>
        <a:bodyPr/>
        <a:lstStyle/>
        <a:p>
          <a:endParaRPr lang="en-US"/>
        </a:p>
      </dgm:t>
    </dgm:pt>
    <dgm:pt modelId="{0E65F9D9-35FC-4FD5-BDEB-005863FCF218}" type="sibTrans" cxnId="{DE045B71-F35C-42FA-9230-83427047747C}">
      <dgm:prSet/>
      <dgm:spPr/>
      <dgm:t>
        <a:bodyPr/>
        <a:lstStyle/>
        <a:p>
          <a:endParaRPr lang="en-US"/>
        </a:p>
      </dgm:t>
    </dgm:pt>
    <dgm:pt modelId="{EEC4F919-B671-468D-9896-503EF9ED11CE}">
      <dgm:prSet custT="1"/>
      <dgm:spPr/>
      <dgm:t>
        <a:bodyPr/>
        <a:lstStyle/>
        <a:p>
          <a:r>
            <a:rPr lang="en-US" sz="2400" b="0" dirty="0"/>
            <a:t>Private Land Use Control</a:t>
          </a:r>
        </a:p>
      </dgm:t>
    </dgm:pt>
    <dgm:pt modelId="{C920C303-0AC2-49EA-8802-839D15771865}" type="parTrans" cxnId="{688C7BAE-6202-4A1A-9866-0090056D8AC1}">
      <dgm:prSet/>
      <dgm:spPr/>
      <dgm:t>
        <a:bodyPr/>
        <a:lstStyle/>
        <a:p>
          <a:endParaRPr lang="en-US"/>
        </a:p>
      </dgm:t>
    </dgm:pt>
    <dgm:pt modelId="{405B5695-9032-4E0F-8241-B6177B082769}" type="sibTrans" cxnId="{688C7BAE-6202-4A1A-9866-0090056D8AC1}">
      <dgm:prSet/>
      <dgm:spPr/>
      <dgm:t>
        <a:bodyPr/>
        <a:lstStyle/>
        <a:p>
          <a:endParaRPr lang="en-US"/>
        </a:p>
      </dgm:t>
    </dgm:pt>
    <dgm:pt modelId="{8621AA1B-EE1F-4A44-94C8-D4553C4243B0}">
      <dgm:prSet custT="1"/>
      <dgm:spPr/>
      <dgm:t>
        <a:bodyPr/>
        <a:lstStyle/>
        <a:p>
          <a:r>
            <a:rPr lang="en-US" sz="2400" b="0" dirty="0"/>
            <a:t>Environmental Controls</a:t>
          </a:r>
        </a:p>
      </dgm:t>
    </dgm:pt>
    <dgm:pt modelId="{2C218843-E907-477B-A7D4-078F36296106}" type="parTrans" cxnId="{445293A7-FF41-49EA-AA8E-F9DC06E1BF49}">
      <dgm:prSet/>
      <dgm:spPr/>
      <dgm:t>
        <a:bodyPr/>
        <a:lstStyle/>
        <a:p>
          <a:endParaRPr lang="en-US"/>
        </a:p>
      </dgm:t>
    </dgm:pt>
    <dgm:pt modelId="{4859C7EB-32B5-428B-B66D-31910A4ACEE2}" type="sibTrans" cxnId="{445293A7-FF41-49EA-AA8E-F9DC06E1BF49}">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6B55B617-F847-413C-9187-63184032DD92}" type="pres">
      <dgm:prSet presAssocID="{55374A1F-AE99-4F47-AD16-6EF3F76D7389}" presName="parentText" presStyleLbl="node1" presStyleIdx="0" presStyleCnt="4">
        <dgm:presLayoutVars>
          <dgm:chMax val="0"/>
          <dgm:bulletEnabled val="1"/>
        </dgm:presLayoutVars>
      </dgm:prSet>
      <dgm:spPr/>
    </dgm:pt>
    <dgm:pt modelId="{132AA44E-EA1E-435A-8E9D-95A75ECC220F}" type="pres">
      <dgm:prSet presAssocID="{0E65F9D9-35FC-4FD5-BDEB-005863FCF218}" presName="spacer" presStyleCnt="0"/>
      <dgm:spPr/>
    </dgm:pt>
    <dgm:pt modelId="{729E865C-C959-4C6D-ACFD-59365EF66CF4}" type="pres">
      <dgm:prSet presAssocID="{70F7E134-4241-46CC-9E07-8BCD374BEDF8}" presName="parentText" presStyleLbl="node1" presStyleIdx="1" presStyleCnt="4" custLinFactY="-534" custLinFactNeighborX="0" custLinFactNeighborY="-100000">
        <dgm:presLayoutVars>
          <dgm:chMax val="0"/>
          <dgm:bulletEnabled val="1"/>
        </dgm:presLayoutVars>
      </dgm:prSet>
      <dgm:spPr/>
    </dgm:pt>
    <dgm:pt modelId="{1FC0611F-1498-44EF-87D2-10B5AEF5078C}" type="pres">
      <dgm:prSet presAssocID="{FCEA33B8-74C0-498E-AE28-490095D958CC}" presName="spacer" presStyleCnt="0"/>
      <dgm:spPr/>
    </dgm:pt>
    <dgm:pt modelId="{CB12B3C2-F48F-4CC6-A8D5-ABF11E9C3B0A}" type="pres">
      <dgm:prSet presAssocID="{EEC4F919-B671-468D-9896-503EF9ED11CE}" presName="parentText" presStyleLbl="node1" presStyleIdx="2" presStyleCnt="4" custLinFactY="-11248" custLinFactNeighborX="0" custLinFactNeighborY="-100000">
        <dgm:presLayoutVars>
          <dgm:chMax val="0"/>
          <dgm:bulletEnabled val="1"/>
        </dgm:presLayoutVars>
      </dgm:prSet>
      <dgm:spPr/>
    </dgm:pt>
    <dgm:pt modelId="{125C519C-0051-47FF-904B-066E30206736}" type="pres">
      <dgm:prSet presAssocID="{405B5695-9032-4E0F-8241-B6177B082769}" presName="spacer" presStyleCnt="0"/>
      <dgm:spPr/>
    </dgm:pt>
    <dgm:pt modelId="{F2E3F8AA-1547-4CB0-BC88-35548D9146A9}" type="pres">
      <dgm:prSet presAssocID="{8621AA1B-EE1F-4A44-94C8-D4553C4243B0}" presName="parentText" presStyleLbl="node1" presStyleIdx="3" presStyleCnt="4" custLinFactY="-21962" custLinFactNeighborX="0" custLinFactNeighborY="-100000">
        <dgm:presLayoutVars>
          <dgm:chMax val="0"/>
          <dgm:bulletEnabled val="1"/>
        </dgm:presLayoutVars>
      </dgm:prSet>
      <dgm:spPr/>
    </dgm:pt>
  </dgm:ptLst>
  <dgm:cxnLst>
    <dgm:cxn modelId="{8C3B7425-7FEA-4E48-B3C3-EC5ED961F8E7}" type="presOf" srcId="{420FE836-15B6-40BC-9F25-40BD8E0A5E39}" destId="{61E18645-9A1E-41BA-8952-7654E9D4A096}" srcOrd="0" destOrd="0" presId="urn:microsoft.com/office/officeart/2005/8/layout/vList2"/>
    <dgm:cxn modelId="{0D293239-A363-4812-93E6-E947FFB82200}" srcId="{420FE836-15B6-40BC-9F25-40BD8E0A5E39}" destId="{70F7E134-4241-46CC-9E07-8BCD374BEDF8}" srcOrd="1" destOrd="0" parTransId="{F9B15AE6-41BF-4984-ABA1-7075AA40B918}" sibTransId="{FCEA33B8-74C0-498E-AE28-490095D958CC}"/>
    <dgm:cxn modelId="{DE045B71-F35C-42FA-9230-83427047747C}" srcId="{420FE836-15B6-40BC-9F25-40BD8E0A5E39}" destId="{55374A1F-AE99-4F47-AD16-6EF3F76D7389}" srcOrd="0" destOrd="0" parTransId="{580C83F3-BAD1-4A2D-800E-1FE57D5E9E26}" sibTransId="{0E65F9D9-35FC-4FD5-BDEB-005863FCF218}"/>
    <dgm:cxn modelId="{C5834982-0D2F-4789-8C24-F531D8B48CDA}" type="presOf" srcId="{8621AA1B-EE1F-4A44-94C8-D4553C4243B0}" destId="{F2E3F8AA-1547-4CB0-BC88-35548D9146A9}" srcOrd="0" destOrd="0" presId="urn:microsoft.com/office/officeart/2005/8/layout/vList2"/>
    <dgm:cxn modelId="{F2D7B790-7B16-44A7-A165-2D7E2841BC0E}" type="presOf" srcId="{EEC4F919-B671-468D-9896-503EF9ED11CE}" destId="{CB12B3C2-F48F-4CC6-A8D5-ABF11E9C3B0A}" srcOrd="0" destOrd="0" presId="urn:microsoft.com/office/officeart/2005/8/layout/vList2"/>
    <dgm:cxn modelId="{445293A7-FF41-49EA-AA8E-F9DC06E1BF49}" srcId="{420FE836-15B6-40BC-9F25-40BD8E0A5E39}" destId="{8621AA1B-EE1F-4A44-94C8-D4553C4243B0}" srcOrd="3" destOrd="0" parTransId="{2C218843-E907-477B-A7D4-078F36296106}" sibTransId="{4859C7EB-32B5-428B-B66D-31910A4ACEE2}"/>
    <dgm:cxn modelId="{688C7BAE-6202-4A1A-9866-0090056D8AC1}" srcId="{420FE836-15B6-40BC-9F25-40BD8E0A5E39}" destId="{EEC4F919-B671-468D-9896-503EF9ED11CE}" srcOrd="2" destOrd="0" parTransId="{C920C303-0AC2-49EA-8802-839D15771865}" sibTransId="{405B5695-9032-4E0F-8241-B6177B082769}"/>
    <dgm:cxn modelId="{AB03B8C6-30CF-4967-A72F-DF1B2A4A2C15}" type="presOf" srcId="{55374A1F-AE99-4F47-AD16-6EF3F76D7389}" destId="{6B55B617-F847-413C-9187-63184032DD92}" srcOrd="0" destOrd="0" presId="urn:microsoft.com/office/officeart/2005/8/layout/vList2"/>
    <dgm:cxn modelId="{E318EAF8-C706-4682-B048-A3A7907876E4}" type="presOf" srcId="{70F7E134-4241-46CC-9E07-8BCD374BEDF8}" destId="{729E865C-C959-4C6D-ACFD-59365EF66CF4}" srcOrd="0" destOrd="0" presId="urn:microsoft.com/office/officeart/2005/8/layout/vList2"/>
    <dgm:cxn modelId="{B98487FD-8BD3-4B46-BA0E-6B2EB9AA4C40}" type="presParOf" srcId="{61E18645-9A1E-41BA-8952-7654E9D4A096}" destId="{6B55B617-F847-413C-9187-63184032DD92}" srcOrd="0" destOrd="0" presId="urn:microsoft.com/office/officeart/2005/8/layout/vList2"/>
    <dgm:cxn modelId="{7C013959-8632-4C2D-AD58-7B038F32304D}" type="presParOf" srcId="{61E18645-9A1E-41BA-8952-7654E9D4A096}" destId="{132AA44E-EA1E-435A-8E9D-95A75ECC220F}" srcOrd="1" destOrd="0" presId="urn:microsoft.com/office/officeart/2005/8/layout/vList2"/>
    <dgm:cxn modelId="{309B20DD-A772-4030-A1E6-3361D7007E7C}" type="presParOf" srcId="{61E18645-9A1E-41BA-8952-7654E9D4A096}" destId="{729E865C-C959-4C6D-ACFD-59365EF66CF4}" srcOrd="2" destOrd="0" presId="urn:microsoft.com/office/officeart/2005/8/layout/vList2"/>
    <dgm:cxn modelId="{C13B37A1-E694-402B-964E-1E9713058ABB}" type="presParOf" srcId="{61E18645-9A1E-41BA-8952-7654E9D4A096}" destId="{1FC0611F-1498-44EF-87D2-10B5AEF5078C}" srcOrd="3" destOrd="0" presId="urn:microsoft.com/office/officeart/2005/8/layout/vList2"/>
    <dgm:cxn modelId="{157884A5-84D8-4B6B-9A61-00FFCD6699B7}" type="presParOf" srcId="{61E18645-9A1E-41BA-8952-7654E9D4A096}" destId="{CB12B3C2-F48F-4CC6-A8D5-ABF11E9C3B0A}" srcOrd="4" destOrd="0" presId="urn:microsoft.com/office/officeart/2005/8/layout/vList2"/>
    <dgm:cxn modelId="{4682B69B-CC5E-4B36-A3F9-E9032BFF7905}" type="presParOf" srcId="{61E18645-9A1E-41BA-8952-7654E9D4A096}" destId="{125C519C-0051-47FF-904B-066E30206736}" srcOrd="5" destOrd="0" presId="urn:microsoft.com/office/officeart/2005/8/layout/vList2"/>
    <dgm:cxn modelId="{EAC3B6C9-237C-4D4B-A949-A051B8E7654F}" type="presParOf" srcId="{61E18645-9A1E-41BA-8952-7654E9D4A096}" destId="{F2E3F8AA-1547-4CB0-BC88-35548D9146A9}"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Methods of Legal Description</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E7B13F92-A610-4B98-A4C1-04D0EE79AF44}">
      <dgm:prSet custT="1"/>
      <dgm:spPr/>
      <dgm:t>
        <a:bodyPr/>
        <a:lstStyle/>
        <a:p>
          <a:pPr rtl="0"/>
          <a:r>
            <a:rPr lang="en-US" sz="2800" b="0" dirty="0"/>
            <a:t>Metes and Bounds </a:t>
          </a:r>
        </a:p>
      </dgm:t>
    </dgm:pt>
    <dgm:pt modelId="{F7B2AA8D-E159-402F-A7AD-37A5885D6F1B}" type="parTrans" cxnId="{4DF29B70-BAC6-47D3-9A23-8E72F75EC0FC}">
      <dgm:prSet/>
      <dgm:spPr/>
      <dgm:t>
        <a:bodyPr/>
        <a:lstStyle/>
        <a:p>
          <a:endParaRPr lang="en-US"/>
        </a:p>
      </dgm:t>
    </dgm:pt>
    <dgm:pt modelId="{BDDE9048-6EE8-46E8-96D1-068982F027AB}" type="sibTrans" cxnId="{4DF29B70-BAC6-47D3-9A23-8E72F75EC0FC}">
      <dgm:prSet/>
      <dgm:spPr/>
      <dgm:t>
        <a:bodyPr/>
        <a:lstStyle/>
        <a:p>
          <a:endParaRPr lang="en-US"/>
        </a:p>
      </dgm:t>
    </dgm:pt>
    <dgm:pt modelId="{8372C61E-B016-4880-806B-3611A84FD918}">
      <dgm:prSet custT="1"/>
      <dgm:spPr/>
      <dgm:t>
        <a:bodyPr/>
        <a:lstStyle/>
        <a:p>
          <a:pPr rtl="0"/>
          <a:r>
            <a:rPr lang="en-US" sz="2800" b="0" dirty="0"/>
            <a:t>The Rectangular Survey System</a:t>
          </a:r>
        </a:p>
      </dgm:t>
    </dgm:pt>
    <dgm:pt modelId="{740925C8-DCCA-4911-A30E-72F88FB7EBF2}" type="parTrans" cxnId="{F264215B-2D45-4689-9DA5-C3D269A6CAFF}">
      <dgm:prSet/>
      <dgm:spPr/>
      <dgm:t>
        <a:bodyPr/>
        <a:lstStyle/>
        <a:p>
          <a:endParaRPr lang="en-US"/>
        </a:p>
      </dgm:t>
    </dgm:pt>
    <dgm:pt modelId="{A504BD60-4625-403F-8CC7-24D4C37D81C1}" type="sibTrans" cxnId="{F264215B-2D45-4689-9DA5-C3D269A6CAFF}">
      <dgm:prSet/>
      <dgm:spPr/>
      <dgm:t>
        <a:bodyPr/>
        <a:lstStyle/>
        <a:p>
          <a:endParaRPr lang="en-US"/>
        </a:p>
      </dgm:t>
    </dgm:pt>
    <dgm:pt modelId="{96996549-273F-4674-A522-8FC59EABD820}">
      <dgm:prSet custT="1"/>
      <dgm:spPr/>
      <dgm:t>
        <a:bodyPr/>
        <a:lstStyle/>
        <a:p>
          <a:pPr rtl="0"/>
          <a:r>
            <a:rPr lang="en-US" sz="2800" b="0" dirty="0"/>
            <a:t>Recorded Plat Method</a:t>
          </a:r>
        </a:p>
      </dgm:t>
    </dgm:pt>
    <dgm:pt modelId="{3EC315AB-7CB9-4BBF-BA29-D828B6348DF6}" type="parTrans" cxnId="{60DB4E0A-1315-4DCF-83CB-DA03F35C9B02}">
      <dgm:prSet/>
      <dgm:spPr/>
      <dgm:t>
        <a:bodyPr/>
        <a:lstStyle/>
        <a:p>
          <a:endParaRPr lang="en-US"/>
        </a:p>
      </dgm:t>
    </dgm:pt>
    <dgm:pt modelId="{FBCE99EF-C71F-4860-A52E-552D44898BFD}" type="sibTrans" cxnId="{60DB4E0A-1315-4DCF-83CB-DA03F35C9B02}">
      <dgm:prSet/>
      <dgm:spPr/>
      <dgm:t>
        <a:bodyPr/>
        <a:lstStyle/>
        <a:p>
          <a:endParaRPr lang="en-US"/>
        </a:p>
      </dgm:t>
    </dgm:pt>
    <dgm:pt modelId="{C41BA573-D15D-4506-90AC-D22BB611F257}">
      <dgm:prSet custT="1"/>
      <dgm:spPr/>
      <dgm:t>
        <a:bodyPr/>
        <a:lstStyle/>
        <a:p>
          <a:pPr rtl="0"/>
          <a:r>
            <a:rPr lang="en-US" sz="2800" b="0"/>
            <a:t>Describing </a:t>
          </a:r>
          <a:r>
            <a:rPr lang="en-US" sz="2800" b="0" dirty="0"/>
            <a:t>Elevation</a:t>
          </a:r>
        </a:p>
      </dgm:t>
    </dgm:pt>
    <dgm:pt modelId="{6FFA6D35-0779-4F07-AD2E-4A53627A64CB}" type="parTrans" cxnId="{E58D7F13-5F81-47EA-948B-83EC9A5B1F3F}">
      <dgm:prSet/>
      <dgm:spPr/>
      <dgm:t>
        <a:bodyPr/>
        <a:lstStyle/>
        <a:p>
          <a:endParaRPr lang="en-US"/>
        </a:p>
      </dgm:t>
    </dgm:pt>
    <dgm:pt modelId="{927BB8DA-DA96-40D4-90F3-443DDFC6002B}" type="sibTrans" cxnId="{E58D7F13-5F81-47EA-948B-83EC9A5B1F3F}">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5" custScaleY="125340" custLinFactY="4222" custLinFactNeighborX="-690" custLinFactNeighborY="100000">
        <dgm:presLayoutVars>
          <dgm:chMax val="0"/>
          <dgm:bulletEnabled val="1"/>
        </dgm:presLayoutVars>
      </dgm:prSet>
      <dgm:spPr/>
    </dgm:pt>
    <dgm:pt modelId="{2A581299-9EDE-4CC3-99DE-E79BADEB3DD9}" type="pres">
      <dgm:prSet presAssocID="{F3E52BA5-DA72-4BE0-AF40-A1E55ABEF272}" presName="spacer" presStyleCnt="0"/>
      <dgm:spPr/>
    </dgm:pt>
    <dgm:pt modelId="{5F0880D5-FD61-4DB3-8FEC-F679101AD202}" type="pres">
      <dgm:prSet presAssocID="{E7B13F92-A610-4B98-A4C1-04D0EE79AF44}" presName="parentText" presStyleLbl="node1" presStyleIdx="1" presStyleCnt="5">
        <dgm:presLayoutVars>
          <dgm:chMax val="0"/>
          <dgm:bulletEnabled val="1"/>
        </dgm:presLayoutVars>
      </dgm:prSet>
      <dgm:spPr/>
    </dgm:pt>
    <dgm:pt modelId="{726E4946-7A13-4D99-9357-916D4111BBA9}" type="pres">
      <dgm:prSet presAssocID="{BDDE9048-6EE8-46E8-96D1-068982F027AB}" presName="spacer" presStyleCnt="0"/>
      <dgm:spPr/>
    </dgm:pt>
    <dgm:pt modelId="{1324D068-3F80-4148-A008-462718D43846}" type="pres">
      <dgm:prSet presAssocID="{8372C61E-B016-4880-806B-3611A84FD918}" presName="parentText" presStyleLbl="node1" presStyleIdx="2" presStyleCnt="5">
        <dgm:presLayoutVars>
          <dgm:chMax val="0"/>
          <dgm:bulletEnabled val="1"/>
        </dgm:presLayoutVars>
      </dgm:prSet>
      <dgm:spPr/>
    </dgm:pt>
    <dgm:pt modelId="{3DAA1293-8036-4B23-A18F-23CEBB2C19D8}" type="pres">
      <dgm:prSet presAssocID="{A504BD60-4625-403F-8CC7-24D4C37D81C1}" presName="spacer" presStyleCnt="0"/>
      <dgm:spPr/>
    </dgm:pt>
    <dgm:pt modelId="{0FFBA51C-D92B-4420-9B45-2123DFA0CA13}" type="pres">
      <dgm:prSet presAssocID="{96996549-273F-4674-A522-8FC59EABD820}" presName="parentText" presStyleLbl="node1" presStyleIdx="3" presStyleCnt="5">
        <dgm:presLayoutVars>
          <dgm:chMax val="0"/>
          <dgm:bulletEnabled val="1"/>
        </dgm:presLayoutVars>
      </dgm:prSet>
      <dgm:spPr/>
    </dgm:pt>
    <dgm:pt modelId="{D65A8870-D2C6-4F2E-AB27-BDCE23922BB2}" type="pres">
      <dgm:prSet presAssocID="{FBCE99EF-C71F-4860-A52E-552D44898BFD}" presName="spacer" presStyleCnt="0"/>
      <dgm:spPr/>
    </dgm:pt>
    <dgm:pt modelId="{F87FE660-E50B-4ABC-87E5-697DF972C9CA}" type="pres">
      <dgm:prSet presAssocID="{C41BA573-D15D-4506-90AC-D22BB611F257}" presName="parentText" presStyleLbl="node1" presStyleIdx="4" presStyleCnt="5">
        <dgm:presLayoutVars>
          <dgm:chMax val="0"/>
          <dgm:bulletEnabled val="1"/>
        </dgm:presLayoutVars>
      </dgm:prSet>
      <dgm:spPr/>
    </dgm:pt>
  </dgm:ptLst>
  <dgm:cxnLst>
    <dgm:cxn modelId="{60DB4E0A-1315-4DCF-83CB-DA03F35C9B02}" srcId="{420FE836-15B6-40BC-9F25-40BD8E0A5E39}" destId="{96996549-273F-4674-A522-8FC59EABD820}" srcOrd="3" destOrd="0" parTransId="{3EC315AB-7CB9-4BBF-BA29-D828B6348DF6}" sibTransId="{FBCE99EF-C71F-4860-A52E-552D44898BFD}"/>
    <dgm:cxn modelId="{E58D7F13-5F81-47EA-948B-83EC9A5B1F3F}" srcId="{420FE836-15B6-40BC-9F25-40BD8E0A5E39}" destId="{C41BA573-D15D-4506-90AC-D22BB611F257}" srcOrd="4" destOrd="0" parTransId="{6FFA6D35-0779-4F07-AD2E-4A53627A64CB}" sibTransId="{927BB8DA-DA96-40D4-90F3-443DDFC6002B}"/>
    <dgm:cxn modelId="{F264215B-2D45-4689-9DA5-C3D269A6CAFF}" srcId="{420FE836-15B6-40BC-9F25-40BD8E0A5E39}" destId="{8372C61E-B016-4880-806B-3611A84FD918}" srcOrd="2" destOrd="0" parTransId="{740925C8-DCCA-4911-A30E-72F88FB7EBF2}" sibTransId="{A504BD60-4625-403F-8CC7-24D4C37D81C1}"/>
    <dgm:cxn modelId="{4DF29B70-BAC6-47D3-9A23-8E72F75EC0FC}" srcId="{420FE836-15B6-40BC-9F25-40BD8E0A5E39}" destId="{E7B13F92-A610-4B98-A4C1-04D0EE79AF44}" srcOrd="1" destOrd="0" parTransId="{F7B2AA8D-E159-402F-A7AD-37A5885D6F1B}" sibTransId="{BDDE9048-6EE8-46E8-96D1-068982F027AB}"/>
    <dgm:cxn modelId="{09CF1252-8342-49C6-B757-C93E00A62589}" type="presOf" srcId="{C41BA573-D15D-4506-90AC-D22BB611F257}" destId="{F87FE660-E50B-4ABC-87E5-697DF972C9CA}"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62E25084-6CBF-499B-AA9C-CE6F9AAC361B}" type="presOf" srcId="{E7B13F92-A610-4B98-A4C1-04D0EE79AF44}" destId="{5F0880D5-FD61-4DB3-8FEC-F679101AD202}" srcOrd="0" destOrd="0" presId="urn:microsoft.com/office/officeart/2005/8/layout/vList2"/>
    <dgm:cxn modelId="{F852F09F-54E8-41EE-985F-835357A15B43}" type="presOf" srcId="{8372C61E-B016-4880-806B-3611A84FD918}" destId="{1324D068-3F80-4148-A008-462718D43846}" srcOrd="0" destOrd="0" presId="urn:microsoft.com/office/officeart/2005/8/layout/vList2"/>
    <dgm:cxn modelId="{343BA6AA-0446-4E05-ADF8-64720497B0D2}" type="presOf" srcId="{96996549-273F-4674-A522-8FC59EABD820}" destId="{0FFBA51C-D92B-4420-9B45-2123DFA0CA13}" srcOrd="0" destOrd="0" presId="urn:microsoft.com/office/officeart/2005/8/layout/vList2"/>
    <dgm:cxn modelId="{884254D6-B077-4B41-BF6A-88FBAC217A51}" type="presOf" srcId="{6819D456-DB70-4462-A4D0-E01F8287C35C}" destId="{F8657375-F6AF-454D-8B1A-A71022EE2F15}" srcOrd="0" destOrd="0" presId="urn:microsoft.com/office/officeart/2005/8/layout/vList2"/>
    <dgm:cxn modelId="{72F68AE8-E25E-47C6-9D0F-5169C21057B8}" type="presOf" srcId="{420FE836-15B6-40BC-9F25-40BD8E0A5E39}" destId="{61E18645-9A1E-41BA-8952-7654E9D4A096}" srcOrd="0" destOrd="0" presId="urn:microsoft.com/office/officeart/2005/8/layout/vList2"/>
    <dgm:cxn modelId="{7725CFD1-037F-4D53-94D3-4F91B2DF2C9B}" type="presParOf" srcId="{61E18645-9A1E-41BA-8952-7654E9D4A096}" destId="{F8657375-F6AF-454D-8B1A-A71022EE2F15}" srcOrd="0" destOrd="0" presId="urn:microsoft.com/office/officeart/2005/8/layout/vList2"/>
    <dgm:cxn modelId="{032EB4A2-7842-465A-B7CB-965E1BFECD76}" type="presParOf" srcId="{61E18645-9A1E-41BA-8952-7654E9D4A096}" destId="{2A581299-9EDE-4CC3-99DE-E79BADEB3DD9}" srcOrd="1" destOrd="0" presId="urn:microsoft.com/office/officeart/2005/8/layout/vList2"/>
    <dgm:cxn modelId="{D6C903A6-D3BB-4862-9A44-03488244A7BD}" type="presParOf" srcId="{61E18645-9A1E-41BA-8952-7654E9D4A096}" destId="{5F0880D5-FD61-4DB3-8FEC-F679101AD202}" srcOrd="2" destOrd="0" presId="urn:microsoft.com/office/officeart/2005/8/layout/vList2"/>
    <dgm:cxn modelId="{615780E3-8C79-462C-88D5-076BB525E655}" type="presParOf" srcId="{61E18645-9A1E-41BA-8952-7654E9D4A096}" destId="{726E4946-7A13-4D99-9357-916D4111BBA9}" srcOrd="3" destOrd="0" presId="urn:microsoft.com/office/officeart/2005/8/layout/vList2"/>
    <dgm:cxn modelId="{987A7C80-CD17-4D4D-95CE-1866F71C806D}" type="presParOf" srcId="{61E18645-9A1E-41BA-8952-7654E9D4A096}" destId="{1324D068-3F80-4148-A008-462718D43846}" srcOrd="4" destOrd="0" presId="urn:microsoft.com/office/officeart/2005/8/layout/vList2"/>
    <dgm:cxn modelId="{B4717E28-558F-4FDC-BD39-A70099BA1C43}" type="presParOf" srcId="{61E18645-9A1E-41BA-8952-7654E9D4A096}" destId="{3DAA1293-8036-4B23-A18F-23CEBB2C19D8}" srcOrd="5" destOrd="0" presId="urn:microsoft.com/office/officeart/2005/8/layout/vList2"/>
    <dgm:cxn modelId="{4E306F3C-8E8A-4B5C-B8C8-A074F6585293}" type="presParOf" srcId="{61E18645-9A1E-41BA-8952-7654E9D4A096}" destId="{0FFBA51C-D92B-4420-9B45-2123DFA0CA13}" srcOrd="6" destOrd="0" presId="urn:microsoft.com/office/officeart/2005/8/layout/vList2"/>
    <dgm:cxn modelId="{921513D4-34B4-4452-AF9D-D3D37FF210A5}" type="presParOf" srcId="{61E18645-9A1E-41BA-8952-7654E9D4A096}" destId="{D65A8870-D2C6-4F2E-AB27-BDCE23922BB2}" srcOrd="7" destOrd="0" presId="urn:microsoft.com/office/officeart/2005/8/layout/vList2"/>
    <dgm:cxn modelId="{F803109D-FD20-4793-A1FB-7934AD7450AB}" type="presParOf" srcId="{61E18645-9A1E-41BA-8952-7654E9D4A096}" destId="{F87FE660-E50B-4ABC-87E5-697DF972C9CA}" srcOrd="8"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0"/>
          <a:ext cx="4076702" cy="675606"/>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Real Estate Professions</a:t>
          </a:r>
        </a:p>
      </dsp:txBody>
      <dsp:txXfrm>
        <a:off x="32980" y="32980"/>
        <a:ext cx="4010742" cy="609646"/>
      </dsp:txXfrm>
    </dsp:sp>
    <dsp:sp modelId="{729E865C-C959-4C6D-ACFD-59365EF66CF4}">
      <dsp:nvSpPr>
        <dsp:cNvPr id="0" name=""/>
        <dsp:cNvSpPr/>
      </dsp:nvSpPr>
      <dsp:spPr>
        <a:xfrm>
          <a:off x="0" y="633349"/>
          <a:ext cx="4076702" cy="675606"/>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0" kern="1200" dirty="0"/>
            <a:t>Real Estate Brokerage</a:t>
          </a:r>
        </a:p>
      </dsp:txBody>
      <dsp:txXfrm>
        <a:off x="32980" y="666329"/>
        <a:ext cx="4010742" cy="609646"/>
      </dsp:txXfrm>
    </dsp:sp>
    <dsp:sp modelId="{F99286B5-CEF4-4F53-9B7A-BEF2212F4A8F}">
      <dsp:nvSpPr>
        <dsp:cNvPr id="0" name=""/>
        <dsp:cNvSpPr/>
      </dsp:nvSpPr>
      <dsp:spPr>
        <a:xfrm>
          <a:off x="0" y="1207516"/>
          <a:ext cx="4076702" cy="675606"/>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0" kern="1200" dirty="0"/>
            <a:t>Professional Organizations</a:t>
          </a:r>
        </a:p>
      </dsp:txBody>
      <dsp:txXfrm>
        <a:off x="32980" y="1240496"/>
        <a:ext cx="4010742" cy="609646"/>
      </dsp:txXfrm>
    </dsp:sp>
    <dsp:sp modelId="{71C23D36-840A-40D5-8F68-C79D3D4E20D8}">
      <dsp:nvSpPr>
        <dsp:cNvPr id="0" name=""/>
        <dsp:cNvSpPr/>
      </dsp:nvSpPr>
      <dsp:spPr>
        <a:xfrm>
          <a:off x="0" y="1819977"/>
          <a:ext cx="4076702" cy="675606"/>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0" kern="1200"/>
            <a:t>Regulation &amp; Licensing</a:t>
          </a:r>
        </a:p>
      </dsp:txBody>
      <dsp:txXfrm>
        <a:off x="32980" y="1852957"/>
        <a:ext cx="4010742" cy="60964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6480"/>
          <a:ext cx="5905502" cy="809495"/>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Contract Validity and Enforceability</a:t>
          </a:r>
        </a:p>
      </dsp:txBody>
      <dsp:txXfrm>
        <a:off x="39516" y="45996"/>
        <a:ext cx="5826470" cy="730463"/>
      </dsp:txXfrm>
    </dsp:sp>
    <dsp:sp modelId="{729E865C-C959-4C6D-ACFD-59365EF66CF4}">
      <dsp:nvSpPr>
        <dsp:cNvPr id="0" name=""/>
        <dsp:cNvSpPr/>
      </dsp:nvSpPr>
      <dsp:spPr>
        <a:xfrm>
          <a:off x="0" y="722448"/>
          <a:ext cx="5905502" cy="645839"/>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Contract Creation</a:t>
          </a:r>
        </a:p>
      </dsp:txBody>
      <dsp:txXfrm>
        <a:off x="31527" y="753975"/>
        <a:ext cx="5842448" cy="582785"/>
      </dsp:txXfrm>
    </dsp:sp>
    <dsp:sp modelId="{CFA59156-2D63-402D-A1E9-E9F88C95313A}">
      <dsp:nvSpPr>
        <dsp:cNvPr id="0" name=""/>
        <dsp:cNvSpPr/>
      </dsp:nvSpPr>
      <dsp:spPr>
        <a:xfrm>
          <a:off x="0" y="1332046"/>
          <a:ext cx="5905502" cy="645839"/>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Classification of Contracts</a:t>
          </a:r>
        </a:p>
      </dsp:txBody>
      <dsp:txXfrm>
        <a:off x="31527" y="1363573"/>
        <a:ext cx="5842448" cy="582785"/>
      </dsp:txXfrm>
    </dsp:sp>
    <dsp:sp modelId="{A784E36F-0B63-4FF8-AA1D-5417D959D237}">
      <dsp:nvSpPr>
        <dsp:cNvPr id="0" name=""/>
        <dsp:cNvSpPr/>
      </dsp:nvSpPr>
      <dsp:spPr>
        <a:xfrm>
          <a:off x="0" y="1941650"/>
          <a:ext cx="5905502" cy="645839"/>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Contract Termination</a:t>
          </a:r>
        </a:p>
      </dsp:txBody>
      <dsp:txXfrm>
        <a:off x="31527" y="1973177"/>
        <a:ext cx="5842448" cy="58278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4620"/>
          <a:ext cx="5162552" cy="67392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The Agency Relationship</a:t>
          </a:r>
        </a:p>
      </dsp:txBody>
      <dsp:txXfrm>
        <a:off x="32898" y="37518"/>
        <a:ext cx="5096756" cy="608124"/>
      </dsp:txXfrm>
    </dsp:sp>
    <dsp:sp modelId="{729E865C-C959-4C6D-ACFD-59365EF66CF4}">
      <dsp:nvSpPr>
        <dsp:cNvPr id="0" name=""/>
        <dsp:cNvSpPr/>
      </dsp:nvSpPr>
      <dsp:spPr>
        <a:xfrm>
          <a:off x="0" y="710011"/>
          <a:ext cx="5162552" cy="673920"/>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Fiduciary Duties</a:t>
          </a:r>
        </a:p>
      </dsp:txBody>
      <dsp:txXfrm>
        <a:off x="32898" y="742909"/>
        <a:ext cx="5096756" cy="608124"/>
      </dsp:txXfrm>
    </dsp:sp>
    <dsp:sp modelId="{E39F7C1B-AB08-4FC3-845C-867DD2E7AA05}">
      <dsp:nvSpPr>
        <dsp:cNvPr id="0" name=""/>
        <dsp:cNvSpPr/>
      </dsp:nvSpPr>
      <dsp:spPr>
        <a:xfrm>
          <a:off x="0" y="1415407"/>
          <a:ext cx="5162552" cy="673920"/>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Forms of Real Estate Agency</a:t>
          </a:r>
        </a:p>
      </dsp:txBody>
      <dsp:txXfrm>
        <a:off x="32898" y="1448305"/>
        <a:ext cx="5096756" cy="608124"/>
      </dsp:txXfrm>
    </dsp:sp>
    <dsp:sp modelId="{0C30C17C-7943-42ED-B903-B72D45ECB0A9}">
      <dsp:nvSpPr>
        <dsp:cNvPr id="0" name=""/>
        <dsp:cNvSpPr/>
      </dsp:nvSpPr>
      <dsp:spPr>
        <a:xfrm>
          <a:off x="0" y="2095497"/>
          <a:ext cx="5162552" cy="67392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Agency Disclosure Rules</a:t>
          </a:r>
        </a:p>
      </dsp:txBody>
      <dsp:txXfrm>
        <a:off x="32898" y="2128395"/>
        <a:ext cx="5096756" cy="60812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21045"/>
          <a:ext cx="5029199" cy="65520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Review of Legal Foundations</a:t>
          </a:r>
        </a:p>
      </dsp:txBody>
      <dsp:txXfrm>
        <a:off x="31984" y="53029"/>
        <a:ext cx="4965231" cy="591232"/>
      </dsp:txXfrm>
    </dsp:sp>
    <dsp:sp modelId="{E21A6285-E883-4777-9A3C-8EC5EEAB8A1A}">
      <dsp:nvSpPr>
        <dsp:cNvPr id="0" name=""/>
        <dsp:cNvSpPr/>
      </dsp:nvSpPr>
      <dsp:spPr>
        <a:xfrm>
          <a:off x="0" y="676000"/>
          <a:ext cx="5029199" cy="655200"/>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Types of Listing Agreement</a:t>
          </a:r>
        </a:p>
      </dsp:txBody>
      <dsp:txXfrm>
        <a:off x="31984" y="707984"/>
        <a:ext cx="4965231" cy="591232"/>
      </dsp:txXfrm>
    </dsp:sp>
    <dsp:sp modelId="{462202C4-D8DC-4388-B202-EEF429B2F0DA}">
      <dsp:nvSpPr>
        <dsp:cNvPr id="0" name=""/>
        <dsp:cNvSpPr/>
      </dsp:nvSpPr>
      <dsp:spPr>
        <a:xfrm>
          <a:off x="0" y="1361802"/>
          <a:ext cx="5029199" cy="655200"/>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Fulfillment and Termination</a:t>
          </a:r>
        </a:p>
      </dsp:txBody>
      <dsp:txXfrm>
        <a:off x="31984" y="1393786"/>
        <a:ext cx="4965231" cy="591232"/>
      </dsp:txXfrm>
    </dsp:sp>
    <dsp:sp modelId="{BB77A4AA-B9F1-469C-87E3-ED84A99609C3}">
      <dsp:nvSpPr>
        <dsp:cNvPr id="0" name=""/>
        <dsp:cNvSpPr/>
      </dsp:nvSpPr>
      <dsp:spPr>
        <a:xfrm>
          <a:off x="0" y="2047604"/>
          <a:ext cx="5029199" cy="65520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Agreement Clauses</a:t>
          </a:r>
        </a:p>
      </dsp:txBody>
      <dsp:txXfrm>
        <a:off x="31984" y="2079588"/>
        <a:ext cx="4965231" cy="59123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25944"/>
          <a:ext cx="6476999" cy="65520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Function and Organization</a:t>
          </a:r>
        </a:p>
      </dsp:txBody>
      <dsp:txXfrm>
        <a:off x="31984" y="57928"/>
        <a:ext cx="6413031" cy="591232"/>
      </dsp:txXfrm>
    </dsp:sp>
    <dsp:sp modelId="{CF8E88AD-B4D0-4992-8880-EBCBBB8F8D4E}">
      <dsp:nvSpPr>
        <dsp:cNvPr id="0" name=""/>
        <dsp:cNvSpPr/>
      </dsp:nvSpPr>
      <dsp:spPr>
        <a:xfrm>
          <a:off x="0" y="785198"/>
          <a:ext cx="6476999" cy="655200"/>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The Broker-Salesperson Relationship</a:t>
          </a:r>
        </a:p>
      </dsp:txBody>
      <dsp:txXfrm>
        <a:off x="31984" y="817182"/>
        <a:ext cx="6413031" cy="591232"/>
      </dsp:txXfrm>
    </dsp:sp>
    <dsp:sp modelId="{42FC90BF-44E2-4684-A230-2998CA1E1034}">
      <dsp:nvSpPr>
        <dsp:cNvPr id="0" name=""/>
        <dsp:cNvSpPr/>
      </dsp:nvSpPr>
      <dsp:spPr>
        <a:xfrm>
          <a:off x="0" y="1541198"/>
          <a:ext cx="6476999" cy="655200"/>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Operating a Real Estate Brokerage</a:t>
          </a:r>
        </a:p>
      </dsp:txBody>
      <dsp:txXfrm>
        <a:off x="31984" y="1573182"/>
        <a:ext cx="6413031" cy="591232"/>
      </dsp:txXfrm>
    </dsp:sp>
    <dsp:sp modelId="{2F95619B-9EDA-4F39-AA56-1F77A4DA3A49}">
      <dsp:nvSpPr>
        <dsp:cNvPr id="0" name=""/>
        <dsp:cNvSpPr/>
      </dsp:nvSpPr>
      <dsp:spPr>
        <a:xfrm>
          <a:off x="0" y="2297198"/>
          <a:ext cx="6476999" cy="65520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Business Brokerage</a:t>
          </a:r>
        </a:p>
      </dsp:txBody>
      <dsp:txXfrm>
        <a:off x="31984" y="2329182"/>
        <a:ext cx="6413031" cy="59123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311834"/>
          <a:ext cx="7467600" cy="65520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Contract for Sale</a:t>
          </a:r>
        </a:p>
      </dsp:txBody>
      <dsp:txXfrm>
        <a:off x="31984" y="343818"/>
        <a:ext cx="7403632" cy="591232"/>
      </dsp:txXfrm>
    </dsp:sp>
    <dsp:sp modelId="{729E865C-C959-4C6D-ACFD-59365EF66CF4}">
      <dsp:nvSpPr>
        <dsp:cNvPr id="0" name=""/>
        <dsp:cNvSpPr/>
      </dsp:nvSpPr>
      <dsp:spPr>
        <a:xfrm>
          <a:off x="0" y="966450"/>
          <a:ext cx="7467600" cy="655200"/>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Sale Contract Provisions</a:t>
          </a:r>
        </a:p>
      </dsp:txBody>
      <dsp:txXfrm>
        <a:off x="31984" y="998434"/>
        <a:ext cx="7403632" cy="591232"/>
      </dsp:txXfrm>
    </dsp:sp>
    <dsp:sp modelId="{07E0263E-363B-459E-9F87-5AF6E8F9F84D}">
      <dsp:nvSpPr>
        <dsp:cNvPr id="0" name=""/>
        <dsp:cNvSpPr/>
      </dsp:nvSpPr>
      <dsp:spPr>
        <a:xfrm>
          <a:off x="0" y="1608028"/>
          <a:ext cx="7467600" cy="655200"/>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Option-to-Buy Contract</a:t>
          </a:r>
        </a:p>
      </dsp:txBody>
      <dsp:txXfrm>
        <a:off x="31984" y="1640012"/>
        <a:ext cx="7403632" cy="591232"/>
      </dsp:txXfrm>
    </dsp:sp>
    <dsp:sp modelId="{E83ABA37-D1FD-4B12-8435-E3065356415D}">
      <dsp:nvSpPr>
        <dsp:cNvPr id="0" name=""/>
        <dsp:cNvSpPr/>
      </dsp:nvSpPr>
      <dsp:spPr>
        <a:xfrm>
          <a:off x="0" y="2246141"/>
          <a:ext cx="7467600" cy="65520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Contract for Deed</a:t>
          </a:r>
        </a:p>
      </dsp:txBody>
      <dsp:txXfrm>
        <a:off x="31984" y="2278125"/>
        <a:ext cx="7403632" cy="59123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169456"/>
          <a:ext cx="5029199" cy="121680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The Market System</a:t>
          </a:r>
        </a:p>
      </dsp:txBody>
      <dsp:txXfrm>
        <a:off x="59399" y="228855"/>
        <a:ext cx="4910401" cy="1098002"/>
      </dsp:txXfrm>
    </dsp:sp>
    <dsp:sp modelId="{EE4A65CD-E7C2-450B-A4F9-E61B079C3EC5}">
      <dsp:nvSpPr>
        <dsp:cNvPr id="0" name=""/>
        <dsp:cNvSpPr/>
      </dsp:nvSpPr>
      <dsp:spPr>
        <a:xfrm>
          <a:off x="0" y="1361806"/>
          <a:ext cx="5029199" cy="121680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Real Estate Market Dynamics</a:t>
          </a:r>
        </a:p>
      </dsp:txBody>
      <dsp:txXfrm>
        <a:off x="59399" y="1421205"/>
        <a:ext cx="4910401" cy="109800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9E865C-C959-4C6D-ACFD-59365EF66CF4}">
      <dsp:nvSpPr>
        <dsp:cNvPr id="0" name=""/>
        <dsp:cNvSpPr/>
      </dsp:nvSpPr>
      <dsp:spPr>
        <a:xfrm>
          <a:off x="0" y="1160"/>
          <a:ext cx="7467600" cy="547066"/>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Real Estate Value</a:t>
          </a:r>
        </a:p>
      </dsp:txBody>
      <dsp:txXfrm>
        <a:off x="26706" y="27866"/>
        <a:ext cx="7414188" cy="493654"/>
      </dsp:txXfrm>
    </dsp:sp>
    <dsp:sp modelId="{03B9B247-D179-4745-9B86-6B543BBB1A0C}">
      <dsp:nvSpPr>
        <dsp:cNvPr id="0" name=""/>
        <dsp:cNvSpPr/>
      </dsp:nvSpPr>
      <dsp:spPr>
        <a:xfrm>
          <a:off x="0" y="560250"/>
          <a:ext cx="7467600" cy="547066"/>
        </a:xfrm>
        <a:prstGeom prst="roundRect">
          <a:avLst/>
        </a:prstGeom>
        <a:solidFill>
          <a:schemeClr val="accent1">
            <a:shade val="80000"/>
            <a:hueOff val="0"/>
            <a:satOff val="-16446"/>
            <a:lumOff val="826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Appraising Market Value</a:t>
          </a:r>
        </a:p>
      </dsp:txBody>
      <dsp:txXfrm>
        <a:off x="26706" y="586956"/>
        <a:ext cx="7414188" cy="493654"/>
      </dsp:txXfrm>
    </dsp:sp>
    <dsp:sp modelId="{A009F2A6-CE74-479A-AA95-D60F43523E6B}">
      <dsp:nvSpPr>
        <dsp:cNvPr id="0" name=""/>
        <dsp:cNvSpPr/>
      </dsp:nvSpPr>
      <dsp:spPr>
        <a:xfrm>
          <a:off x="0" y="1119339"/>
          <a:ext cx="7467600" cy="547066"/>
        </a:xfrm>
        <a:prstGeom prst="roundRect">
          <a:avLst/>
        </a:prstGeom>
        <a:solidFill>
          <a:schemeClr val="accent1">
            <a:shade val="80000"/>
            <a:hueOff val="0"/>
            <a:satOff val="-32892"/>
            <a:lumOff val="1652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The Sales Comparison Approach</a:t>
          </a:r>
        </a:p>
      </dsp:txBody>
      <dsp:txXfrm>
        <a:off x="26706" y="1146045"/>
        <a:ext cx="7414188" cy="493654"/>
      </dsp:txXfrm>
    </dsp:sp>
    <dsp:sp modelId="{3E6871D1-79E2-4310-9512-DB99664E2FF0}">
      <dsp:nvSpPr>
        <dsp:cNvPr id="0" name=""/>
        <dsp:cNvSpPr/>
      </dsp:nvSpPr>
      <dsp:spPr>
        <a:xfrm>
          <a:off x="0" y="1703555"/>
          <a:ext cx="7467600" cy="547066"/>
        </a:xfrm>
        <a:prstGeom prst="roundRect">
          <a:avLst/>
        </a:prstGeom>
        <a:solidFill>
          <a:schemeClr val="accent1">
            <a:shade val="80000"/>
            <a:hueOff val="0"/>
            <a:satOff val="-49338"/>
            <a:lumOff val="2479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The Cost Approach</a:t>
          </a:r>
        </a:p>
      </dsp:txBody>
      <dsp:txXfrm>
        <a:off x="26706" y="1730261"/>
        <a:ext cx="7414188" cy="493654"/>
      </dsp:txXfrm>
    </dsp:sp>
    <dsp:sp modelId="{085DCC92-FD87-4304-8495-5F657CE1BB4B}">
      <dsp:nvSpPr>
        <dsp:cNvPr id="0" name=""/>
        <dsp:cNvSpPr/>
      </dsp:nvSpPr>
      <dsp:spPr>
        <a:xfrm>
          <a:off x="0" y="2237519"/>
          <a:ext cx="7467600" cy="547066"/>
        </a:xfrm>
        <a:prstGeom prst="roundRect">
          <a:avLst/>
        </a:prstGeom>
        <a:solidFill>
          <a:schemeClr val="accent1">
            <a:shade val="80000"/>
            <a:hueOff val="0"/>
            <a:satOff val="-65784"/>
            <a:lumOff val="330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The Income Capitalization Approach</a:t>
          </a:r>
        </a:p>
      </dsp:txBody>
      <dsp:txXfrm>
        <a:off x="26706" y="2264225"/>
        <a:ext cx="7414188" cy="493654"/>
      </dsp:txXfrm>
    </dsp:sp>
    <dsp:sp modelId="{5B797473-1740-4C84-8021-47845D2323C6}">
      <dsp:nvSpPr>
        <dsp:cNvPr id="0" name=""/>
        <dsp:cNvSpPr/>
      </dsp:nvSpPr>
      <dsp:spPr>
        <a:xfrm>
          <a:off x="0" y="2796609"/>
          <a:ext cx="7467600" cy="547066"/>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Regulation of Appraisal Practice</a:t>
          </a:r>
        </a:p>
      </dsp:txBody>
      <dsp:txXfrm>
        <a:off x="26706" y="2823315"/>
        <a:ext cx="7414188" cy="49365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760"/>
          <a:ext cx="5524502" cy="504796"/>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Anatomy of Mortgage Lending</a:t>
          </a:r>
        </a:p>
      </dsp:txBody>
      <dsp:txXfrm>
        <a:off x="24642" y="25402"/>
        <a:ext cx="5475218" cy="455512"/>
      </dsp:txXfrm>
    </dsp:sp>
    <dsp:sp modelId="{4EB77A32-E035-4C60-A70E-4CB3C7839AC0}">
      <dsp:nvSpPr>
        <dsp:cNvPr id="0" name=""/>
        <dsp:cNvSpPr/>
      </dsp:nvSpPr>
      <dsp:spPr>
        <a:xfrm>
          <a:off x="0" y="512604"/>
          <a:ext cx="5524502" cy="504796"/>
        </a:xfrm>
        <a:prstGeom prst="roundRect">
          <a:avLst/>
        </a:prstGeom>
        <a:solidFill>
          <a:schemeClr val="accent1">
            <a:shade val="80000"/>
            <a:hueOff val="0"/>
            <a:satOff val="-13705"/>
            <a:lumOff val="688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Initiating a Mortgage Loan</a:t>
          </a:r>
        </a:p>
      </dsp:txBody>
      <dsp:txXfrm>
        <a:off x="24642" y="537246"/>
        <a:ext cx="5475218" cy="455512"/>
      </dsp:txXfrm>
    </dsp:sp>
    <dsp:sp modelId="{A9F5C7F8-C78A-46A9-A0C3-1741F80536B5}">
      <dsp:nvSpPr>
        <dsp:cNvPr id="0" name=""/>
        <dsp:cNvSpPr/>
      </dsp:nvSpPr>
      <dsp:spPr>
        <a:xfrm>
          <a:off x="0" y="1024228"/>
          <a:ext cx="5524502" cy="504796"/>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Qualifying for a Mortgage Loan</a:t>
          </a:r>
        </a:p>
      </dsp:txBody>
      <dsp:txXfrm>
        <a:off x="24642" y="1048870"/>
        <a:ext cx="5475218" cy="455512"/>
      </dsp:txXfrm>
    </dsp:sp>
    <dsp:sp modelId="{44207787-72DC-4C24-823E-5DC0A132758E}">
      <dsp:nvSpPr>
        <dsp:cNvPr id="0" name=""/>
        <dsp:cNvSpPr/>
      </dsp:nvSpPr>
      <dsp:spPr>
        <a:xfrm>
          <a:off x="0" y="1535852"/>
          <a:ext cx="5524502" cy="504796"/>
        </a:xfrm>
        <a:prstGeom prst="roundRect">
          <a:avLst/>
        </a:prstGeom>
        <a:solidFill>
          <a:schemeClr val="accent1">
            <a:shade val="80000"/>
            <a:hueOff val="0"/>
            <a:satOff val="-41115"/>
            <a:lumOff val="206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Closing a Loan</a:t>
          </a:r>
        </a:p>
      </dsp:txBody>
      <dsp:txXfrm>
        <a:off x="24642" y="1560494"/>
        <a:ext cx="5475218" cy="455512"/>
      </dsp:txXfrm>
    </dsp:sp>
    <dsp:sp modelId="{80018876-5664-4CE2-8733-D4410CE49640}">
      <dsp:nvSpPr>
        <dsp:cNvPr id="0" name=""/>
        <dsp:cNvSpPr/>
      </dsp:nvSpPr>
      <dsp:spPr>
        <a:xfrm>
          <a:off x="0" y="2047476"/>
          <a:ext cx="5524502" cy="504796"/>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Laws Affecting Mortgage Lending</a:t>
          </a:r>
        </a:p>
      </dsp:txBody>
      <dsp:txXfrm>
        <a:off x="24642" y="2072118"/>
        <a:ext cx="5475218" cy="455512"/>
      </dsp:txXfrm>
    </dsp:sp>
    <dsp:sp modelId="{CBF6C6BC-A9A4-4D0B-9F8D-ED79F09068CC}">
      <dsp:nvSpPr>
        <dsp:cNvPr id="0" name=""/>
        <dsp:cNvSpPr/>
      </dsp:nvSpPr>
      <dsp:spPr>
        <a:xfrm>
          <a:off x="0" y="2559100"/>
          <a:ext cx="5524502" cy="504796"/>
        </a:xfrm>
        <a:prstGeom prst="roundRect">
          <a:avLst/>
        </a:prstGeom>
        <a:solidFill>
          <a:schemeClr val="accent1">
            <a:shade val="80000"/>
            <a:hueOff val="0"/>
            <a:satOff val="-68525"/>
            <a:lumOff val="344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The Mortgage Market</a:t>
          </a:r>
        </a:p>
      </dsp:txBody>
      <dsp:txXfrm>
        <a:off x="24642" y="2583742"/>
        <a:ext cx="5475218" cy="455512"/>
      </dsp:txXfrm>
    </dsp:sp>
    <dsp:sp modelId="{71D7F6A8-4202-4FA7-A14E-42BA26170222}">
      <dsp:nvSpPr>
        <dsp:cNvPr id="0" name=""/>
        <dsp:cNvSpPr/>
      </dsp:nvSpPr>
      <dsp:spPr>
        <a:xfrm>
          <a:off x="0" y="3070724"/>
          <a:ext cx="5524502" cy="504796"/>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Types of Real Estate Loans</a:t>
          </a:r>
        </a:p>
      </dsp:txBody>
      <dsp:txXfrm>
        <a:off x="24642" y="3095366"/>
        <a:ext cx="5475218" cy="45551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1659"/>
          <a:ext cx="7010400" cy="577059"/>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Investment Fundamentals</a:t>
          </a:r>
        </a:p>
      </dsp:txBody>
      <dsp:txXfrm>
        <a:off x="28170" y="29829"/>
        <a:ext cx="6954060" cy="520719"/>
      </dsp:txXfrm>
    </dsp:sp>
    <dsp:sp modelId="{DA428CA4-20D0-4786-A584-C10946E74DD1}">
      <dsp:nvSpPr>
        <dsp:cNvPr id="0" name=""/>
        <dsp:cNvSpPr/>
      </dsp:nvSpPr>
      <dsp:spPr>
        <a:xfrm>
          <a:off x="0" y="586774"/>
          <a:ext cx="7010400" cy="577059"/>
        </a:xfrm>
        <a:prstGeom prst="roundRect">
          <a:avLst/>
        </a:prstGeom>
        <a:solidFill>
          <a:schemeClr val="accent1">
            <a:shade val="80000"/>
            <a:hueOff val="0"/>
            <a:satOff val="-16446"/>
            <a:lumOff val="826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Real Estate as an Investment</a:t>
          </a:r>
        </a:p>
      </dsp:txBody>
      <dsp:txXfrm>
        <a:off x="28170" y="614944"/>
        <a:ext cx="6954060" cy="520719"/>
      </dsp:txXfrm>
    </dsp:sp>
    <dsp:sp modelId="{D4E07634-8541-4106-8451-402DB12CDC3A}">
      <dsp:nvSpPr>
        <dsp:cNvPr id="0" name=""/>
        <dsp:cNvSpPr/>
      </dsp:nvSpPr>
      <dsp:spPr>
        <a:xfrm>
          <a:off x="0" y="1171638"/>
          <a:ext cx="7010400" cy="577059"/>
        </a:xfrm>
        <a:prstGeom prst="roundRect">
          <a:avLst/>
        </a:prstGeom>
        <a:solidFill>
          <a:schemeClr val="accent1">
            <a:shade val="80000"/>
            <a:hueOff val="0"/>
            <a:satOff val="-32892"/>
            <a:lumOff val="1652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Real Estate Investment Entities</a:t>
          </a:r>
        </a:p>
      </dsp:txBody>
      <dsp:txXfrm>
        <a:off x="28170" y="1199808"/>
        <a:ext cx="6954060" cy="520719"/>
      </dsp:txXfrm>
    </dsp:sp>
    <dsp:sp modelId="{11085812-9178-448C-9F74-15238A506A3D}">
      <dsp:nvSpPr>
        <dsp:cNvPr id="0" name=""/>
        <dsp:cNvSpPr/>
      </dsp:nvSpPr>
      <dsp:spPr>
        <a:xfrm>
          <a:off x="0" y="1756502"/>
          <a:ext cx="7010400" cy="577059"/>
        </a:xfrm>
        <a:prstGeom prst="roundRect">
          <a:avLst/>
        </a:prstGeom>
        <a:solidFill>
          <a:schemeClr val="accent1">
            <a:shade val="80000"/>
            <a:hueOff val="0"/>
            <a:satOff val="-49338"/>
            <a:lumOff val="2479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Taxation of Real Estate Investments</a:t>
          </a:r>
        </a:p>
      </dsp:txBody>
      <dsp:txXfrm>
        <a:off x="28170" y="1784672"/>
        <a:ext cx="6954060" cy="520719"/>
      </dsp:txXfrm>
    </dsp:sp>
    <dsp:sp modelId="{0EA37BE2-4EDA-487C-95CC-0C9E29F299EC}">
      <dsp:nvSpPr>
        <dsp:cNvPr id="0" name=""/>
        <dsp:cNvSpPr/>
      </dsp:nvSpPr>
      <dsp:spPr>
        <a:xfrm>
          <a:off x="0" y="2341366"/>
          <a:ext cx="7010400" cy="577059"/>
        </a:xfrm>
        <a:prstGeom prst="roundRect">
          <a:avLst/>
        </a:prstGeom>
        <a:solidFill>
          <a:schemeClr val="accent1">
            <a:shade val="80000"/>
            <a:hueOff val="0"/>
            <a:satOff val="-65784"/>
            <a:lumOff val="330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Investment Analysis of a Residence</a:t>
          </a:r>
        </a:p>
      </dsp:txBody>
      <dsp:txXfrm>
        <a:off x="28170" y="2369536"/>
        <a:ext cx="6954060" cy="520719"/>
      </dsp:txXfrm>
    </dsp:sp>
    <dsp:sp modelId="{7DC2F3FD-034F-43BA-B504-056ACD60158A}">
      <dsp:nvSpPr>
        <dsp:cNvPr id="0" name=""/>
        <dsp:cNvSpPr/>
      </dsp:nvSpPr>
      <dsp:spPr>
        <a:xfrm>
          <a:off x="0" y="2926229"/>
          <a:ext cx="7010400" cy="577059"/>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Investment Analysis of an Income Property</a:t>
          </a:r>
        </a:p>
      </dsp:txBody>
      <dsp:txXfrm>
        <a:off x="28170" y="2954399"/>
        <a:ext cx="6954060" cy="520719"/>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0"/>
          <a:ext cx="3848101" cy="652859"/>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Taxing Entities</a:t>
          </a:r>
        </a:p>
      </dsp:txBody>
      <dsp:txXfrm>
        <a:off x="31870" y="31870"/>
        <a:ext cx="3784361" cy="589119"/>
      </dsp:txXfrm>
    </dsp:sp>
    <dsp:sp modelId="{3B9575E2-044F-4A86-A7DD-32E55DF9A4FD}">
      <dsp:nvSpPr>
        <dsp:cNvPr id="0" name=""/>
        <dsp:cNvSpPr/>
      </dsp:nvSpPr>
      <dsp:spPr>
        <a:xfrm>
          <a:off x="0" y="639277"/>
          <a:ext cx="3848101" cy="652859"/>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Ad Valorem Taxation</a:t>
          </a:r>
        </a:p>
      </dsp:txBody>
      <dsp:txXfrm>
        <a:off x="31870" y="671147"/>
        <a:ext cx="3784361" cy="589119"/>
      </dsp:txXfrm>
    </dsp:sp>
    <dsp:sp modelId="{1A49FB69-F1B2-4F26-9D5A-46DCE388F68C}">
      <dsp:nvSpPr>
        <dsp:cNvPr id="0" name=""/>
        <dsp:cNvSpPr/>
      </dsp:nvSpPr>
      <dsp:spPr>
        <a:xfrm>
          <a:off x="0" y="1285603"/>
          <a:ext cx="3848101" cy="652859"/>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Special Assessments</a:t>
          </a:r>
        </a:p>
      </dsp:txBody>
      <dsp:txXfrm>
        <a:off x="31870" y="1317473"/>
        <a:ext cx="3784361" cy="589119"/>
      </dsp:txXfrm>
    </dsp:sp>
    <dsp:sp modelId="{8526D362-A0A6-4C36-96D0-3F369F230922}">
      <dsp:nvSpPr>
        <dsp:cNvPr id="0" name=""/>
        <dsp:cNvSpPr/>
      </dsp:nvSpPr>
      <dsp:spPr>
        <a:xfrm>
          <a:off x="0" y="1971402"/>
          <a:ext cx="3848101" cy="652859"/>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Tax Lien Enforcement</a:t>
          </a:r>
        </a:p>
      </dsp:txBody>
      <dsp:txXfrm>
        <a:off x="31870" y="2003272"/>
        <a:ext cx="3784361" cy="5891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0"/>
          <a:ext cx="6286502" cy="825203"/>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Real Estate as Property</a:t>
          </a:r>
        </a:p>
      </dsp:txBody>
      <dsp:txXfrm>
        <a:off x="40283" y="40283"/>
        <a:ext cx="6205936" cy="744637"/>
      </dsp:txXfrm>
    </dsp:sp>
    <dsp:sp modelId="{729E865C-C959-4C6D-ACFD-59365EF66CF4}">
      <dsp:nvSpPr>
        <dsp:cNvPr id="0" name=""/>
        <dsp:cNvSpPr/>
      </dsp:nvSpPr>
      <dsp:spPr>
        <a:xfrm>
          <a:off x="0" y="850494"/>
          <a:ext cx="6286502" cy="883281"/>
        </a:xfrm>
        <a:prstGeom prst="roundRect">
          <a:avLst/>
        </a:prstGeom>
        <a:solidFill>
          <a:schemeClr val="accent1">
            <a:shade val="80000"/>
            <a:hueOff val="0"/>
            <a:satOff val="-41115"/>
            <a:lumOff val="206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Real Versus Personal Property</a:t>
          </a:r>
        </a:p>
      </dsp:txBody>
      <dsp:txXfrm>
        <a:off x="43118" y="893612"/>
        <a:ext cx="6200266" cy="797045"/>
      </dsp:txXfrm>
    </dsp:sp>
    <dsp:sp modelId="{F99286B5-CEF4-4F53-9B7A-BEF2212F4A8F}">
      <dsp:nvSpPr>
        <dsp:cNvPr id="0" name=""/>
        <dsp:cNvSpPr/>
      </dsp:nvSpPr>
      <dsp:spPr>
        <a:xfrm>
          <a:off x="0" y="1742809"/>
          <a:ext cx="6286502" cy="957191"/>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Regulation of Real Property Interests</a:t>
          </a:r>
        </a:p>
      </dsp:txBody>
      <dsp:txXfrm>
        <a:off x="46726" y="1789535"/>
        <a:ext cx="6193050" cy="863739"/>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26410"/>
          <a:ext cx="5524501" cy="87984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Fair Housing Laws</a:t>
          </a:r>
        </a:p>
      </dsp:txBody>
      <dsp:txXfrm>
        <a:off x="42950" y="69360"/>
        <a:ext cx="5438601" cy="793940"/>
      </dsp:txXfrm>
    </dsp:sp>
    <dsp:sp modelId="{FF567BE5-D816-4B3B-82EB-465A5217AED0}">
      <dsp:nvSpPr>
        <dsp:cNvPr id="0" name=""/>
        <dsp:cNvSpPr/>
      </dsp:nvSpPr>
      <dsp:spPr>
        <a:xfrm>
          <a:off x="0" y="904601"/>
          <a:ext cx="5524501" cy="879840"/>
        </a:xfrm>
        <a:prstGeom prst="roundRect">
          <a:avLst/>
        </a:prstGeom>
        <a:solidFill>
          <a:schemeClr val="accent1">
            <a:shade val="80000"/>
            <a:hueOff val="0"/>
            <a:satOff val="-41115"/>
            <a:lumOff val="206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Property Disclosures</a:t>
          </a:r>
        </a:p>
      </dsp:txBody>
      <dsp:txXfrm>
        <a:off x="42950" y="947551"/>
        <a:ext cx="5438601" cy="793940"/>
      </dsp:txXfrm>
    </dsp:sp>
    <dsp:sp modelId="{46B344FD-CE58-4701-B1D0-CBAC13092F30}">
      <dsp:nvSpPr>
        <dsp:cNvPr id="0" name=""/>
        <dsp:cNvSpPr/>
      </dsp:nvSpPr>
      <dsp:spPr>
        <a:xfrm>
          <a:off x="0" y="1819006"/>
          <a:ext cx="5524501" cy="87984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Other Professional Practices</a:t>
          </a:r>
        </a:p>
      </dsp:txBody>
      <dsp:txXfrm>
        <a:off x="42950" y="1861956"/>
        <a:ext cx="5438601" cy="79394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3122"/>
          <a:ext cx="6743699" cy="49140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The Closing Event</a:t>
          </a:r>
        </a:p>
      </dsp:txBody>
      <dsp:txXfrm>
        <a:off x="23988" y="27110"/>
        <a:ext cx="6695723" cy="443424"/>
      </dsp:txXfrm>
    </dsp:sp>
    <dsp:sp modelId="{2C9B1E12-47AA-497A-96A6-BB6700CBC5D7}">
      <dsp:nvSpPr>
        <dsp:cNvPr id="0" name=""/>
        <dsp:cNvSpPr/>
      </dsp:nvSpPr>
      <dsp:spPr>
        <a:xfrm>
          <a:off x="0" y="502499"/>
          <a:ext cx="6743699" cy="491400"/>
        </a:xfrm>
        <a:prstGeom prst="roundRect">
          <a:avLst/>
        </a:prstGeom>
        <a:solidFill>
          <a:schemeClr val="accent1">
            <a:shade val="80000"/>
            <a:hueOff val="0"/>
            <a:satOff val="-13705"/>
            <a:lumOff val="688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Real Estate Settlement Procedures Act</a:t>
          </a:r>
        </a:p>
      </dsp:txBody>
      <dsp:txXfrm>
        <a:off x="23988" y="526487"/>
        <a:ext cx="6695723" cy="443424"/>
      </dsp:txXfrm>
    </dsp:sp>
    <dsp:sp modelId="{17ECC15C-99BA-4A30-A639-C3E0D135872A}">
      <dsp:nvSpPr>
        <dsp:cNvPr id="0" name=""/>
        <dsp:cNvSpPr/>
      </dsp:nvSpPr>
      <dsp:spPr>
        <a:xfrm>
          <a:off x="0" y="1004699"/>
          <a:ext cx="6743699" cy="491400"/>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Financial Settlement of the Transaction</a:t>
          </a:r>
        </a:p>
      </dsp:txBody>
      <dsp:txXfrm>
        <a:off x="23988" y="1028687"/>
        <a:ext cx="6695723" cy="443424"/>
      </dsp:txXfrm>
    </dsp:sp>
    <dsp:sp modelId="{F50F8483-20CB-423E-B81C-F4484DCABAED}">
      <dsp:nvSpPr>
        <dsp:cNvPr id="0" name=""/>
        <dsp:cNvSpPr/>
      </dsp:nvSpPr>
      <dsp:spPr>
        <a:xfrm>
          <a:off x="0" y="1506899"/>
          <a:ext cx="6743699" cy="491400"/>
        </a:xfrm>
        <a:prstGeom prst="roundRect">
          <a:avLst/>
        </a:prstGeom>
        <a:solidFill>
          <a:schemeClr val="accent1">
            <a:shade val="80000"/>
            <a:hueOff val="0"/>
            <a:satOff val="-41115"/>
            <a:lumOff val="206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Computing Prorations</a:t>
          </a:r>
        </a:p>
      </dsp:txBody>
      <dsp:txXfrm>
        <a:off x="23988" y="1530887"/>
        <a:ext cx="6695723" cy="443424"/>
      </dsp:txXfrm>
    </dsp:sp>
    <dsp:sp modelId="{DF0339B2-2575-4613-8B8A-8A4D23D3B70A}">
      <dsp:nvSpPr>
        <dsp:cNvPr id="0" name=""/>
        <dsp:cNvSpPr/>
      </dsp:nvSpPr>
      <dsp:spPr>
        <a:xfrm>
          <a:off x="0" y="2009100"/>
          <a:ext cx="6743699" cy="491400"/>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Taxes Due at Closing</a:t>
          </a:r>
        </a:p>
      </dsp:txBody>
      <dsp:txXfrm>
        <a:off x="23988" y="2033088"/>
        <a:ext cx="6695723" cy="443424"/>
      </dsp:txXfrm>
    </dsp:sp>
    <dsp:sp modelId="{B41979EA-F74D-4DB4-A241-0FC930606AF9}">
      <dsp:nvSpPr>
        <dsp:cNvPr id="0" name=""/>
        <dsp:cNvSpPr/>
      </dsp:nvSpPr>
      <dsp:spPr>
        <a:xfrm>
          <a:off x="0" y="2511299"/>
          <a:ext cx="6743699" cy="491400"/>
        </a:xfrm>
        <a:prstGeom prst="roundRect">
          <a:avLst/>
        </a:prstGeom>
        <a:solidFill>
          <a:schemeClr val="accent1">
            <a:shade val="80000"/>
            <a:hueOff val="0"/>
            <a:satOff val="-68525"/>
            <a:lumOff val="344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TILA/RESPA Integrated Disclosure Rule</a:t>
          </a:r>
        </a:p>
      </dsp:txBody>
      <dsp:txXfrm>
        <a:off x="23988" y="2535287"/>
        <a:ext cx="6695723" cy="443424"/>
      </dsp:txXfrm>
    </dsp:sp>
    <dsp:sp modelId="{D53F8767-6C39-489E-9CE8-881EDEAB83E3}">
      <dsp:nvSpPr>
        <dsp:cNvPr id="0" name=""/>
        <dsp:cNvSpPr/>
      </dsp:nvSpPr>
      <dsp:spPr>
        <a:xfrm>
          <a:off x="0" y="3013500"/>
          <a:ext cx="6743699" cy="49140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Reporting Requirements</a:t>
          </a:r>
        </a:p>
      </dsp:txBody>
      <dsp:txXfrm>
        <a:off x="23988" y="3037488"/>
        <a:ext cx="6695723" cy="443424"/>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26410"/>
          <a:ext cx="5524502" cy="87984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State License Law</a:t>
          </a:r>
        </a:p>
      </dsp:txBody>
      <dsp:txXfrm>
        <a:off x="42950" y="69360"/>
        <a:ext cx="5438602" cy="793940"/>
      </dsp:txXfrm>
    </dsp:sp>
    <dsp:sp modelId="{DF22BDF4-ED0F-4E87-ADE2-C9035D6962A1}">
      <dsp:nvSpPr>
        <dsp:cNvPr id="0" name=""/>
        <dsp:cNvSpPr/>
      </dsp:nvSpPr>
      <dsp:spPr>
        <a:xfrm>
          <a:off x="0" y="904601"/>
          <a:ext cx="5524502" cy="879840"/>
        </a:xfrm>
        <a:prstGeom prst="roundRect">
          <a:avLst/>
        </a:prstGeom>
        <a:solidFill>
          <a:schemeClr val="accent1">
            <a:shade val="80000"/>
            <a:hueOff val="0"/>
            <a:satOff val="-41115"/>
            <a:lumOff val="206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Obtaining a Real Estate License</a:t>
          </a:r>
        </a:p>
      </dsp:txBody>
      <dsp:txXfrm>
        <a:off x="42950" y="947551"/>
        <a:ext cx="5438602" cy="793940"/>
      </dsp:txXfrm>
    </dsp:sp>
    <dsp:sp modelId="{86BE22A9-7F66-4AFC-BB01-0EBEC0A89EA6}">
      <dsp:nvSpPr>
        <dsp:cNvPr id="0" name=""/>
        <dsp:cNvSpPr/>
      </dsp:nvSpPr>
      <dsp:spPr>
        <a:xfrm>
          <a:off x="0" y="1819006"/>
          <a:ext cx="5524502" cy="87984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License Regulation</a:t>
          </a:r>
        </a:p>
      </dsp:txBody>
      <dsp:txXfrm>
        <a:off x="42950" y="1861956"/>
        <a:ext cx="5438602" cy="793940"/>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1C1055-1B28-4DEC-BDFA-A38C78C46D1A}">
      <dsp:nvSpPr>
        <dsp:cNvPr id="0" name=""/>
        <dsp:cNvSpPr/>
      </dsp:nvSpPr>
      <dsp:spPr>
        <a:xfrm>
          <a:off x="0" y="11759"/>
          <a:ext cx="5981700" cy="73008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Risk Management Strategies</a:t>
          </a:r>
        </a:p>
      </dsp:txBody>
      <dsp:txXfrm>
        <a:off x="35640" y="47399"/>
        <a:ext cx="5910420" cy="658800"/>
      </dsp:txXfrm>
    </dsp:sp>
    <dsp:sp modelId="{D9A2B343-8473-4CCC-A9CF-9635E710CC1A}">
      <dsp:nvSpPr>
        <dsp:cNvPr id="0" name=""/>
        <dsp:cNvSpPr/>
      </dsp:nvSpPr>
      <dsp:spPr>
        <a:xfrm>
          <a:off x="0" y="755967"/>
          <a:ext cx="5981700" cy="730080"/>
        </a:xfrm>
        <a:prstGeom prst="roundRect">
          <a:avLst/>
        </a:prstGeom>
        <a:solidFill>
          <a:schemeClr val="accent1">
            <a:shade val="80000"/>
            <a:hueOff val="0"/>
            <a:satOff val="-41115"/>
            <a:lumOff val="206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Risk Management Procedures</a:t>
          </a:r>
        </a:p>
      </dsp:txBody>
      <dsp:txXfrm>
        <a:off x="35640" y="791607"/>
        <a:ext cx="5910420" cy="658800"/>
      </dsp:txXfrm>
    </dsp:sp>
    <dsp:sp modelId="{729E865C-C959-4C6D-ACFD-59365EF66CF4}">
      <dsp:nvSpPr>
        <dsp:cNvPr id="0" name=""/>
        <dsp:cNvSpPr/>
      </dsp:nvSpPr>
      <dsp:spPr>
        <a:xfrm>
          <a:off x="0" y="1485022"/>
          <a:ext cx="5981700" cy="73008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Primary Areas of Risk</a:t>
          </a:r>
        </a:p>
      </dsp:txBody>
      <dsp:txXfrm>
        <a:off x="35640" y="1520662"/>
        <a:ext cx="5910420" cy="658800"/>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9E865C-C959-4C6D-ACFD-59365EF66CF4}">
      <dsp:nvSpPr>
        <dsp:cNvPr id="0" name=""/>
        <dsp:cNvSpPr/>
      </dsp:nvSpPr>
      <dsp:spPr>
        <a:xfrm>
          <a:off x="0" y="2341"/>
          <a:ext cx="5687652" cy="59904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0" kern="1200" dirty="0"/>
            <a:t>Management Functions</a:t>
          </a:r>
        </a:p>
      </dsp:txBody>
      <dsp:txXfrm>
        <a:off x="29243" y="31584"/>
        <a:ext cx="5629166" cy="540554"/>
      </dsp:txXfrm>
    </dsp:sp>
    <dsp:sp modelId="{B32BB853-612C-4573-B2C8-E47F8F6694C9}">
      <dsp:nvSpPr>
        <dsp:cNvPr id="0" name=""/>
        <dsp:cNvSpPr/>
      </dsp:nvSpPr>
      <dsp:spPr>
        <a:xfrm>
          <a:off x="0" y="562467"/>
          <a:ext cx="5687652" cy="599040"/>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0" kern="1200" dirty="0"/>
            <a:t>The Management Agreement</a:t>
          </a:r>
        </a:p>
      </dsp:txBody>
      <dsp:txXfrm>
        <a:off x="29243" y="591710"/>
        <a:ext cx="5629166" cy="540554"/>
      </dsp:txXfrm>
    </dsp:sp>
    <dsp:sp modelId="{6E1AF83F-0F19-4122-A8D8-B3244E59E491}">
      <dsp:nvSpPr>
        <dsp:cNvPr id="0" name=""/>
        <dsp:cNvSpPr/>
      </dsp:nvSpPr>
      <dsp:spPr>
        <a:xfrm>
          <a:off x="0" y="1155533"/>
          <a:ext cx="5687652" cy="599040"/>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0" kern="1200" dirty="0"/>
            <a:t>Leasing Considerations</a:t>
          </a:r>
        </a:p>
      </dsp:txBody>
      <dsp:txXfrm>
        <a:off x="29243" y="1184776"/>
        <a:ext cx="5629166" cy="540554"/>
      </dsp:txXfrm>
    </dsp:sp>
    <dsp:sp modelId="{76CE0D15-2A0E-49BC-B6C7-3BA50E1A2640}">
      <dsp:nvSpPr>
        <dsp:cNvPr id="0" name=""/>
        <dsp:cNvSpPr/>
      </dsp:nvSpPr>
      <dsp:spPr>
        <a:xfrm>
          <a:off x="0" y="1800948"/>
          <a:ext cx="5687652" cy="59904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0" kern="1200" dirty="0"/>
            <a:t>The Management Business</a:t>
          </a:r>
        </a:p>
      </dsp:txBody>
      <dsp:txXfrm>
        <a:off x="29243" y="1830191"/>
        <a:ext cx="5629166" cy="540554"/>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199886"/>
          <a:ext cx="5029199" cy="121680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Basic Formulas and Functions</a:t>
          </a:r>
        </a:p>
      </dsp:txBody>
      <dsp:txXfrm>
        <a:off x="59399" y="259285"/>
        <a:ext cx="4910401" cy="1098002"/>
      </dsp:txXfrm>
    </dsp:sp>
    <dsp:sp modelId="{EE4A65CD-E7C2-450B-A4F9-E61B079C3EC5}">
      <dsp:nvSpPr>
        <dsp:cNvPr id="0" name=""/>
        <dsp:cNvSpPr/>
      </dsp:nvSpPr>
      <dsp:spPr>
        <a:xfrm>
          <a:off x="0" y="1361806"/>
          <a:ext cx="5029199" cy="121680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Real Estate Applications</a:t>
          </a:r>
        </a:p>
      </dsp:txBody>
      <dsp:txXfrm>
        <a:off x="59399" y="1421205"/>
        <a:ext cx="4910401" cy="1098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26410"/>
          <a:ext cx="5029199" cy="87984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Interests and Estates in Land</a:t>
          </a:r>
        </a:p>
      </dsp:txBody>
      <dsp:txXfrm>
        <a:off x="42950" y="69360"/>
        <a:ext cx="4943299" cy="793940"/>
      </dsp:txXfrm>
    </dsp:sp>
    <dsp:sp modelId="{D7923D20-A9FD-47FB-98E8-ADFBE725064D}">
      <dsp:nvSpPr>
        <dsp:cNvPr id="0" name=""/>
        <dsp:cNvSpPr/>
      </dsp:nvSpPr>
      <dsp:spPr>
        <a:xfrm>
          <a:off x="0" y="881637"/>
          <a:ext cx="5029199" cy="879840"/>
        </a:xfrm>
        <a:prstGeom prst="roundRect">
          <a:avLst/>
        </a:prstGeom>
        <a:solidFill>
          <a:schemeClr val="accent1">
            <a:shade val="80000"/>
            <a:hueOff val="0"/>
            <a:satOff val="-41115"/>
            <a:lumOff val="206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Freehold Estates</a:t>
          </a:r>
        </a:p>
      </dsp:txBody>
      <dsp:txXfrm>
        <a:off x="42950" y="924587"/>
        <a:ext cx="4943299" cy="793940"/>
      </dsp:txXfrm>
    </dsp:sp>
    <dsp:sp modelId="{4117252A-BB85-4AE8-8250-BFC8307D0198}">
      <dsp:nvSpPr>
        <dsp:cNvPr id="0" name=""/>
        <dsp:cNvSpPr/>
      </dsp:nvSpPr>
      <dsp:spPr>
        <a:xfrm>
          <a:off x="0" y="1742803"/>
          <a:ext cx="5029199" cy="87984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Leasehold Estates</a:t>
          </a:r>
        </a:p>
      </dsp:txBody>
      <dsp:txXfrm>
        <a:off x="42950" y="1785753"/>
        <a:ext cx="4943299" cy="7939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3276"/>
          <a:ext cx="6096000" cy="49076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Sole Ownership</a:t>
          </a:r>
        </a:p>
      </dsp:txBody>
      <dsp:txXfrm>
        <a:off x="23957" y="27233"/>
        <a:ext cx="6048086" cy="442846"/>
      </dsp:txXfrm>
    </dsp:sp>
    <dsp:sp modelId="{3C960739-F5A9-4697-984D-AC796AAF2AF3}">
      <dsp:nvSpPr>
        <dsp:cNvPr id="0" name=""/>
        <dsp:cNvSpPr/>
      </dsp:nvSpPr>
      <dsp:spPr>
        <a:xfrm>
          <a:off x="0" y="475212"/>
          <a:ext cx="6096000" cy="490760"/>
        </a:xfrm>
        <a:prstGeom prst="roundRect">
          <a:avLst/>
        </a:prstGeom>
        <a:solidFill>
          <a:schemeClr val="accent1">
            <a:shade val="80000"/>
            <a:hueOff val="0"/>
            <a:satOff val="-13705"/>
            <a:lumOff val="688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Co-Ownership</a:t>
          </a:r>
        </a:p>
      </dsp:txBody>
      <dsp:txXfrm>
        <a:off x="23957" y="499169"/>
        <a:ext cx="6048086" cy="442846"/>
      </dsp:txXfrm>
    </dsp:sp>
    <dsp:sp modelId="{38FA9CB3-D58F-4A3B-BC3A-28EC8E018512}">
      <dsp:nvSpPr>
        <dsp:cNvPr id="0" name=""/>
        <dsp:cNvSpPr/>
      </dsp:nvSpPr>
      <dsp:spPr>
        <a:xfrm>
          <a:off x="0" y="991770"/>
          <a:ext cx="6096000" cy="490760"/>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Estates in Trust</a:t>
          </a:r>
        </a:p>
      </dsp:txBody>
      <dsp:txXfrm>
        <a:off x="23957" y="1015727"/>
        <a:ext cx="6048086" cy="442846"/>
      </dsp:txXfrm>
    </dsp:sp>
    <dsp:sp modelId="{02EF5AE6-6033-4CAA-B694-4169B27711A3}">
      <dsp:nvSpPr>
        <dsp:cNvPr id="0" name=""/>
        <dsp:cNvSpPr/>
      </dsp:nvSpPr>
      <dsp:spPr>
        <a:xfrm>
          <a:off x="0" y="1504769"/>
          <a:ext cx="6096000" cy="490760"/>
        </a:xfrm>
        <a:prstGeom prst="roundRect">
          <a:avLst/>
        </a:prstGeom>
        <a:solidFill>
          <a:schemeClr val="accent1">
            <a:shade val="80000"/>
            <a:hueOff val="0"/>
            <a:satOff val="-41115"/>
            <a:lumOff val="206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Ownership by Business Entities</a:t>
          </a:r>
        </a:p>
      </dsp:txBody>
      <dsp:txXfrm>
        <a:off x="23957" y="1528726"/>
        <a:ext cx="6048086" cy="442846"/>
      </dsp:txXfrm>
    </dsp:sp>
    <dsp:sp modelId="{0FCCF316-EB52-4425-B01A-A06221D5438D}">
      <dsp:nvSpPr>
        <dsp:cNvPr id="0" name=""/>
        <dsp:cNvSpPr/>
      </dsp:nvSpPr>
      <dsp:spPr>
        <a:xfrm>
          <a:off x="0" y="1955955"/>
          <a:ext cx="6096000" cy="490760"/>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Condominiums</a:t>
          </a:r>
        </a:p>
      </dsp:txBody>
      <dsp:txXfrm>
        <a:off x="23957" y="1979912"/>
        <a:ext cx="6048086" cy="442846"/>
      </dsp:txXfrm>
    </dsp:sp>
    <dsp:sp modelId="{25A732D8-B1B2-4C2B-83E5-85118417E853}">
      <dsp:nvSpPr>
        <dsp:cNvPr id="0" name=""/>
        <dsp:cNvSpPr/>
      </dsp:nvSpPr>
      <dsp:spPr>
        <a:xfrm>
          <a:off x="0" y="2478294"/>
          <a:ext cx="6096000" cy="490760"/>
        </a:xfrm>
        <a:prstGeom prst="roundRect">
          <a:avLst/>
        </a:prstGeom>
        <a:solidFill>
          <a:schemeClr val="accent1">
            <a:shade val="80000"/>
            <a:hueOff val="0"/>
            <a:satOff val="-68525"/>
            <a:lumOff val="344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Cooperatives</a:t>
          </a:r>
        </a:p>
      </dsp:txBody>
      <dsp:txXfrm>
        <a:off x="23957" y="2502251"/>
        <a:ext cx="6048086" cy="442846"/>
      </dsp:txXfrm>
    </dsp:sp>
    <dsp:sp modelId="{DE97399D-60DE-403A-8A07-4D15C790C52D}">
      <dsp:nvSpPr>
        <dsp:cNvPr id="0" name=""/>
        <dsp:cNvSpPr/>
      </dsp:nvSpPr>
      <dsp:spPr>
        <a:xfrm>
          <a:off x="0" y="2990357"/>
          <a:ext cx="6096000" cy="49076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Time-Shares</a:t>
          </a:r>
        </a:p>
      </dsp:txBody>
      <dsp:txXfrm>
        <a:off x="23957" y="3014314"/>
        <a:ext cx="6048086" cy="44284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777"/>
          <a:ext cx="3086102" cy="527871"/>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Encumbrances</a:t>
          </a:r>
        </a:p>
      </dsp:txBody>
      <dsp:txXfrm>
        <a:off x="25769" y="26546"/>
        <a:ext cx="3034564" cy="476333"/>
      </dsp:txXfrm>
    </dsp:sp>
    <dsp:sp modelId="{5241516C-17B0-412C-8D5B-EBFF4D31369D}">
      <dsp:nvSpPr>
        <dsp:cNvPr id="0" name=""/>
        <dsp:cNvSpPr/>
      </dsp:nvSpPr>
      <dsp:spPr>
        <a:xfrm>
          <a:off x="0" y="540625"/>
          <a:ext cx="3086102" cy="527871"/>
        </a:xfrm>
        <a:prstGeom prst="roundRect">
          <a:avLst/>
        </a:prstGeom>
        <a:solidFill>
          <a:schemeClr val="accent1">
            <a:shade val="80000"/>
            <a:hueOff val="0"/>
            <a:satOff val="-13705"/>
            <a:lumOff val="688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Easements</a:t>
          </a:r>
        </a:p>
      </dsp:txBody>
      <dsp:txXfrm>
        <a:off x="25769" y="566394"/>
        <a:ext cx="3034564" cy="476333"/>
      </dsp:txXfrm>
    </dsp:sp>
    <dsp:sp modelId="{25E7B888-08E7-4520-87E1-257AD3C0EB7E}">
      <dsp:nvSpPr>
        <dsp:cNvPr id="0" name=""/>
        <dsp:cNvSpPr/>
      </dsp:nvSpPr>
      <dsp:spPr>
        <a:xfrm>
          <a:off x="0" y="1080097"/>
          <a:ext cx="3086102" cy="527871"/>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Encroachments</a:t>
          </a:r>
        </a:p>
      </dsp:txBody>
      <dsp:txXfrm>
        <a:off x="25769" y="1105866"/>
        <a:ext cx="3034564" cy="476333"/>
      </dsp:txXfrm>
    </dsp:sp>
    <dsp:sp modelId="{E49553AC-8363-420B-8161-0BE9D5E202F3}">
      <dsp:nvSpPr>
        <dsp:cNvPr id="0" name=""/>
        <dsp:cNvSpPr/>
      </dsp:nvSpPr>
      <dsp:spPr>
        <a:xfrm>
          <a:off x="0" y="1619570"/>
          <a:ext cx="3086102" cy="527871"/>
        </a:xfrm>
        <a:prstGeom prst="roundRect">
          <a:avLst/>
        </a:prstGeom>
        <a:solidFill>
          <a:schemeClr val="accent1">
            <a:shade val="80000"/>
            <a:hueOff val="0"/>
            <a:satOff val="-41115"/>
            <a:lumOff val="206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Licenses</a:t>
          </a:r>
        </a:p>
      </dsp:txBody>
      <dsp:txXfrm>
        <a:off x="25769" y="1645339"/>
        <a:ext cx="3034564" cy="476333"/>
      </dsp:txXfrm>
    </dsp:sp>
    <dsp:sp modelId="{2DD0E170-EE93-453A-A71E-13D7E04FB74D}">
      <dsp:nvSpPr>
        <dsp:cNvPr id="0" name=""/>
        <dsp:cNvSpPr/>
      </dsp:nvSpPr>
      <dsp:spPr>
        <a:xfrm>
          <a:off x="0" y="2159043"/>
          <a:ext cx="3086102" cy="527871"/>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Deed Restrictions</a:t>
          </a:r>
        </a:p>
      </dsp:txBody>
      <dsp:txXfrm>
        <a:off x="25769" y="2184812"/>
        <a:ext cx="3034564" cy="476333"/>
      </dsp:txXfrm>
    </dsp:sp>
    <dsp:sp modelId="{12B42FD5-0907-49DA-ACF0-D6AAF72C1AC9}">
      <dsp:nvSpPr>
        <dsp:cNvPr id="0" name=""/>
        <dsp:cNvSpPr/>
      </dsp:nvSpPr>
      <dsp:spPr>
        <a:xfrm>
          <a:off x="0" y="2698515"/>
          <a:ext cx="3086102" cy="527871"/>
        </a:xfrm>
        <a:prstGeom prst="roundRect">
          <a:avLst/>
        </a:prstGeom>
        <a:solidFill>
          <a:schemeClr val="accent1">
            <a:shade val="80000"/>
            <a:hueOff val="0"/>
            <a:satOff val="-68525"/>
            <a:lumOff val="344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Liens</a:t>
          </a:r>
        </a:p>
      </dsp:txBody>
      <dsp:txXfrm>
        <a:off x="25769" y="2724284"/>
        <a:ext cx="3034564" cy="476333"/>
      </dsp:txXfrm>
    </dsp:sp>
    <dsp:sp modelId="{5A200A80-2EA6-4DD2-A684-3861AAC614A1}">
      <dsp:nvSpPr>
        <dsp:cNvPr id="0" name=""/>
        <dsp:cNvSpPr/>
      </dsp:nvSpPr>
      <dsp:spPr>
        <a:xfrm>
          <a:off x="0" y="3237988"/>
          <a:ext cx="3086102" cy="527871"/>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Foreclosure</a:t>
          </a:r>
        </a:p>
      </dsp:txBody>
      <dsp:txXfrm>
        <a:off x="25769" y="3263757"/>
        <a:ext cx="3034564" cy="47633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0"/>
          <a:ext cx="4305301" cy="638564"/>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Title to Real Estate</a:t>
          </a:r>
        </a:p>
      </dsp:txBody>
      <dsp:txXfrm>
        <a:off x="31172" y="31172"/>
        <a:ext cx="4242957" cy="576220"/>
      </dsp:txXfrm>
    </dsp:sp>
    <dsp:sp modelId="{E956BC39-886D-4D7E-9C27-0D47263DA932}">
      <dsp:nvSpPr>
        <dsp:cNvPr id="0" name=""/>
        <dsp:cNvSpPr/>
      </dsp:nvSpPr>
      <dsp:spPr>
        <a:xfrm>
          <a:off x="0" y="653819"/>
          <a:ext cx="4305301" cy="638564"/>
        </a:xfrm>
        <a:prstGeom prst="roundRect">
          <a:avLst/>
        </a:prstGeom>
        <a:solidFill>
          <a:schemeClr val="accent1">
            <a:shade val="80000"/>
            <a:hueOff val="0"/>
            <a:satOff val="-20558"/>
            <a:lumOff val="103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Deeds of Conveyance</a:t>
          </a:r>
        </a:p>
      </dsp:txBody>
      <dsp:txXfrm>
        <a:off x="31172" y="684991"/>
        <a:ext cx="4242957" cy="576220"/>
      </dsp:txXfrm>
    </dsp:sp>
    <dsp:sp modelId="{180DFD21-BF29-41CC-812C-0754E42C971E}">
      <dsp:nvSpPr>
        <dsp:cNvPr id="0" name=""/>
        <dsp:cNvSpPr/>
      </dsp:nvSpPr>
      <dsp:spPr>
        <a:xfrm>
          <a:off x="0" y="1306417"/>
          <a:ext cx="4305301" cy="638564"/>
        </a:xfrm>
        <a:prstGeom prst="roundRect">
          <a:avLst/>
        </a:prstGeom>
        <a:solidFill>
          <a:schemeClr val="accent1">
            <a:shade val="80000"/>
            <a:hueOff val="0"/>
            <a:satOff val="-41115"/>
            <a:lumOff val="206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Wills</a:t>
          </a:r>
        </a:p>
      </dsp:txBody>
      <dsp:txXfrm>
        <a:off x="31172" y="1337589"/>
        <a:ext cx="4242957" cy="576220"/>
      </dsp:txXfrm>
    </dsp:sp>
    <dsp:sp modelId="{E4637E81-1786-41B3-8D5D-8415188612A4}">
      <dsp:nvSpPr>
        <dsp:cNvPr id="0" name=""/>
        <dsp:cNvSpPr/>
      </dsp:nvSpPr>
      <dsp:spPr>
        <a:xfrm>
          <a:off x="0" y="1959016"/>
          <a:ext cx="4305301" cy="638564"/>
        </a:xfrm>
        <a:prstGeom prst="roundRect">
          <a:avLst/>
        </a:prstGeom>
        <a:solidFill>
          <a:schemeClr val="accent1">
            <a:shade val="80000"/>
            <a:hueOff val="0"/>
            <a:satOff val="-61673"/>
            <a:lumOff val="309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Involuntary Title Transfer</a:t>
          </a:r>
        </a:p>
      </dsp:txBody>
      <dsp:txXfrm>
        <a:off x="31172" y="1990188"/>
        <a:ext cx="4242957" cy="576220"/>
      </dsp:txXfrm>
    </dsp:sp>
    <dsp:sp modelId="{CAED9363-5348-414D-B555-0266C99BA750}">
      <dsp:nvSpPr>
        <dsp:cNvPr id="0" name=""/>
        <dsp:cNvSpPr/>
      </dsp:nvSpPr>
      <dsp:spPr>
        <a:xfrm>
          <a:off x="0" y="2611614"/>
          <a:ext cx="4305301" cy="638564"/>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Title Records</a:t>
          </a:r>
        </a:p>
      </dsp:txBody>
      <dsp:txXfrm>
        <a:off x="31172" y="2642786"/>
        <a:ext cx="4242957" cy="57622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18596"/>
          <a:ext cx="7467599" cy="65520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The Lease Contract</a:t>
          </a:r>
        </a:p>
      </dsp:txBody>
      <dsp:txXfrm>
        <a:off x="31984" y="50580"/>
        <a:ext cx="7403631" cy="591232"/>
      </dsp:txXfrm>
    </dsp:sp>
    <dsp:sp modelId="{5E43C424-4F64-45C4-B5E7-F56FDD58CD4B}">
      <dsp:nvSpPr>
        <dsp:cNvPr id="0" name=""/>
        <dsp:cNvSpPr/>
      </dsp:nvSpPr>
      <dsp:spPr>
        <a:xfrm>
          <a:off x="0" y="685800"/>
          <a:ext cx="7467599" cy="655200"/>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Types of Leases</a:t>
          </a:r>
        </a:p>
      </dsp:txBody>
      <dsp:txXfrm>
        <a:off x="31984" y="717784"/>
        <a:ext cx="7403631" cy="591232"/>
      </dsp:txXfrm>
    </dsp:sp>
    <dsp:sp modelId="{A510B358-F952-4140-9A9E-FF7A2FCBF1D9}">
      <dsp:nvSpPr>
        <dsp:cNvPr id="0" name=""/>
        <dsp:cNvSpPr/>
      </dsp:nvSpPr>
      <dsp:spPr>
        <a:xfrm>
          <a:off x="0" y="1371599"/>
          <a:ext cx="7467599" cy="655200"/>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Default and Termination</a:t>
          </a:r>
        </a:p>
      </dsp:txBody>
      <dsp:txXfrm>
        <a:off x="31984" y="1403583"/>
        <a:ext cx="7403631" cy="591232"/>
      </dsp:txXfrm>
    </dsp:sp>
    <dsp:sp modelId="{809A41B2-019D-43DF-86EC-D9DC3C7F6431}">
      <dsp:nvSpPr>
        <dsp:cNvPr id="0" name=""/>
        <dsp:cNvSpPr/>
      </dsp:nvSpPr>
      <dsp:spPr>
        <a:xfrm>
          <a:off x="0" y="2057401"/>
          <a:ext cx="7467599" cy="65520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kern="1200" dirty="0"/>
            <a:t>Uniform Residential Landlord and Tenant Act</a:t>
          </a:r>
        </a:p>
      </dsp:txBody>
      <dsp:txXfrm>
        <a:off x="31984" y="2089385"/>
        <a:ext cx="7403631" cy="59123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55B617-F847-413C-9187-63184032DD92}">
      <dsp:nvSpPr>
        <dsp:cNvPr id="0" name=""/>
        <dsp:cNvSpPr/>
      </dsp:nvSpPr>
      <dsp:spPr>
        <a:xfrm>
          <a:off x="0" y="24299"/>
          <a:ext cx="3848100" cy="65520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0" kern="1200" dirty="0"/>
            <a:t>Real Estate Planning</a:t>
          </a:r>
        </a:p>
      </dsp:txBody>
      <dsp:txXfrm>
        <a:off x="31984" y="56283"/>
        <a:ext cx="3784132" cy="591232"/>
      </dsp:txXfrm>
    </dsp:sp>
    <dsp:sp modelId="{729E865C-C959-4C6D-ACFD-59365EF66CF4}">
      <dsp:nvSpPr>
        <dsp:cNvPr id="0" name=""/>
        <dsp:cNvSpPr/>
      </dsp:nvSpPr>
      <dsp:spPr>
        <a:xfrm>
          <a:off x="0" y="676000"/>
          <a:ext cx="3848100" cy="655200"/>
        </a:xfrm>
        <a:prstGeom prst="roundRect">
          <a:avLst/>
        </a:prstGeom>
        <a:solidFill>
          <a:schemeClr val="accent1">
            <a:shade val="80000"/>
            <a:hueOff val="0"/>
            <a:satOff val="-27410"/>
            <a:lumOff val="1377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0" kern="1200" dirty="0"/>
            <a:t>Public Land Use Control</a:t>
          </a:r>
        </a:p>
      </dsp:txBody>
      <dsp:txXfrm>
        <a:off x="31984" y="707984"/>
        <a:ext cx="3784132" cy="591232"/>
      </dsp:txXfrm>
    </dsp:sp>
    <dsp:sp modelId="{CB12B3C2-F48F-4CC6-A8D5-ABF11E9C3B0A}">
      <dsp:nvSpPr>
        <dsp:cNvPr id="0" name=""/>
        <dsp:cNvSpPr/>
      </dsp:nvSpPr>
      <dsp:spPr>
        <a:xfrm>
          <a:off x="0" y="1361802"/>
          <a:ext cx="3848100" cy="655200"/>
        </a:xfrm>
        <a:prstGeom prst="roundRect">
          <a:avLst/>
        </a:prstGeom>
        <a:solidFill>
          <a:schemeClr val="accent1">
            <a:shade val="80000"/>
            <a:hueOff val="0"/>
            <a:satOff val="-54820"/>
            <a:lumOff val="27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kern="1200" dirty="0"/>
            <a:t>Private Land Use Control</a:t>
          </a:r>
        </a:p>
      </dsp:txBody>
      <dsp:txXfrm>
        <a:off x="31984" y="1393786"/>
        <a:ext cx="3784132" cy="591232"/>
      </dsp:txXfrm>
    </dsp:sp>
    <dsp:sp modelId="{F2E3F8AA-1547-4CB0-BC88-35548D9146A9}">
      <dsp:nvSpPr>
        <dsp:cNvPr id="0" name=""/>
        <dsp:cNvSpPr/>
      </dsp:nvSpPr>
      <dsp:spPr>
        <a:xfrm>
          <a:off x="0" y="2047604"/>
          <a:ext cx="3848100" cy="655200"/>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0" kern="1200" dirty="0"/>
            <a:t>Environmental Controls</a:t>
          </a:r>
        </a:p>
      </dsp:txBody>
      <dsp:txXfrm>
        <a:off x="31984" y="2079588"/>
        <a:ext cx="3784132" cy="59123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36645"/>
          <a:ext cx="5524502" cy="69692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Methods of Legal Description</a:t>
          </a:r>
        </a:p>
      </dsp:txBody>
      <dsp:txXfrm>
        <a:off x="34021" y="70666"/>
        <a:ext cx="5456460" cy="628878"/>
      </dsp:txXfrm>
    </dsp:sp>
    <dsp:sp modelId="{5F0880D5-FD61-4DB3-8FEC-F679101AD202}">
      <dsp:nvSpPr>
        <dsp:cNvPr id="0" name=""/>
        <dsp:cNvSpPr/>
      </dsp:nvSpPr>
      <dsp:spPr>
        <a:xfrm>
          <a:off x="0" y="710091"/>
          <a:ext cx="5524502" cy="556024"/>
        </a:xfrm>
        <a:prstGeom prst="roundRect">
          <a:avLst/>
        </a:prstGeom>
        <a:solidFill>
          <a:schemeClr val="accent1">
            <a:shade val="80000"/>
            <a:hueOff val="0"/>
            <a:satOff val="-20558"/>
            <a:lumOff val="103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Metes and Bounds </a:t>
          </a:r>
        </a:p>
      </dsp:txBody>
      <dsp:txXfrm>
        <a:off x="27143" y="737234"/>
        <a:ext cx="5470216" cy="501738"/>
      </dsp:txXfrm>
    </dsp:sp>
    <dsp:sp modelId="{1324D068-3F80-4148-A008-462718D43846}">
      <dsp:nvSpPr>
        <dsp:cNvPr id="0" name=""/>
        <dsp:cNvSpPr/>
      </dsp:nvSpPr>
      <dsp:spPr>
        <a:xfrm>
          <a:off x="0" y="1278335"/>
          <a:ext cx="5524502" cy="556024"/>
        </a:xfrm>
        <a:prstGeom prst="roundRect">
          <a:avLst/>
        </a:prstGeom>
        <a:solidFill>
          <a:schemeClr val="accent1">
            <a:shade val="80000"/>
            <a:hueOff val="0"/>
            <a:satOff val="-41115"/>
            <a:lumOff val="206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The Rectangular Survey System</a:t>
          </a:r>
        </a:p>
      </dsp:txBody>
      <dsp:txXfrm>
        <a:off x="27143" y="1305478"/>
        <a:ext cx="5470216" cy="501738"/>
      </dsp:txXfrm>
    </dsp:sp>
    <dsp:sp modelId="{0FFBA51C-D92B-4420-9B45-2123DFA0CA13}">
      <dsp:nvSpPr>
        <dsp:cNvPr id="0" name=""/>
        <dsp:cNvSpPr/>
      </dsp:nvSpPr>
      <dsp:spPr>
        <a:xfrm>
          <a:off x="0" y="1846580"/>
          <a:ext cx="5524502" cy="556024"/>
        </a:xfrm>
        <a:prstGeom prst="roundRect">
          <a:avLst/>
        </a:prstGeom>
        <a:solidFill>
          <a:schemeClr val="accent1">
            <a:shade val="80000"/>
            <a:hueOff val="0"/>
            <a:satOff val="-61673"/>
            <a:lumOff val="309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Recorded Plat Method</a:t>
          </a:r>
        </a:p>
      </dsp:txBody>
      <dsp:txXfrm>
        <a:off x="27143" y="1873723"/>
        <a:ext cx="5470216" cy="501738"/>
      </dsp:txXfrm>
    </dsp:sp>
    <dsp:sp modelId="{F87FE660-E50B-4ABC-87E5-697DF972C9CA}">
      <dsp:nvSpPr>
        <dsp:cNvPr id="0" name=""/>
        <dsp:cNvSpPr/>
      </dsp:nvSpPr>
      <dsp:spPr>
        <a:xfrm>
          <a:off x="0" y="2414824"/>
          <a:ext cx="5524502" cy="556024"/>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a:t>Describing </a:t>
          </a:r>
          <a:r>
            <a:rPr lang="en-US" sz="2800" b="0" kern="1200" dirty="0"/>
            <a:t>Elevation</a:t>
          </a:r>
        </a:p>
      </dsp:txBody>
      <dsp:txXfrm>
        <a:off x="27143" y="2441967"/>
        <a:ext cx="5470216" cy="50173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27006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69424"/>
          </a:xfrm>
          <a:prstGeom prst="rect">
            <a:avLst/>
          </a:prstGeom>
        </p:spPr>
        <p:txBody>
          <a:bodyPr vert="horz" lIns="94229" tIns="47114" rIns="94229" bIns="47114" rtlCol="0"/>
          <a:lstStyle>
            <a:lvl1pPr algn="r">
              <a:defRPr sz="1200"/>
            </a:lvl1pPr>
          </a:lstStyle>
          <a:p>
            <a:fld id="{C23C084C-0B13-45B2-9A35-52F2113029EB}" type="datetimeFigureOut">
              <a:rPr lang="en-US" smtClean="0"/>
              <a:t>4/25/2023</a:t>
            </a:fld>
            <a:endParaRPr lang="en-US"/>
          </a:p>
        </p:txBody>
      </p:sp>
      <p:sp>
        <p:nvSpPr>
          <p:cNvPr id="4" name="Slide Image Placeholder 3"/>
          <p:cNvSpPr>
            <a:spLocks noGrp="1" noRot="1" noChangeAspect="1"/>
          </p:cNvSpPr>
          <p:nvPr>
            <p:ph type="sldImg" idx="2"/>
          </p:nvPr>
        </p:nvSpPr>
        <p:spPr>
          <a:xfrm>
            <a:off x="1204913" y="704850"/>
            <a:ext cx="4692650" cy="3519488"/>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69424"/>
          </a:xfrm>
          <a:prstGeom prst="rect">
            <a:avLst/>
          </a:prstGeom>
        </p:spPr>
        <p:txBody>
          <a:bodyPr vert="horz" lIns="94229" tIns="47114" rIns="94229" bIns="47114" rtlCol="0" anchor="b"/>
          <a:lstStyle>
            <a:lvl1pPr algn="r">
              <a:defRPr sz="1200"/>
            </a:lvl1pPr>
          </a:lstStyle>
          <a:p>
            <a:fld id="{9E2E816B-E8DA-4F74-9CA4-C1F5DA3A3889}" type="slidenum">
              <a:rPr lang="en-US" smtClean="0"/>
              <a:t>‹#›</a:t>
            </a:fld>
            <a:endParaRPr lang="en-US"/>
          </a:p>
        </p:txBody>
      </p:sp>
    </p:spTree>
    <p:extLst>
      <p:ext uri="{BB962C8B-B14F-4D97-AF65-F5344CB8AC3E}">
        <p14:creationId xmlns:p14="http://schemas.microsoft.com/office/powerpoint/2010/main" val="3431595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2" Type="http://schemas.openxmlformats.org/officeDocument/2006/relationships/slide" Target="../slides/slide338.xml"/><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2" Type="http://schemas.openxmlformats.org/officeDocument/2006/relationships/slide" Target="../slides/slide344.xml"/><Relationship Id="rId1" Type="http://schemas.openxmlformats.org/officeDocument/2006/relationships/notesMaster" Target="../notesMasters/notesMaster1.xml"/></Relationships>
</file>

<file path=ppt/notesSlides/_rels/notesSlide345.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346.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347.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348.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349.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0.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351.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352.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353.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354.xml.rels><?xml version="1.0" encoding="UTF-8" standalone="yes"?>
<Relationships xmlns="http://schemas.openxmlformats.org/package/2006/relationships"><Relationship Id="rId2" Type="http://schemas.openxmlformats.org/officeDocument/2006/relationships/slide" Target="../slides/slide354.xml"/><Relationship Id="rId1" Type="http://schemas.openxmlformats.org/officeDocument/2006/relationships/notesMaster" Target="../notesMasters/notesMaster1.xml"/></Relationships>
</file>

<file path=ppt/notesSlides/_rels/notesSlide355.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356.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_rels/notesSlide357.xml.rels><?xml version="1.0" encoding="UTF-8" standalone="yes"?>
<Relationships xmlns="http://schemas.openxmlformats.org/package/2006/relationships"><Relationship Id="rId2" Type="http://schemas.openxmlformats.org/officeDocument/2006/relationships/slide" Target="../slides/slide357.xml"/><Relationship Id="rId1" Type="http://schemas.openxmlformats.org/officeDocument/2006/relationships/notesMaster" Target="../notesMasters/notesMaster1.xml"/></Relationships>
</file>

<file path=ppt/notesSlides/_rels/notesSlide358.xml.rels><?xml version="1.0" encoding="UTF-8" standalone="yes"?>
<Relationships xmlns="http://schemas.openxmlformats.org/package/2006/relationships"><Relationship Id="rId2" Type="http://schemas.openxmlformats.org/officeDocument/2006/relationships/slide" Target="../slides/slide358.xml"/><Relationship Id="rId1" Type="http://schemas.openxmlformats.org/officeDocument/2006/relationships/notesMaster" Target="../notesMasters/notesMaster1.xml"/></Relationships>
</file>

<file path=ppt/notesSlides/_rels/notesSlide359.xml.rels><?xml version="1.0" encoding="UTF-8" standalone="yes"?>
<Relationships xmlns="http://schemas.openxmlformats.org/package/2006/relationships"><Relationship Id="rId2" Type="http://schemas.openxmlformats.org/officeDocument/2006/relationships/slide" Target="../slides/slide3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0.xml.rels><?xml version="1.0" encoding="UTF-8" standalone="yes"?>
<Relationships xmlns="http://schemas.openxmlformats.org/package/2006/relationships"><Relationship Id="rId2" Type="http://schemas.openxmlformats.org/officeDocument/2006/relationships/slide" Target="../slides/slide360.xml"/><Relationship Id="rId1" Type="http://schemas.openxmlformats.org/officeDocument/2006/relationships/notesMaster" Target="../notesMasters/notesMaster1.xml"/></Relationships>
</file>

<file path=ppt/notesSlides/_rels/notesSlide361.xml.rels><?xml version="1.0" encoding="UTF-8" standalone="yes"?>
<Relationships xmlns="http://schemas.openxmlformats.org/package/2006/relationships"><Relationship Id="rId2" Type="http://schemas.openxmlformats.org/officeDocument/2006/relationships/slide" Target="../slides/slide361.xml"/><Relationship Id="rId1" Type="http://schemas.openxmlformats.org/officeDocument/2006/relationships/notesMaster" Target="../notesMasters/notesMaster1.xml"/></Relationships>
</file>

<file path=ppt/notesSlides/_rels/notesSlide362.xml.rels><?xml version="1.0" encoding="UTF-8" standalone="yes"?>
<Relationships xmlns="http://schemas.openxmlformats.org/package/2006/relationships"><Relationship Id="rId2" Type="http://schemas.openxmlformats.org/officeDocument/2006/relationships/slide" Target="../slides/slide362.xml"/><Relationship Id="rId1" Type="http://schemas.openxmlformats.org/officeDocument/2006/relationships/notesMaster" Target="../notesMasters/notesMaster1.xml"/></Relationships>
</file>

<file path=ppt/notesSlides/_rels/notesSlide363.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364.xml.rels><?xml version="1.0" encoding="UTF-8" standalone="yes"?>
<Relationships xmlns="http://schemas.openxmlformats.org/package/2006/relationships"><Relationship Id="rId2" Type="http://schemas.openxmlformats.org/officeDocument/2006/relationships/slide" Target="../slides/slide364.xml"/><Relationship Id="rId1" Type="http://schemas.openxmlformats.org/officeDocument/2006/relationships/notesMaster" Target="../notesMasters/notesMaster1.xml"/></Relationships>
</file>

<file path=ppt/notesSlides/_rels/notesSlide365.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366.xml.rels><?xml version="1.0" encoding="UTF-8" standalone="yes"?>
<Relationships xmlns="http://schemas.openxmlformats.org/package/2006/relationships"><Relationship Id="rId2" Type="http://schemas.openxmlformats.org/officeDocument/2006/relationships/slide" Target="../slides/slide366.xml"/><Relationship Id="rId1" Type="http://schemas.openxmlformats.org/officeDocument/2006/relationships/notesMaster" Target="../notesMasters/notesMaster1.xml"/></Relationships>
</file>

<file path=ppt/notesSlides/_rels/notesSlide367.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368.xml.rels><?xml version="1.0" encoding="UTF-8" standalone="yes"?>
<Relationships xmlns="http://schemas.openxmlformats.org/package/2006/relationships"><Relationship Id="rId2" Type="http://schemas.openxmlformats.org/officeDocument/2006/relationships/slide" Target="../slides/slide368.xml"/><Relationship Id="rId1" Type="http://schemas.openxmlformats.org/officeDocument/2006/relationships/notesMaster" Target="../notesMasters/notesMaster1.xml"/></Relationships>
</file>

<file path=ppt/notesSlides/_rels/notesSlide369.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0.xml.rels><?xml version="1.0" encoding="UTF-8" standalone="yes"?>
<Relationships xmlns="http://schemas.openxmlformats.org/package/2006/relationships"><Relationship Id="rId2" Type="http://schemas.openxmlformats.org/officeDocument/2006/relationships/slide" Target="../slides/slide370.xml"/><Relationship Id="rId1" Type="http://schemas.openxmlformats.org/officeDocument/2006/relationships/notesMaster" Target="../notesMasters/notesMaster1.xml"/></Relationships>
</file>

<file path=ppt/notesSlides/_rels/notesSlide371.xml.rels><?xml version="1.0" encoding="UTF-8" standalone="yes"?>
<Relationships xmlns="http://schemas.openxmlformats.org/package/2006/relationships"><Relationship Id="rId2" Type="http://schemas.openxmlformats.org/officeDocument/2006/relationships/slide" Target="../slides/slide371.xml"/><Relationship Id="rId1" Type="http://schemas.openxmlformats.org/officeDocument/2006/relationships/notesMaster" Target="../notesMasters/notesMaster1.xml"/></Relationships>
</file>

<file path=ppt/notesSlides/_rels/notesSlide372.xml.rels><?xml version="1.0" encoding="UTF-8" standalone="yes"?>
<Relationships xmlns="http://schemas.openxmlformats.org/package/2006/relationships"><Relationship Id="rId2" Type="http://schemas.openxmlformats.org/officeDocument/2006/relationships/slide" Target="../slides/slide372.xml"/><Relationship Id="rId1" Type="http://schemas.openxmlformats.org/officeDocument/2006/relationships/notesMaster" Target="../notesMasters/notesMaster1.xml"/></Relationships>
</file>

<file path=ppt/notesSlides/_rels/notesSlide373.xml.rels><?xml version="1.0" encoding="UTF-8" standalone="yes"?>
<Relationships xmlns="http://schemas.openxmlformats.org/package/2006/relationships"><Relationship Id="rId2" Type="http://schemas.openxmlformats.org/officeDocument/2006/relationships/slide" Target="../slides/slide373.xml"/><Relationship Id="rId1" Type="http://schemas.openxmlformats.org/officeDocument/2006/relationships/notesMaster" Target="../notesMasters/notesMaster1.xml"/></Relationships>
</file>

<file path=ppt/notesSlides/_rels/notesSlide374.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375.xml.rels><?xml version="1.0" encoding="UTF-8" standalone="yes"?>
<Relationships xmlns="http://schemas.openxmlformats.org/package/2006/relationships"><Relationship Id="rId2" Type="http://schemas.openxmlformats.org/officeDocument/2006/relationships/slide" Target="../slides/slide375.xml"/><Relationship Id="rId1" Type="http://schemas.openxmlformats.org/officeDocument/2006/relationships/notesMaster" Target="../notesMasters/notesMaster1.xml"/></Relationships>
</file>

<file path=ppt/notesSlides/_rels/notesSlide376.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377.xml.rels><?xml version="1.0" encoding="UTF-8" standalone="yes"?>
<Relationships xmlns="http://schemas.openxmlformats.org/package/2006/relationships"><Relationship Id="rId2" Type="http://schemas.openxmlformats.org/officeDocument/2006/relationships/slide" Target="../slides/slide377.xml"/><Relationship Id="rId1" Type="http://schemas.openxmlformats.org/officeDocument/2006/relationships/notesMaster" Target="../notesMasters/notesMaster1.xml"/></Relationships>
</file>

<file path=ppt/notesSlides/_rels/notesSlide378.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379.xml.rels><?xml version="1.0" encoding="UTF-8" standalone="yes"?>
<Relationships xmlns="http://schemas.openxmlformats.org/package/2006/relationships"><Relationship Id="rId2" Type="http://schemas.openxmlformats.org/officeDocument/2006/relationships/slide" Target="../slides/slide3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0.xml.rels><?xml version="1.0" encoding="UTF-8" standalone="yes"?>
<Relationships xmlns="http://schemas.openxmlformats.org/package/2006/relationships"><Relationship Id="rId2" Type="http://schemas.openxmlformats.org/officeDocument/2006/relationships/slide" Target="../slides/slide380.xml"/><Relationship Id="rId1" Type="http://schemas.openxmlformats.org/officeDocument/2006/relationships/notesMaster" Target="../notesMasters/notesMaster1.xml"/></Relationships>
</file>

<file path=ppt/notesSlides/_rels/notesSlide381.xml.rels><?xml version="1.0" encoding="UTF-8" standalone="yes"?>
<Relationships xmlns="http://schemas.openxmlformats.org/package/2006/relationships"><Relationship Id="rId2" Type="http://schemas.openxmlformats.org/officeDocument/2006/relationships/slide" Target="../slides/slide381.xml"/><Relationship Id="rId1" Type="http://schemas.openxmlformats.org/officeDocument/2006/relationships/notesMaster" Target="../notesMasters/notesMaster1.xml"/></Relationships>
</file>

<file path=ppt/notesSlides/_rels/notesSlide382.xml.rels><?xml version="1.0" encoding="UTF-8" standalone="yes"?>
<Relationships xmlns="http://schemas.openxmlformats.org/package/2006/relationships"><Relationship Id="rId2" Type="http://schemas.openxmlformats.org/officeDocument/2006/relationships/slide" Target="../slides/slide382.xml"/><Relationship Id="rId1" Type="http://schemas.openxmlformats.org/officeDocument/2006/relationships/notesMaster" Target="../notesMasters/notesMaster1.xml"/></Relationships>
</file>

<file path=ppt/notesSlides/_rels/notesSlide383.xml.rels><?xml version="1.0" encoding="UTF-8" standalone="yes"?>
<Relationships xmlns="http://schemas.openxmlformats.org/package/2006/relationships"><Relationship Id="rId2" Type="http://schemas.openxmlformats.org/officeDocument/2006/relationships/slide" Target="../slides/slide383.xml"/><Relationship Id="rId1" Type="http://schemas.openxmlformats.org/officeDocument/2006/relationships/notesMaster" Target="../notesMasters/notesMaster1.xml"/></Relationships>
</file>

<file path=ppt/notesSlides/_rels/notesSlide384.xml.rels><?xml version="1.0" encoding="UTF-8" standalone="yes"?>
<Relationships xmlns="http://schemas.openxmlformats.org/package/2006/relationships"><Relationship Id="rId2" Type="http://schemas.openxmlformats.org/officeDocument/2006/relationships/slide" Target="../slides/slide384.xml"/><Relationship Id="rId1" Type="http://schemas.openxmlformats.org/officeDocument/2006/relationships/notesMaster" Target="../notesMasters/notesMaster1.xml"/></Relationships>
</file>

<file path=ppt/notesSlides/_rels/notesSlide385.xml.rels><?xml version="1.0" encoding="UTF-8" standalone="yes"?>
<Relationships xmlns="http://schemas.openxmlformats.org/package/2006/relationships"><Relationship Id="rId2" Type="http://schemas.openxmlformats.org/officeDocument/2006/relationships/slide" Target="../slides/slide385.xml"/><Relationship Id="rId1" Type="http://schemas.openxmlformats.org/officeDocument/2006/relationships/notesMaster" Target="../notesMasters/notesMaster1.xml"/></Relationships>
</file>

<file path=ppt/notesSlides/_rels/notesSlide386.xml.rels><?xml version="1.0" encoding="UTF-8" standalone="yes"?>
<Relationships xmlns="http://schemas.openxmlformats.org/package/2006/relationships"><Relationship Id="rId2" Type="http://schemas.openxmlformats.org/officeDocument/2006/relationships/slide" Target="../slides/slide386.xml"/><Relationship Id="rId1" Type="http://schemas.openxmlformats.org/officeDocument/2006/relationships/notesMaster" Target="../notesMasters/notesMaster1.xml"/></Relationships>
</file>

<file path=ppt/notesSlides/_rels/notesSlide387.xml.rels><?xml version="1.0" encoding="UTF-8" standalone="yes"?>
<Relationships xmlns="http://schemas.openxmlformats.org/package/2006/relationships"><Relationship Id="rId2" Type="http://schemas.openxmlformats.org/officeDocument/2006/relationships/slide" Target="../slides/slide387.xml"/><Relationship Id="rId1" Type="http://schemas.openxmlformats.org/officeDocument/2006/relationships/notesMaster" Target="../notesMasters/notesMaster1.xml"/></Relationships>
</file>

<file path=ppt/notesSlides/_rels/notesSlide388.xml.rels><?xml version="1.0" encoding="UTF-8" standalone="yes"?>
<Relationships xmlns="http://schemas.openxmlformats.org/package/2006/relationships"><Relationship Id="rId2" Type="http://schemas.openxmlformats.org/officeDocument/2006/relationships/slide" Target="../slides/slide388.xml"/><Relationship Id="rId1" Type="http://schemas.openxmlformats.org/officeDocument/2006/relationships/notesMaster" Target="../notesMasters/notesMaster1.xml"/></Relationships>
</file>

<file path=ppt/notesSlides/_rels/notesSlide389.xml.rels><?xml version="1.0" encoding="UTF-8" standalone="yes"?>
<Relationships xmlns="http://schemas.openxmlformats.org/package/2006/relationships"><Relationship Id="rId2" Type="http://schemas.openxmlformats.org/officeDocument/2006/relationships/slide" Target="../slides/slide38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0.xml.rels><?xml version="1.0" encoding="UTF-8" standalone="yes"?>
<Relationships xmlns="http://schemas.openxmlformats.org/package/2006/relationships"><Relationship Id="rId2" Type="http://schemas.openxmlformats.org/officeDocument/2006/relationships/slide" Target="../slides/slide390.xml"/><Relationship Id="rId1" Type="http://schemas.openxmlformats.org/officeDocument/2006/relationships/notesMaster" Target="../notesMasters/notesMaster1.xml"/></Relationships>
</file>

<file path=ppt/notesSlides/_rels/notesSlide391.xml.rels><?xml version="1.0" encoding="UTF-8" standalone="yes"?>
<Relationships xmlns="http://schemas.openxmlformats.org/package/2006/relationships"><Relationship Id="rId2" Type="http://schemas.openxmlformats.org/officeDocument/2006/relationships/slide" Target="../slides/slide391.xml"/><Relationship Id="rId1" Type="http://schemas.openxmlformats.org/officeDocument/2006/relationships/notesMaster" Target="../notesMasters/notesMaster1.xml"/></Relationships>
</file>

<file path=ppt/notesSlides/_rels/notesSlide392.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393.xml.rels><?xml version="1.0" encoding="UTF-8" standalone="yes"?>
<Relationships xmlns="http://schemas.openxmlformats.org/package/2006/relationships"><Relationship Id="rId2" Type="http://schemas.openxmlformats.org/officeDocument/2006/relationships/slide" Target="../slides/slide393.xml"/><Relationship Id="rId1" Type="http://schemas.openxmlformats.org/officeDocument/2006/relationships/notesMaster" Target="../notesMasters/notesMaster1.xml"/></Relationships>
</file>

<file path=ppt/notesSlides/_rels/notesSlide394.xml.rels><?xml version="1.0" encoding="UTF-8" standalone="yes"?>
<Relationships xmlns="http://schemas.openxmlformats.org/package/2006/relationships"><Relationship Id="rId2" Type="http://schemas.openxmlformats.org/officeDocument/2006/relationships/slide" Target="../slides/slide394.xml"/><Relationship Id="rId1" Type="http://schemas.openxmlformats.org/officeDocument/2006/relationships/notesMaster" Target="../notesMasters/notesMaster1.xml"/></Relationships>
</file>

<file path=ppt/notesSlides/_rels/notesSlide395.xml.rels><?xml version="1.0" encoding="UTF-8" standalone="yes"?>
<Relationships xmlns="http://schemas.openxmlformats.org/package/2006/relationships"><Relationship Id="rId2" Type="http://schemas.openxmlformats.org/officeDocument/2006/relationships/slide" Target="../slides/slide395.xml"/><Relationship Id="rId1" Type="http://schemas.openxmlformats.org/officeDocument/2006/relationships/notesMaster" Target="../notesMasters/notesMaster1.xml"/></Relationships>
</file>

<file path=ppt/notesSlides/_rels/notesSlide396.xml.rels><?xml version="1.0" encoding="UTF-8" standalone="yes"?>
<Relationships xmlns="http://schemas.openxmlformats.org/package/2006/relationships"><Relationship Id="rId2" Type="http://schemas.openxmlformats.org/officeDocument/2006/relationships/slide" Target="../slides/slide396.xml"/><Relationship Id="rId1" Type="http://schemas.openxmlformats.org/officeDocument/2006/relationships/notesMaster" Target="../notesMasters/notesMaster1.xml"/></Relationships>
</file>

<file path=ppt/notesSlides/_rels/notesSlide397.xml.rels><?xml version="1.0" encoding="UTF-8" standalone="yes"?>
<Relationships xmlns="http://schemas.openxmlformats.org/package/2006/relationships"><Relationship Id="rId2" Type="http://schemas.openxmlformats.org/officeDocument/2006/relationships/slide" Target="../slides/slide397.xml"/><Relationship Id="rId1" Type="http://schemas.openxmlformats.org/officeDocument/2006/relationships/notesMaster" Target="../notesMasters/notesMaster1.xml"/></Relationships>
</file>

<file path=ppt/notesSlides/_rels/notesSlide398.xml.rels><?xml version="1.0" encoding="UTF-8" standalone="yes"?>
<Relationships xmlns="http://schemas.openxmlformats.org/package/2006/relationships"><Relationship Id="rId2" Type="http://schemas.openxmlformats.org/officeDocument/2006/relationships/slide" Target="../slides/slide398.xml"/><Relationship Id="rId1" Type="http://schemas.openxmlformats.org/officeDocument/2006/relationships/notesMaster" Target="../notesMasters/notesMaster1.xml"/></Relationships>
</file>

<file path=ppt/notesSlides/_rels/notesSlide399.xml.rels><?xml version="1.0" encoding="UTF-8" standalone="yes"?>
<Relationships xmlns="http://schemas.openxmlformats.org/package/2006/relationships"><Relationship Id="rId2" Type="http://schemas.openxmlformats.org/officeDocument/2006/relationships/slide" Target="../slides/slide39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00.xml.rels><?xml version="1.0" encoding="UTF-8" standalone="yes"?>
<Relationships xmlns="http://schemas.openxmlformats.org/package/2006/relationships"><Relationship Id="rId2" Type="http://schemas.openxmlformats.org/officeDocument/2006/relationships/slide" Target="../slides/slide400.xml"/><Relationship Id="rId1" Type="http://schemas.openxmlformats.org/officeDocument/2006/relationships/notesMaster" Target="../notesMasters/notesMaster1.xml"/></Relationships>
</file>

<file path=ppt/notesSlides/_rels/notesSlide401.xml.rels><?xml version="1.0" encoding="UTF-8" standalone="yes"?>
<Relationships xmlns="http://schemas.openxmlformats.org/package/2006/relationships"><Relationship Id="rId2" Type="http://schemas.openxmlformats.org/officeDocument/2006/relationships/slide" Target="../slides/slide401.xml"/><Relationship Id="rId1" Type="http://schemas.openxmlformats.org/officeDocument/2006/relationships/notesMaster" Target="../notesMasters/notesMaster1.xml"/></Relationships>
</file>

<file path=ppt/notesSlides/_rels/notesSlide402.xml.rels><?xml version="1.0" encoding="UTF-8" standalone="yes"?>
<Relationships xmlns="http://schemas.openxmlformats.org/package/2006/relationships"><Relationship Id="rId2" Type="http://schemas.openxmlformats.org/officeDocument/2006/relationships/slide" Target="../slides/slide402.xml"/><Relationship Id="rId1" Type="http://schemas.openxmlformats.org/officeDocument/2006/relationships/notesMaster" Target="../notesMasters/notesMaster1.xml"/></Relationships>
</file>

<file path=ppt/notesSlides/_rels/notesSlide403.xml.rels><?xml version="1.0" encoding="UTF-8" standalone="yes"?>
<Relationships xmlns="http://schemas.openxmlformats.org/package/2006/relationships"><Relationship Id="rId2" Type="http://schemas.openxmlformats.org/officeDocument/2006/relationships/slide" Target="../slides/slide403.xml"/><Relationship Id="rId1" Type="http://schemas.openxmlformats.org/officeDocument/2006/relationships/notesMaster" Target="../notesMasters/notesMaster1.xml"/></Relationships>
</file>

<file path=ppt/notesSlides/_rels/notesSlide404.xml.rels><?xml version="1.0" encoding="UTF-8" standalone="yes"?>
<Relationships xmlns="http://schemas.openxmlformats.org/package/2006/relationships"><Relationship Id="rId2" Type="http://schemas.openxmlformats.org/officeDocument/2006/relationships/slide" Target="../slides/slide404.xml"/><Relationship Id="rId1" Type="http://schemas.openxmlformats.org/officeDocument/2006/relationships/notesMaster" Target="../notesMasters/notesMaster1.xml"/></Relationships>
</file>

<file path=ppt/notesSlides/_rels/notesSlide405.xml.rels><?xml version="1.0" encoding="UTF-8" standalone="yes"?>
<Relationships xmlns="http://schemas.openxmlformats.org/package/2006/relationships"><Relationship Id="rId2" Type="http://schemas.openxmlformats.org/officeDocument/2006/relationships/slide" Target="../slides/slide405.xml"/><Relationship Id="rId1" Type="http://schemas.openxmlformats.org/officeDocument/2006/relationships/notesMaster" Target="../notesMasters/notesMaster1.xml"/></Relationships>
</file>

<file path=ppt/notesSlides/_rels/notesSlide406.xml.rels><?xml version="1.0" encoding="UTF-8" standalone="yes"?>
<Relationships xmlns="http://schemas.openxmlformats.org/package/2006/relationships"><Relationship Id="rId2" Type="http://schemas.openxmlformats.org/officeDocument/2006/relationships/slide" Target="../slides/slide406.xml"/><Relationship Id="rId1" Type="http://schemas.openxmlformats.org/officeDocument/2006/relationships/notesMaster" Target="../notesMasters/notesMaster1.xml"/></Relationships>
</file>

<file path=ppt/notesSlides/_rels/notesSlide407.xml.rels><?xml version="1.0" encoding="UTF-8" standalone="yes"?>
<Relationships xmlns="http://schemas.openxmlformats.org/package/2006/relationships"><Relationship Id="rId2" Type="http://schemas.openxmlformats.org/officeDocument/2006/relationships/slide" Target="../slides/slide407.xml"/><Relationship Id="rId1" Type="http://schemas.openxmlformats.org/officeDocument/2006/relationships/notesMaster" Target="../notesMasters/notesMaster1.xml"/></Relationships>
</file>

<file path=ppt/notesSlides/_rels/notesSlide408.xml.rels><?xml version="1.0" encoding="UTF-8" standalone="yes"?>
<Relationships xmlns="http://schemas.openxmlformats.org/package/2006/relationships"><Relationship Id="rId2" Type="http://schemas.openxmlformats.org/officeDocument/2006/relationships/slide" Target="../slides/slide408.xml"/><Relationship Id="rId1" Type="http://schemas.openxmlformats.org/officeDocument/2006/relationships/notesMaster" Target="../notesMasters/notesMaster1.xml"/></Relationships>
</file>

<file path=ppt/notesSlides/_rels/notesSlide409.xml.rels><?xml version="1.0" encoding="UTF-8" standalone="yes"?>
<Relationships xmlns="http://schemas.openxmlformats.org/package/2006/relationships"><Relationship Id="rId2" Type="http://schemas.openxmlformats.org/officeDocument/2006/relationships/slide" Target="../slides/slide40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0.xml.rels><?xml version="1.0" encoding="UTF-8" standalone="yes"?>
<Relationships xmlns="http://schemas.openxmlformats.org/package/2006/relationships"><Relationship Id="rId2" Type="http://schemas.openxmlformats.org/officeDocument/2006/relationships/slide" Target="../slides/slide410.xml"/><Relationship Id="rId1" Type="http://schemas.openxmlformats.org/officeDocument/2006/relationships/notesMaster" Target="../notesMasters/notesMaster1.xml"/></Relationships>
</file>

<file path=ppt/notesSlides/_rels/notesSlide411.xml.rels><?xml version="1.0" encoding="UTF-8" standalone="yes"?>
<Relationships xmlns="http://schemas.openxmlformats.org/package/2006/relationships"><Relationship Id="rId2" Type="http://schemas.openxmlformats.org/officeDocument/2006/relationships/slide" Target="../slides/slide411.xml"/><Relationship Id="rId1" Type="http://schemas.openxmlformats.org/officeDocument/2006/relationships/notesMaster" Target="../notesMasters/notesMaster1.xml"/></Relationships>
</file>

<file path=ppt/notesSlides/_rels/notesSlide412.xml.rels><?xml version="1.0" encoding="UTF-8" standalone="yes"?>
<Relationships xmlns="http://schemas.openxmlformats.org/package/2006/relationships"><Relationship Id="rId2" Type="http://schemas.openxmlformats.org/officeDocument/2006/relationships/slide" Target="../slides/slide412.xml"/><Relationship Id="rId1" Type="http://schemas.openxmlformats.org/officeDocument/2006/relationships/notesMaster" Target="../notesMasters/notesMaster1.xml"/></Relationships>
</file>

<file path=ppt/notesSlides/_rels/notesSlide413.xml.rels><?xml version="1.0" encoding="UTF-8" standalone="yes"?>
<Relationships xmlns="http://schemas.openxmlformats.org/package/2006/relationships"><Relationship Id="rId2" Type="http://schemas.openxmlformats.org/officeDocument/2006/relationships/slide" Target="../slides/slide413.xml"/><Relationship Id="rId1" Type="http://schemas.openxmlformats.org/officeDocument/2006/relationships/notesMaster" Target="../notesMasters/notesMaster1.xml"/></Relationships>
</file>

<file path=ppt/notesSlides/_rels/notesSlide414.xml.rels><?xml version="1.0" encoding="UTF-8" standalone="yes"?>
<Relationships xmlns="http://schemas.openxmlformats.org/package/2006/relationships"><Relationship Id="rId2" Type="http://schemas.openxmlformats.org/officeDocument/2006/relationships/slide" Target="../slides/slide414.xml"/><Relationship Id="rId1" Type="http://schemas.openxmlformats.org/officeDocument/2006/relationships/notesMaster" Target="../notesMasters/notesMaster1.xml"/></Relationships>
</file>

<file path=ppt/notesSlides/_rels/notesSlide415.xml.rels><?xml version="1.0" encoding="UTF-8" standalone="yes"?>
<Relationships xmlns="http://schemas.openxmlformats.org/package/2006/relationships"><Relationship Id="rId2" Type="http://schemas.openxmlformats.org/officeDocument/2006/relationships/slide" Target="../slides/slide415.xml"/><Relationship Id="rId1" Type="http://schemas.openxmlformats.org/officeDocument/2006/relationships/notesMaster" Target="../notesMasters/notesMaster1.xml"/></Relationships>
</file>

<file path=ppt/notesSlides/_rels/notesSlide416.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417.xml.rels><?xml version="1.0" encoding="UTF-8" standalone="yes"?>
<Relationships xmlns="http://schemas.openxmlformats.org/package/2006/relationships"><Relationship Id="rId2" Type="http://schemas.openxmlformats.org/officeDocument/2006/relationships/slide" Target="../slides/slide417.xml"/><Relationship Id="rId1" Type="http://schemas.openxmlformats.org/officeDocument/2006/relationships/notesMaster" Target="../notesMasters/notesMaster1.xml"/></Relationships>
</file>

<file path=ppt/notesSlides/_rels/notesSlide418.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419.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0.xml.rels><?xml version="1.0" encoding="UTF-8" standalone="yes"?>
<Relationships xmlns="http://schemas.openxmlformats.org/package/2006/relationships"><Relationship Id="rId2" Type="http://schemas.openxmlformats.org/officeDocument/2006/relationships/slide" Target="../slides/slide420.xml"/><Relationship Id="rId1" Type="http://schemas.openxmlformats.org/officeDocument/2006/relationships/notesMaster" Target="../notesMasters/notesMaster1.xml"/></Relationships>
</file>

<file path=ppt/notesSlides/_rels/notesSlide421.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422.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423.xml.rels><?xml version="1.0" encoding="UTF-8" standalone="yes"?>
<Relationships xmlns="http://schemas.openxmlformats.org/package/2006/relationships"><Relationship Id="rId2" Type="http://schemas.openxmlformats.org/officeDocument/2006/relationships/slide" Target="../slides/slide423.xml"/><Relationship Id="rId1" Type="http://schemas.openxmlformats.org/officeDocument/2006/relationships/notesMaster" Target="../notesMasters/notesMaster1.xml"/></Relationships>
</file>

<file path=ppt/notesSlides/_rels/notesSlide424.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425.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426.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427.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428.xml.rels><?xml version="1.0" encoding="UTF-8" standalone="yes"?>
<Relationships xmlns="http://schemas.openxmlformats.org/package/2006/relationships"><Relationship Id="rId2" Type="http://schemas.openxmlformats.org/officeDocument/2006/relationships/slide" Target="../slides/slide428.xml"/><Relationship Id="rId1" Type="http://schemas.openxmlformats.org/officeDocument/2006/relationships/notesMaster" Target="../notesMasters/notesMaster1.xml"/></Relationships>
</file>

<file path=ppt/notesSlides/_rels/notesSlide429.xml.rels><?xml version="1.0" encoding="UTF-8" standalone="yes"?>
<Relationships xmlns="http://schemas.openxmlformats.org/package/2006/relationships"><Relationship Id="rId2" Type="http://schemas.openxmlformats.org/officeDocument/2006/relationships/slide" Target="../slides/slide42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0.xml.rels><?xml version="1.0" encoding="UTF-8" standalone="yes"?>
<Relationships xmlns="http://schemas.openxmlformats.org/package/2006/relationships"><Relationship Id="rId2" Type="http://schemas.openxmlformats.org/officeDocument/2006/relationships/slide" Target="../slides/slide430.xml"/><Relationship Id="rId1" Type="http://schemas.openxmlformats.org/officeDocument/2006/relationships/notesMaster" Target="../notesMasters/notesMaster1.xml"/></Relationships>
</file>

<file path=ppt/notesSlides/_rels/notesSlide431.xml.rels><?xml version="1.0" encoding="UTF-8" standalone="yes"?>
<Relationships xmlns="http://schemas.openxmlformats.org/package/2006/relationships"><Relationship Id="rId2" Type="http://schemas.openxmlformats.org/officeDocument/2006/relationships/slide" Target="../slides/slide431.xml"/><Relationship Id="rId1" Type="http://schemas.openxmlformats.org/officeDocument/2006/relationships/notesMaster" Target="../notesMasters/notesMaster1.xml"/></Relationships>
</file>

<file path=ppt/notesSlides/_rels/notesSlide432.xml.rels><?xml version="1.0" encoding="UTF-8" standalone="yes"?>
<Relationships xmlns="http://schemas.openxmlformats.org/package/2006/relationships"><Relationship Id="rId2" Type="http://schemas.openxmlformats.org/officeDocument/2006/relationships/slide" Target="../slides/slide432.xml"/><Relationship Id="rId1" Type="http://schemas.openxmlformats.org/officeDocument/2006/relationships/notesMaster" Target="../notesMasters/notesMaster1.xml"/></Relationships>
</file>

<file path=ppt/notesSlides/_rels/notesSlide433.xml.rels><?xml version="1.0" encoding="UTF-8" standalone="yes"?>
<Relationships xmlns="http://schemas.openxmlformats.org/package/2006/relationships"><Relationship Id="rId2" Type="http://schemas.openxmlformats.org/officeDocument/2006/relationships/slide" Target="../slides/slide433.xml"/><Relationship Id="rId1" Type="http://schemas.openxmlformats.org/officeDocument/2006/relationships/notesMaster" Target="../notesMasters/notesMaster1.xml"/></Relationships>
</file>

<file path=ppt/notesSlides/_rels/notesSlide434.xml.rels><?xml version="1.0" encoding="UTF-8" standalone="yes"?>
<Relationships xmlns="http://schemas.openxmlformats.org/package/2006/relationships"><Relationship Id="rId2" Type="http://schemas.openxmlformats.org/officeDocument/2006/relationships/slide" Target="../slides/slide434.xml"/><Relationship Id="rId1" Type="http://schemas.openxmlformats.org/officeDocument/2006/relationships/notesMaster" Target="../notesMasters/notesMaster1.xml"/></Relationships>
</file>

<file path=ppt/notesSlides/_rels/notesSlide435.xml.rels><?xml version="1.0" encoding="UTF-8" standalone="yes"?>
<Relationships xmlns="http://schemas.openxmlformats.org/package/2006/relationships"><Relationship Id="rId2" Type="http://schemas.openxmlformats.org/officeDocument/2006/relationships/slide" Target="../slides/slide435.xml"/><Relationship Id="rId1" Type="http://schemas.openxmlformats.org/officeDocument/2006/relationships/notesMaster" Target="../notesMasters/notesMaster1.xml"/></Relationships>
</file>

<file path=ppt/notesSlides/_rels/notesSlide436.xml.rels><?xml version="1.0" encoding="UTF-8" standalone="yes"?>
<Relationships xmlns="http://schemas.openxmlformats.org/package/2006/relationships"><Relationship Id="rId2" Type="http://schemas.openxmlformats.org/officeDocument/2006/relationships/slide" Target="../slides/slide436.xml"/><Relationship Id="rId1" Type="http://schemas.openxmlformats.org/officeDocument/2006/relationships/notesMaster" Target="../notesMasters/notesMaster1.xml"/></Relationships>
</file>

<file path=ppt/notesSlides/_rels/notesSlide437.xml.rels><?xml version="1.0" encoding="UTF-8" standalone="yes"?>
<Relationships xmlns="http://schemas.openxmlformats.org/package/2006/relationships"><Relationship Id="rId2" Type="http://schemas.openxmlformats.org/officeDocument/2006/relationships/slide" Target="../slides/slide437.xml"/><Relationship Id="rId1" Type="http://schemas.openxmlformats.org/officeDocument/2006/relationships/notesMaster" Target="../notesMasters/notesMaster1.xml"/></Relationships>
</file>

<file path=ppt/notesSlides/_rels/notesSlide438.xml.rels><?xml version="1.0" encoding="UTF-8" standalone="yes"?>
<Relationships xmlns="http://schemas.openxmlformats.org/package/2006/relationships"><Relationship Id="rId2" Type="http://schemas.openxmlformats.org/officeDocument/2006/relationships/slide" Target="../slides/slide438.xml"/><Relationship Id="rId1" Type="http://schemas.openxmlformats.org/officeDocument/2006/relationships/notesMaster" Target="../notesMasters/notesMaster1.xml"/></Relationships>
</file>

<file path=ppt/notesSlides/_rels/notesSlide439.xml.rels><?xml version="1.0" encoding="UTF-8" standalone="yes"?>
<Relationships xmlns="http://schemas.openxmlformats.org/package/2006/relationships"><Relationship Id="rId2" Type="http://schemas.openxmlformats.org/officeDocument/2006/relationships/slide" Target="../slides/slide43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0.xml.rels><?xml version="1.0" encoding="UTF-8" standalone="yes"?>
<Relationships xmlns="http://schemas.openxmlformats.org/package/2006/relationships"><Relationship Id="rId2" Type="http://schemas.openxmlformats.org/officeDocument/2006/relationships/slide" Target="../slides/slide440.xml"/><Relationship Id="rId1" Type="http://schemas.openxmlformats.org/officeDocument/2006/relationships/notesMaster" Target="../notesMasters/notesMaster1.xml"/></Relationships>
</file>

<file path=ppt/notesSlides/_rels/notesSlide441.xml.rels><?xml version="1.0" encoding="UTF-8" standalone="yes"?>
<Relationships xmlns="http://schemas.openxmlformats.org/package/2006/relationships"><Relationship Id="rId2" Type="http://schemas.openxmlformats.org/officeDocument/2006/relationships/slide" Target="../slides/slide441.xml"/><Relationship Id="rId1" Type="http://schemas.openxmlformats.org/officeDocument/2006/relationships/notesMaster" Target="../notesMasters/notesMaster1.xml"/></Relationships>
</file>

<file path=ppt/notesSlides/_rels/notesSlide442.xml.rels><?xml version="1.0" encoding="UTF-8" standalone="yes"?>
<Relationships xmlns="http://schemas.openxmlformats.org/package/2006/relationships"><Relationship Id="rId2" Type="http://schemas.openxmlformats.org/officeDocument/2006/relationships/slide" Target="../slides/slide442.xml"/><Relationship Id="rId1" Type="http://schemas.openxmlformats.org/officeDocument/2006/relationships/notesMaster" Target="../notesMasters/notesMaster1.xml"/></Relationships>
</file>

<file path=ppt/notesSlides/_rels/notesSlide443.xml.rels><?xml version="1.0" encoding="UTF-8" standalone="yes"?>
<Relationships xmlns="http://schemas.openxmlformats.org/package/2006/relationships"><Relationship Id="rId2" Type="http://schemas.openxmlformats.org/officeDocument/2006/relationships/slide" Target="../slides/slide443.xml"/><Relationship Id="rId1" Type="http://schemas.openxmlformats.org/officeDocument/2006/relationships/notesMaster" Target="../notesMasters/notesMaster1.xml"/></Relationships>
</file>

<file path=ppt/notesSlides/_rels/notesSlide444.xml.rels><?xml version="1.0" encoding="UTF-8" standalone="yes"?>
<Relationships xmlns="http://schemas.openxmlformats.org/package/2006/relationships"><Relationship Id="rId2" Type="http://schemas.openxmlformats.org/officeDocument/2006/relationships/slide" Target="../slides/slide444.xml"/><Relationship Id="rId1" Type="http://schemas.openxmlformats.org/officeDocument/2006/relationships/notesMaster" Target="../notesMasters/notesMaster1.xml"/></Relationships>
</file>

<file path=ppt/notesSlides/_rels/notesSlide445.xml.rels><?xml version="1.0" encoding="UTF-8" standalone="yes"?>
<Relationships xmlns="http://schemas.openxmlformats.org/package/2006/relationships"><Relationship Id="rId2" Type="http://schemas.openxmlformats.org/officeDocument/2006/relationships/slide" Target="../slides/slide445.xml"/><Relationship Id="rId1" Type="http://schemas.openxmlformats.org/officeDocument/2006/relationships/notesMaster" Target="../notesMasters/notesMaster1.xml"/></Relationships>
</file>

<file path=ppt/notesSlides/_rels/notesSlide446.xml.rels><?xml version="1.0" encoding="UTF-8" standalone="yes"?>
<Relationships xmlns="http://schemas.openxmlformats.org/package/2006/relationships"><Relationship Id="rId2" Type="http://schemas.openxmlformats.org/officeDocument/2006/relationships/slide" Target="../slides/slide446.xml"/><Relationship Id="rId1" Type="http://schemas.openxmlformats.org/officeDocument/2006/relationships/notesMaster" Target="../notesMasters/notesMaster1.xml"/></Relationships>
</file>

<file path=ppt/notesSlides/_rels/notesSlide447.xml.rels><?xml version="1.0" encoding="UTF-8" standalone="yes"?>
<Relationships xmlns="http://schemas.openxmlformats.org/package/2006/relationships"><Relationship Id="rId2" Type="http://schemas.openxmlformats.org/officeDocument/2006/relationships/slide" Target="../slides/slide447.xml"/><Relationship Id="rId1" Type="http://schemas.openxmlformats.org/officeDocument/2006/relationships/notesMaster" Target="../notesMasters/notesMaster1.xml"/></Relationships>
</file>

<file path=ppt/notesSlides/_rels/notesSlide448.xml.rels><?xml version="1.0" encoding="UTF-8" standalone="yes"?>
<Relationships xmlns="http://schemas.openxmlformats.org/package/2006/relationships"><Relationship Id="rId2" Type="http://schemas.openxmlformats.org/officeDocument/2006/relationships/slide" Target="../slides/slide448.xml"/><Relationship Id="rId1" Type="http://schemas.openxmlformats.org/officeDocument/2006/relationships/notesMaster" Target="../notesMasters/notesMaster1.xml"/></Relationships>
</file>

<file path=ppt/notesSlides/_rels/notesSlide449.xml.rels><?xml version="1.0" encoding="UTF-8" standalone="yes"?>
<Relationships xmlns="http://schemas.openxmlformats.org/package/2006/relationships"><Relationship Id="rId2" Type="http://schemas.openxmlformats.org/officeDocument/2006/relationships/slide" Target="../slides/slide4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0.xml.rels><?xml version="1.0" encoding="UTF-8" standalone="yes"?>
<Relationships xmlns="http://schemas.openxmlformats.org/package/2006/relationships"><Relationship Id="rId2" Type="http://schemas.openxmlformats.org/officeDocument/2006/relationships/slide" Target="../slides/slide450.xml"/><Relationship Id="rId1" Type="http://schemas.openxmlformats.org/officeDocument/2006/relationships/notesMaster" Target="../notesMasters/notesMaster1.xml"/></Relationships>
</file>

<file path=ppt/notesSlides/_rels/notesSlide451.xml.rels><?xml version="1.0" encoding="UTF-8" standalone="yes"?>
<Relationships xmlns="http://schemas.openxmlformats.org/package/2006/relationships"><Relationship Id="rId2" Type="http://schemas.openxmlformats.org/officeDocument/2006/relationships/slide" Target="../slides/slide451.xml"/><Relationship Id="rId1" Type="http://schemas.openxmlformats.org/officeDocument/2006/relationships/notesMaster" Target="../notesMasters/notesMaster1.xml"/></Relationships>
</file>

<file path=ppt/notesSlides/_rels/notesSlide452.xml.rels><?xml version="1.0" encoding="UTF-8" standalone="yes"?>
<Relationships xmlns="http://schemas.openxmlformats.org/package/2006/relationships"><Relationship Id="rId2" Type="http://schemas.openxmlformats.org/officeDocument/2006/relationships/slide" Target="../slides/slide452.xml"/><Relationship Id="rId1" Type="http://schemas.openxmlformats.org/officeDocument/2006/relationships/notesMaster" Target="../notesMasters/notesMaster1.xml"/></Relationships>
</file>

<file path=ppt/notesSlides/_rels/notesSlide453.xml.rels><?xml version="1.0" encoding="UTF-8" standalone="yes"?>
<Relationships xmlns="http://schemas.openxmlformats.org/package/2006/relationships"><Relationship Id="rId2" Type="http://schemas.openxmlformats.org/officeDocument/2006/relationships/slide" Target="../slides/slide453.xml"/><Relationship Id="rId1" Type="http://schemas.openxmlformats.org/officeDocument/2006/relationships/notesMaster" Target="../notesMasters/notesMaster1.xml"/></Relationships>
</file>

<file path=ppt/notesSlides/_rels/notesSlide454.xml.rels><?xml version="1.0" encoding="UTF-8" standalone="yes"?>
<Relationships xmlns="http://schemas.openxmlformats.org/package/2006/relationships"><Relationship Id="rId2" Type="http://schemas.openxmlformats.org/officeDocument/2006/relationships/slide" Target="../slides/slide454.xml"/><Relationship Id="rId1" Type="http://schemas.openxmlformats.org/officeDocument/2006/relationships/notesMaster" Target="../notesMasters/notesMaster1.xml"/></Relationships>
</file>

<file path=ppt/notesSlides/_rels/notesSlide455.xml.rels><?xml version="1.0" encoding="UTF-8" standalone="yes"?>
<Relationships xmlns="http://schemas.openxmlformats.org/package/2006/relationships"><Relationship Id="rId2" Type="http://schemas.openxmlformats.org/officeDocument/2006/relationships/slide" Target="../slides/slide455.xml"/><Relationship Id="rId1" Type="http://schemas.openxmlformats.org/officeDocument/2006/relationships/notesMaster" Target="../notesMasters/notesMaster1.xml"/></Relationships>
</file>

<file path=ppt/notesSlides/_rels/notesSlide456.xml.rels><?xml version="1.0" encoding="UTF-8" standalone="yes"?>
<Relationships xmlns="http://schemas.openxmlformats.org/package/2006/relationships"><Relationship Id="rId2" Type="http://schemas.openxmlformats.org/officeDocument/2006/relationships/slide" Target="../slides/slide456.xml"/><Relationship Id="rId1" Type="http://schemas.openxmlformats.org/officeDocument/2006/relationships/notesMaster" Target="../notesMasters/notesMaster1.xml"/></Relationships>
</file>

<file path=ppt/notesSlides/_rels/notesSlide457.xml.rels><?xml version="1.0" encoding="UTF-8" standalone="yes"?>
<Relationships xmlns="http://schemas.openxmlformats.org/package/2006/relationships"><Relationship Id="rId2" Type="http://schemas.openxmlformats.org/officeDocument/2006/relationships/slide" Target="../slides/slide457.xml"/><Relationship Id="rId1" Type="http://schemas.openxmlformats.org/officeDocument/2006/relationships/notesMaster" Target="../notesMasters/notesMaster1.xml"/></Relationships>
</file>

<file path=ppt/notesSlides/_rels/notesSlide458.xml.rels><?xml version="1.0" encoding="UTF-8" standalone="yes"?>
<Relationships xmlns="http://schemas.openxmlformats.org/package/2006/relationships"><Relationship Id="rId2" Type="http://schemas.openxmlformats.org/officeDocument/2006/relationships/slide" Target="../slides/slide458.xml"/><Relationship Id="rId1" Type="http://schemas.openxmlformats.org/officeDocument/2006/relationships/notesMaster" Target="../notesMasters/notesMaster1.xml"/></Relationships>
</file>

<file path=ppt/notesSlides/_rels/notesSlide459.xml.rels><?xml version="1.0" encoding="UTF-8" standalone="yes"?>
<Relationships xmlns="http://schemas.openxmlformats.org/package/2006/relationships"><Relationship Id="rId2" Type="http://schemas.openxmlformats.org/officeDocument/2006/relationships/slide" Target="../slides/slide4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0.xml.rels><?xml version="1.0" encoding="UTF-8" standalone="yes"?>
<Relationships xmlns="http://schemas.openxmlformats.org/package/2006/relationships"><Relationship Id="rId2" Type="http://schemas.openxmlformats.org/officeDocument/2006/relationships/slide" Target="../slides/slide460.xml"/><Relationship Id="rId1" Type="http://schemas.openxmlformats.org/officeDocument/2006/relationships/notesMaster" Target="../notesMasters/notesMaster1.xml"/></Relationships>
</file>

<file path=ppt/notesSlides/_rels/notesSlide461.xml.rels><?xml version="1.0" encoding="UTF-8" standalone="yes"?>
<Relationships xmlns="http://schemas.openxmlformats.org/package/2006/relationships"><Relationship Id="rId2" Type="http://schemas.openxmlformats.org/officeDocument/2006/relationships/slide" Target="../slides/slide461.xml"/><Relationship Id="rId1" Type="http://schemas.openxmlformats.org/officeDocument/2006/relationships/notesMaster" Target="../notesMasters/notesMaster1.xml"/></Relationships>
</file>

<file path=ppt/notesSlides/_rels/notesSlide462.xml.rels><?xml version="1.0" encoding="UTF-8" standalone="yes"?>
<Relationships xmlns="http://schemas.openxmlformats.org/package/2006/relationships"><Relationship Id="rId2" Type="http://schemas.openxmlformats.org/officeDocument/2006/relationships/slide" Target="../slides/slide462.xml"/><Relationship Id="rId1" Type="http://schemas.openxmlformats.org/officeDocument/2006/relationships/notesMaster" Target="../notesMasters/notesMaster1.xml"/></Relationships>
</file>

<file path=ppt/notesSlides/_rels/notesSlide463.xml.rels><?xml version="1.0" encoding="UTF-8" standalone="yes"?>
<Relationships xmlns="http://schemas.openxmlformats.org/package/2006/relationships"><Relationship Id="rId2" Type="http://schemas.openxmlformats.org/officeDocument/2006/relationships/slide" Target="../slides/slide463.xml"/><Relationship Id="rId1" Type="http://schemas.openxmlformats.org/officeDocument/2006/relationships/notesMaster" Target="../notesMasters/notesMaster1.xml"/></Relationships>
</file>

<file path=ppt/notesSlides/_rels/notesSlide464.xml.rels><?xml version="1.0" encoding="UTF-8" standalone="yes"?>
<Relationships xmlns="http://schemas.openxmlformats.org/package/2006/relationships"><Relationship Id="rId2" Type="http://schemas.openxmlformats.org/officeDocument/2006/relationships/slide" Target="../slides/slide464.xml"/><Relationship Id="rId1" Type="http://schemas.openxmlformats.org/officeDocument/2006/relationships/notesMaster" Target="../notesMasters/notesMaster1.xml"/></Relationships>
</file>

<file path=ppt/notesSlides/_rels/notesSlide465.xml.rels><?xml version="1.0" encoding="UTF-8" standalone="yes"?>
<Relationships xmlns="http://schemas.openxmlformats.org/package/2006/relationships"><Relationship Id="rId2" Type="http://schemas.openxmlformats.org/officeDocument/2006/relationships/slide" Target="../slides/slide465.xml"/><Relationship Id="rId1" Type="http://schemas.openxmlformats.org/officeDocument/2006/relationships/notesMaster" Target="../notesMasters/notesMaster1.xml"/></Relationships>
</file>

<file path=ppt/notesSlides/_rels/notesSlide466.xml.rels><?xml version="1.0" encoding="UTF-8" standalone="yes"?>
<Relationships xmlns="http://schemas.openxmlformats.org/package/2006/relationships"><Relationship Id="rId2" Type="http://schemas.openxmlformats.org/officeDocument/2006/relationships/slide" Target="../slides/slide466.xml"/><Relationship Id="rId1" Type="http://schemas.openxmlformats.org/officeDocument/2006/relationships/notesMaster" Target="../notesMasters/notesMaster1.xml"/></Relationships>
</file>

<file path=ppt/notesSlides/_rels/notesSlide467.xml.rels><?xml version="1.0" encoding="UTF-8" standalone="yes"?>
<Relationships xmlns="http://schemas.openxmlformats.org/package/2006/relationships"><Relationship Id="rId2" Type="http://schemas.openxmlformats.org/officeDocument/2006/relationships/slide" Target="../slides/slide467.xml"/><Relationship Id="rId1" Type="http://schemas.openxmlformats.org/officeDocument/2006/relationships/notesMaster" Target="../notesMasters/notesMaster1.xml"/></Relationships>
</file>

<file path=ppt/notesSlides/_rels/notesSlide468.xml.rels><?xml version="1.0" encoding="UTF-8" standalone="yes"?>
<Relationships xmlns="http://schemas.openxmlformats.org/package/2006/relationships"><Relationship Id="rId2" Type="http://schemas.openxmlformats.org/officeDocument/2006/relationships/slide" Target="../slides/slide468.xml"/><Relationship Id="rId1" Type="http://schemas.openxmlformats.org/officeDocument/2006/relationships/notesMaster" Target="../notesMasters/notesMaster1.xml"/></Relationships>
</file>

<file path=ppt/notesSlides/_rels/notesSlide469.xml.rels><?xml version="1.0" encoding="UTF-8" standalone="yes"?>
<Relationships xmlns="http://schemas.openxmlformats.org/package/2006/relationships"><Relationship Id="rId2" Type="http://schemas.openxmlformats.org/officeDocument/2006/relationships/slide" Target="../slides/slide46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0.xml.rels><?xml version="1.0" encoding="UTF-8" standalone="yes"?>
<Relationships xmlns="http://schemas.openxmlformats.org/package/2006/relationships"><Relationship Id="rId2" Type="http://schemas.openxmlformats.org/officeDocument/2006/relationships/slide" Target="../slides/slide470.xml"/><Relationship Id="rId1" Type="http://schemas.openxmlformats.org/officeDocument/2006/relationships/notesMaster" Target="../notesMasters/notesMaster1.xml"/></Relationships>
</file>

<file path=ppt/notesSlides/_rels/notesSlide471.xml.rels><?xml version="1.0" encoding="UTF-8" standalone="yes"?>
<Relationships xmlns="http://schemas.openxmlformats.org/package/2006/relationships"><Relationship Id="rId2" Type="http://schemas.openxmlformats.org/officeDocument/2006/relationships/slide" Target="../slides/slide471.xml"/><Relationship Id="rId1" Type="http://schemas.openxmlformats.org/officeDocument/2006/relationships/notesMaster" Target="../notesMasters/notesMaster1.xml"/></Relationships>
</file>

<file path=ppt/notesSlides/_rels/notesSlide472.xml.rels><?xml version="1.0" encoding="UTF-8" standalone="yes"?>
<Relationships xmlns="http://schemas.openxmlformats.org/package/2006/relationships"><Relationship Id="rId2" Type="http://schemas.openxmlformats.org/officeDocument/2006/relationships/slide" Target="../slides/slide472.xml"/><Relationship Id="rId1" Type="http://schemas.openxmlformats.org/officeDocument/2006/relationships/notesMaster" Target="../notesMasters/notesMaster1.xml"/></Relationships>
</file>

<file path=ppt/notesSlides/_rels/notesSlide473.xml.rels><?xml version="1.0" encoding="UTF-8" standalone="yes"?>
<Relationships xmlns="http://schemas.openxmlformats.org/package/2006/relationships"><Relationship Id="rId2" Type="http://schemas.openxmlformats.org/officeDocument/2006/relationships/slide" Target="../slides/slide473.xml"/><Relationship Id="rId1" Type="http://schemas.openxmlformats.org/officeDocument/2006/relationships/notesMaster" Target="../notesMasters/notesMaster1.xml"/></Relationships>
</file>

<file path=ppt/notesSlides/_rels/notesSlide474.xml.rels><?xml version="1.0" encoding="UTF-8" standalone="yes"?>
<Relationships xmlns="http://schemas.openxmlformats.org/package/2006/relationships"><Relationship Id="rId2" Type="http://schemas.openxmlformats.org/officeDocument/2006/relationships/slide" Target="../slides/slide474.xml"/><Relationship Id="rId1" Type="http://schemas.openxmlformats.org/officeDocument/2006/relationships/notesMaster" Target="../notesMasters/notesMaster1.xml"/></Relationships>
</file>

<file path=ppt/notesSlides/_rels/notesSlide475.xml.rels><?xml version="1.0" encoding="UTF-8" standalone="yes"?>
<Relationships xmlns="http://schemas.openxmlformats.org/package/2006/relationships"><Relationship Id="rId2" Type="http://schemas.openxmlformats.org/officeDocument/2006/relationships/slide" Target="../slides/slide475.xml"/><Relationship Id="rId1" Type="http://schemas.openxmlformats.org/officeDocument/2006/relationships/notesMaster" Target="../notesMasters/notesMaster1.xml"/></Relationships>
</file>

<file path=ppt/notesSlides/_rels/notesSlide476.xml.rels><?xml version="1.0" encoding="UTF-8" standalone="yes"?>
<Relationships xmlns="http://schemas.openxmlformats.org/package/2006/relationships"><Relationship Id="rId2" Type="http://schemas.openxmlformats.org/officeDocument/2006/relationships/slide" Target="../slides/slide476.xml"/><Relationship Id="rId1" Type="http://schemas.openxmlformats.org/officeDocument/2006/relationships/notesMaster" Target="../notesMasters/notesMaster1.xml"/></Relationships>
</file>

<file path=ppt/notesSlides/_rels/notesSlide477.xml.rels><?xml version="1.0" encoding="UTF-8" standalone="yes"?>
<Relationships xmlns="http://schemas.openxmlformats.org/package/2006/relationships"><Relationship Id="rId2" Type="http://schemas.openxmlformats.org/officeDocument/2006/relationships/slide" Target="../slides/slide477.xml"/><Relationship Id="rId1" Type="http://schemas.openxmlformats.org/officeDocument/2006/relationships/notesMaster" Target="../notesMasters/notesMaster1.xml"/></Relationships>
</file>

<file path=ppt/notesSlides/_rels/notesSlide478.xml.rels><?xml version="1.0" encoding="UTF-8" standalone="yes"?>
<Relationships xmlns="http://schemas.openxmlformats.org/package/2006/relationships"><Relationship Id="rId2" Type="http://schemas.openxmlformats.org/officeDocument/2006/relationships/slide" Target="../slides/slide478.xml"/><Relationship Id="rId1" Type="http://schemas.openxmlformats.org/officeDocument/2006/relationships/notesMaster" Target="../notesMasters/notesMaster1.xml"/></Relationships>
</file>

<file path=ppt/notesSlides/_rels/notesSlide479.xml.rels><?xml version="1.0" encoding="UTF-8" standalone="yes"?>
<Relationships xmlns="http://schemas.openxmlformats.org/package/2006/relationships"><Relationship Id="rId2" Type="http://schemas.openxmlformats.org/officeDocument/2006/relationships/slide" Target="../slides/slide47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0.xml.rels><?xml version="1.0" encoding="UTF-8" standalone="yes"?>
<Relationships xmlns="http://schemas.openxmlformats.org/package/2006/relationships"><Relationship Id="rId2" Type="http://schemas.openxmlformats.org/officeDocument/2006/relationships/slide" Target="../slides/slide480.xml"/><Relationship Id="rId1" Type="http://schemas.openxmlformats.org/officeDocument/2006/relationships/notesMaster" Target="../notesMasters/notesMaster1.xml"/></Relationships>
</file>

<file path=ppt/notesSlides/_rels/notesSlide481.xml.rels><?xml version="1.0" encoding="UTF-8" standalone="yes"?>
<Relationships xmlns="http://schemas.openxmlformats.org/package/2006/relationships"><Relationship Id="rId2" Type="http://schemas.openxmlformats.org/officeDocument/2006/relationships/slide" Target="../slides/slide481.xml"/><Relationship Id="rId1" Type="http://schemas.openxmlformats.org/officeDocument/2006/relationships/notesMaster" Target="../notesMasters/notesMaster1.xml"/></Relationships>
</file>

<file path=ppt/notesSlides/_rels/notesSlide482.xml.rels><?xml version="1.0" encoding="UTF-8" standalone="yes"?>
<Relationships xmlns="http://schemas.openxmlformats.org/package/2006/relationships"><Relationship Id="rId2" Type="http://schemas.openxmlformats.org/officeDocument/2006/relationships/slide" Target="../slides/slide482.xml"/><Relationship Id="rId1" Type="http://schemas.openxmlformats.org/officeDocument/2006/relationships/notesMaster" Target="../notesMasters/notesMaster1.xml"/></Relationships>
</file>

<file path=ppt/notesSlides/_rels/notesSlide483.xml.rels><?xml version="1.0" encoding="UTF-8" standalone="yes"?>
<Relationships xmlns="http://schemas.openxmlformats.org/package/2006/relationships"><Relationship Id="rId2" Type="http://schemas.openxmlformats.org/officeDocument/2006/relationships/slide" Target="../slides/slide483.xml"/><Relationship Id="rId1" Type="http://schemas.openxmlformats.org/officeDocument/2006/relationships/notesMaster" Target="../notesMasters/notesMaster1.xml"/></Relationships>
</file>

<file path=ppt/notesSlides/_rels/notesSlide484.xml.rels><?xml version="1.0" encoding="UTF-8" standalone="yes"?>
<Relationships xmlns="http://schemas.openxmlformats.org/package/2006/relationships"><Relationship Id="rId2" Type="http://schemas.openxmlformats.org/officeDocument/2006/relationships/slide" Target="../slides/slide484.xml"/><Relationship Id="rId1" Type="http://schemas.openxmlformats.org/officeDocument/2006/relationships/notesMaster" Target="../notesMasters/notesMaster1.xml"/></Relationships>
</file>

<file path=ppt/notesSlides/_rels/notesSlide485.xml.rels><?xml version="1.0" encoding="UTF-8" standalone="yes"?>
<Relationships xmlns="http://schemas.openxmlformats.org/package/2006/relationships"><Relationship Id="rId2" Type="http://schemas.openxmlformats.org/officeDocument/2006/relationships/slide" Target="../slides/slide485.xml"/><Relationship Id="rId1" Type="http://schemas.openxmlformats.org/officeDocument/2006/relationships/notesMaster" Target="../notesMasters/notesMaster1.xml"/></Relationships>
</file>

<file path=ppt/notesSlides/_rels/notesSlide486.xml.rels><?xml version="1.0" encoding="UTF-8" standalone="yes"?>
<Relationships xmlns="http://schemas.openxmlformats.org/package/2006/relationships"><Relationship Id="rId2" Type="http://schemas.openxmlformats.org/officeDocument/2006/relationships/slide" Target="../slides/slide486.xml"/><Relationship Id="rId1" Type="http://schemas.openxmlformats.org/officeDocument/2006/relationships/notesMaster" Target="../notesMasters/notesMaster1.xml"/></Relationships>
</file>

<file path=ppt/notesSlides/_rels/notesSlide487.xml.rels><?xml version="1.0" encoding="UTF-8" standalone="yes"?>
<Relationships xmlns="http://schemas.openxmlformats.org/package/2006/relationships"><Relationship Id="rId2" Type="http://schemas.openxmlformats.org/officeDocument/2006/relationships/slide" Target="../slides/slide487.xml"/><Relationship Id="rId1" Type="http://schemas.openxmlformats.org/officeDocument/2006/relationships/notesMaster" Target="../notesMasters/notesMaster1.xml"/></Relationships>
</file>

<file path=ppt/notesSlides/_rels/notesSlide488.xml.rels><?xml version="1.0" encoding="UTF-8" standalone="yes"?>
<Relationships xmlns="http://schemas.openxmlformats.org/package/2006/relationships"><Relationship Id="rId2" Type="http://schemas.openxmlformats.org/officeDocument/2006/relationships/slide" Target="../slides/slide488.xml"/><Relationship Id="rId1" Type="http://schemas.openxmlformats.org/officeDocument/2006/relationships/notesMaster" Target="../notesMasters/notesMaster1.xml"/></Relationships>
</file>

<file path=ppt/notesSlides/_rels/notesSlide489.xml.rels><?xml version="1.0" encoding="UTF-8" standalone="yes"?>
<Relationships xmlns="http://schemas.openxmlformats.org/package/2006/relationships"><Relationship Id="rId2" Type="http://schemas.openxmlformats.org/officeDocument/2006/relationships/slide" Target="../slides/slide48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0.xml.rels><?xml version="1.0" encoding="UTF-8" standalone="yes"?>
<Relationships xmlns="http://schemas.openxmlformats.org/package/2006/relationships"><Relationship Id="rId2" Type="http://schemas.openxmlformats.org/officeDocument/2006/relationships/slide" Target="../slides/slide490.xml"/><Relationship Id="rId1" Type="http://schemas.openxmlformats.org/officeDocument/2006/relationships/notesMaster" Target="../notesMasters/notesMaster1.xml"/></Relationships>
</file>

<file path=ppt/notesSlides/_rels/notesSlide491.xml.rels><?xml version="1.0" encoding="UTF-8" standalone="yes"?>
<Relationships xmlns="http://schemas.openxmlformats.org/package/2006/relationships"><Relationship Id="rId2" Type="http://schemas.openxmlformats.org/officeDocument/2006/relationships/slide" Target="../slides/slide491.xml"/><Relationship Id="rId1" Type="http://schemas.openxmlformats.org/officeDocument/2006/relationships/notesMaster" Target="../notesMasters/notesMaster1.xml"/></Relationships>
</file>

<file path=ppt/notesSlides/_rels/notesSlide492.xml.rels><?xml version="1.0" encoding="UTF-8" standalone="yes"?>
<Relationships xmlns="http://schemas.openxmlformats.org/package/2006/relationships"><Relationship Id="rId2" Type="http://schemas.openxmlformats.org/officeDocument/2006/relationships/slide" Target="../slides/slide492.xml"/><Relationship Id="rId1" Type="http://schemas.openxmlformats.org/officeDocument/2006/relationships/notesMaster" Target="../notesMasters/notesMaster1.xml"/></Relationships>
</file>

<file path=ppt/notesSlides/_rels/notesSlide493.xml.rels><?xml version="1.0" encoding="UTF-8" standalone="yes"?>
<Relationships xmlns="http://schemas.openxmlformats.org/package/2006/relationships"><Relationship Id="rId2" Type="http://schemas.openxmlformats.org/officeDocument/2006/relationships/slide" Target="../slides/slide493.xml"/><Relationship Id="rId1" Type="http://schemas.openxmlformats.org/officeDocument/2006/relationships/notesMaster" Target="../notesMasters/notesMaster1.xml"/></Relationships>
</file>

<file path=ppt/notesSlides/_rels/notesSlide494.xml.rels><?xml version="1.0" encoding="UTF-8" standalone="yes"?>
<Relationships xmlns="http://schemas.openxmlformats.org/package/2006/relationships"><Relationship Id="rId2" Type="http://schemas.openxmlformats.org/officeDocument/2006/relationships/slide" Target="../slides/slide494.xml"/><Relationship Id="rId1" Type="http://schemas.openxmlformats.org/officeDocument/2006/relationships/notesMaster" Target="../notesMasters/notesMaster1.xml"/></Relationships>
</file>

<file path=ppt/notesSlides/_rels/notesSlide495.xml.rels><?xml version="1.0" encoding="UTF-8" standalone="yes"?>
<Relationships xmlns="http://schemas.openxmlformats.org/package/2006/relationships"><Relationship Id="rId2" Type="http://schemas.openxmlformats.org/officeDocument/2006/relationships/slide" Target="../slides/slide495.xml"/><Relationship Id="rId1" Type="http://schemas.openxmlformats.org/officeDocument/2006/relationships/notesMaster" Target="../notesMasters/notesMaster1.xml"/></Relationships>
</file>

<file path=ppt/notesSlides/_rels/notesSlide496.xml.rels><?xml version="1.0" encoding="UTF-8" standalone="yes"?>
<Relationships xmlns="http://schemas.openxmlformats.org/package/2006/relationships"><Relationship Id="rId2" Type="http://schemas.openxmlformats.org/officeDocument/2006/relationships/slide" Target="../slides/slide496.xml"/><Relationship Id="rId1" Type="http://schemas.openxmlformats.org/officeDocument/2006/relationships/notesMaster" Target="../notesMasters/notesMaster1.xml"/></Relationships>
</file>

<file path=ppt/notesSlides/_rels/notesSlide497.xml.rels><?xml version="1.0" encoding="UTF-8" standalone="yes"?>
<Relationships xmlns="http://schemas.openxmlformats.org/package/2006/relationships"><Relationship Id="rId2" Type="http://schemas.openxmlformats.org/officeDocument/2006/relationships/slide" Target="../slides/slide497.xml"/><Relationship Id="rId1" Type="http://schemas.openxmlformats.org/officeDocument/2006/relationships/notesMaster" Target="../notesMasters/notesMaster1.xml"/></Relationships>
</file>

<file path=ppt/notesSlides/_rels/notesSlide498.xml.rels><?xml version="1.0" encoding="UTF-8" standalone="yes"?>
<Relationships xmlns="http://schemas.openxmlformats.org/package/2006/relationships"><Relationship Id="rId2" Type="http://schemas.openxmlformats.org/officeDocument/2006/relationships/slide" Target="../slides/slide498.xml"/><Relationship Id="rId1" Type="http://schemas.openxmlformats.org/officeDocument/2006/relationships/notesMaster" Target="../notesMasters/notesMaster1.xml"/></Relationships>
</file>

<file path=ppt/notesSlides/_rels/notesSlide499.xml.rels><?xml version="1.0" encoding="UTF-8" standalone="yes"?>
<Relationships xmlns="http://schemas.openxmlformats.org/package/2006/relationships"><Relationship Id="rId2" Type="http://schemas.openxmlformats.org/officeDocument/2006/relationships/slide" Target="../slides/slide49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00.xml.rels><?xml version="1.0" encoding="UTF-8" standalone="yes"?>
<Relationships xmlns="http://schemas.openxmlformats.org/package/2006/relationships"><Relationship Id="rId2" Type="http://schemas.openxmlformats.org/officeDocument/2006/relationships/slide" Target="../slides/slide500.xml"/><Relationship Id="rId1" Type="http://schemas.openxmlformats.org/officeDocument/2006/relationships/notesMaster" Target="../notesMasters/notesMaster1.xml"/></Relationships>
</file>

<file path=ppt/notesSlides/_rels/notesSlide501.xml.rels><?xml version="1.0" encoding="UTF-8" standalone="yes"?>
<Relationships xmlns="http://schemas.openxmlformats.org/package/2006/relationships"><Relationship Id="rId2" Type="http://schemas.openxmlformats.org/officeDocument/2006/relationships/slide" Target="../slides/slide501.xml"/><Relationship Id="rId1" Type="http://schemas.openxmlformats.org/officeDocument/2006/relationships/notesMaster" Target="../notesMasters/notesMaster1.xml"/></Relationships>
</file>

<file path=ppt/notesSlides/_rels/notesSlide502.xml.rels><?xml version="1.0" encoding="UTF-8" standalone="yes"?>
<Relationships xmlns="http://schemas.openxmlformats.org/package/2006/relationships"><Relationship Id="rId2" Type="http://schemas.openxmlformats.org/officeDocument/2006/relationships/slide" Target="../slides/slide502.xml"/><Relationship Id="rId1" Type="http://schemas.openxmlformats.org/officeDocument/2006/relationships/notesMaster" Target="../notesMasters/notesMaster1.xml"/></Relationships>
</file>

<file path=ppt/notesSlides/_rels/notesSlide503.xml.rels><?xml version="1.0" encoding="UTF-8" standalone="yes"?>
<Relationships xmlns="http://schemas.openxmlformats.org/package/2006/relationships"><Relationship Id="rId2" Type="http://schemas.openxmlformats.org/officeDocument/2006/relationships/slide" Target="../slides/slide503.xml"/><Relationship Id="rId1" Type="http://schemas.openxmlformats.org/officeDocument/2006/relationships/notesMaster" Target="../notesMasters/notesMaster1.xml"/></Relationships>
</file>

<file path=ppt/notesSlides/_rels/notesSlide504.xml.rels><?xml version="1.0" encoding="UTF-8" standalone="yes"?>
<Relationships xmlns="http://schemas.openxmlformats.org/package/2006/relationships"><Relationship Id="rId2" Type="http://schemas.openxmlformats.org/officeDocument/2006/relationships/slide" Target="../slides/slide504.xml"/><Relationship Id="rId1" Type="http://schemas.openxmlformats.org/officeDocument/2006/relationships/notesMaster" Target="../notesMasters/notesMaster1.xml"/></Relationships>
</file>

<file path=ppt/notesSlides/_rels/notesSlide505.xml.rels><?xml version="1.0" encoding="UTF-8" standalone="yes"?>
<Relationships xmlns="http://schemas.openxmlformats.org/package/2006/relationships"><Relationship Id="rId2" Type="http://schemas.openxmlformats.org/officeDocument/2006/relationships/slide" Target="../slides/slide505.xml"/><Relationship Id="rId1" Type="http://schemas.openxmlformats.org/officeDocument/2006/relationships/notesMaster" Target="../notesMasters/notesMaster1.xml"/></Relationships>
</file>

<file path=ppt/notesSlides/_rels/notesSlide506.xml.rels><?xml version="1.0" encoding="UTF-8" standalone="yes"?>
<Relationships xmlns="http://schemas.openxmlformats.org/package/2006/relationships"><Relationship Id="rId2" Type="http://schemas.openxmlformats.org/officeDocument/2006/relationships/slide" Target="../slides/slide506.xml"/><Relationship Id="rId1" Type="http://schemas.openxmlformats.org/officeDocument/2006/relationships/notesMaster" Target="../notesMasters/notesMaster1.xml"/></Relationships>
</file>

<file path=ppt/notesSlides/_rels/notesSlide507.xml.rels><?xml version="1.0" encoding="UTF-8" standalone="yes"?>
<Relationships xmlns="http://schemas.openxmlformats.org/package/2006/relationships"><Relationship Id="rId2" Type="http://schemas.openxmlformats.org/officeDocument/2006/relationships/slide" Target="../slides/slide507.xml"/><Relationship Id="rId1" Type="http://schemas.openxmlformats.org/officeDocument/2006/relationships/notesMaster" Target="../notesMasters/notesMaster1.xml"/></Relationships>
</file>

<file path=ppt/notesSlides/_rels/notesSlide508.xml.rels><?xml version="1.0" encoding="UTF-8" standalone="yes"?>
<Relationships xmlns="http://schemas.openxmlformats.org/package/2006/relationships"><Relationship Id="rId2" Type="http://schemas.openxmlformats.org/officeDocument/2006/relationships/slide" Target="../slides/slide508.xml"/><Relationship Id="rId1" Type="http://schemas.openxmlformats.org/officeDocument/2006/relationships/notesMaster" Target="../notesMasters/notesMaster1.xml"/></Relationships>
</file>

<file path=ppt/notesSlides/_rels/notesSlide509.xml.rels><?xml version="1.0" encoding="UTF-8" standalone="yes"?>
<Relationships xmlns="http://schemas.openxmlformats.org/package/2006/relationships"><Relationship Id="rId2" Type="http://schemas.openxmlformats.org/officeDocument/2006/relationships/slide" Target="../slides/slide50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0.xml.rels><?xml version="1.0" encoding="UTF-8" standalone="yes"?>
<Relationships xmlns="http://schemas.openxmlformats.org/package/2006/relationships"><Relationship Id="rId2" Type="http://schemas.openxmlformats.org/officeDocument/2006/relationships/slide" Target="../slides/slide510.xml"/><Relationship Id="rId1" Type="http://schemas.openxmlformats.org/officeDocument/2006/relationships/notesMaster" Target="../notesMasters/notesMaster1.xml"/></Relationships>
</file>

<file path=ppt/notesSlides/_rels/notesSlide511.xml.rels><?xml version="1.0" encoding="UTF-8" standalone="yes"?>
<Relationships xmlns="http://schemas.openxmlformats.org/package/2006/relationships"><Relationship Id="rId2" Type="http://schemas.openxmlformats.org/officeDocument/2006/relationships/slide" Target="../slides/slide511.xml"/><Relationship Id="rId1" Type="http://schemas.openxmlformats.org/officeDocument/2006/relationships/notesMaster" Target="../notesMasters/notesMaster1.xml"/></Relationships>
</file>

<file path=ppt/notesSlides/_rels/notesSlide512.xml.rels><?xml version="1.0" encoding="UTF-8" standalone="yes"?>
<Relationships xmlns="http://schemas.openxmlformats.org/package/2006/relationships"><Relationship Id="rId2" Type="http://schemas.openxmlformats.org/officeDocument/2006/relationships/slide" Target="../slides/slide512.xml"/><Relationship Id="rId1" Type="http://schemas.openxmlformats.org/officeDocument/2006/relationships/notesMaster" Target="../notesMasters/notesMaster1.xml"/></Relationships>
</file>

<file path=ppt/notesSlides/_rels/notesSlide513.xml.rels><?xml version="1.0" encoding="UTF-8" standalone="yes"?>
<Relationships xmlns="http://schemas.openxmlformats.org/package/2006/relationships"><Relationship Id="rId2" Type="http://schemas.openxmlformats.org/officeDocument/2006/relationships/slide" Target="../slides/slide513.xml"/><Relationship Id="rId1" Type="http://schemas.openxmlformats.org/officeDocument/2006/relationships/notesMaster" Target="../notesMasters/notesMaster1.xml"/></Relationships>
</file>

<file path=ppt/notesSlides/_rels/notesSlide514.xml.rels><?xml version="1.0" encoding="UTF-8" standalone="yes"?>
<Relationships xmlns="http://schemas.openxmlformats.org/package/2006/relationships"><Relationship Id="rId2" Type="http://schemas.openxmlformats.org/officeDocument/2006/relationships/slide" Target="../slides/slide514.xml"/><Relationship Id="rId1" Type="http://schemas.openxmlformats.org/officeDocument/2006/relationships/notesMaster" Target="../notesMasters/notesMaster1.xml"/></Relationships>
</file>

<file path=ppt/notesSlides/_rels/notesSlide515.xml.rels><?xml version="1.0" encoding="UTF-8" standalone="yes"?>
<Relationships xmlns="http://schemas.openxmlformats.org/package/2006/relationships"><Relationship Id="rId2" Type="http://schemas.openxmlformats.org/officeDocument/2006/relationships/slide" Target="../slides/slide515.xml"/><Relationship Id="rId1" Type="http://schemas.openxmlformats.org/officeDocument/2006/relationships/notesMaster" Target="../notesMasters/notesMaster1.xml"/></Relationships>
</file>

<file path=ppt/notesSlides/_rels/notesSlide516.xml.rels><?xml version="1.0" encoding="UTF-8" standalone="yes"?>
<Relationships xmlns="http://schemas.openxmlformats.org/package/2006/relationships"><Relationship Id="rId2" Type="http://schemas.openxmlformats.org/officeDocument/2006/relationships/slide" Target="../slides/slide516.xml"/><Relationship Id="rId1" Type="http://schemas.openxmlformats.org/officeDocument/2006/relationships/notesMaster" Target="../notesMasters/notesMaster1.xml"/></Relationships>
</file>

<file path=ppt/notesSlides/_rels/notesSlide517.xml.rels><?xml version="1.0" encoding="UTF-8" standalone="yes"?>
<Relationships xmlns="http://schemas.openxmlformats.org/package/2006/relationships"><Relationship Id="rId2" Type="http://schemas.openxmlformats.org/officeDocument/2006/relationships/slide" Target="../slides/slide517.xml"/><Relationship Id="rId1" Type="http://schemas.openxmlformats.org/officeDocument/2006/relationships/notesMaster" Target="../notesMasters/notesMaster1.xml"/></Relationships>
</file>

<file path=ppt/notesSlides/_rels/notesSlide518.xml.rels><?xml version="1.0" encoding="UTF-8" standalone="yes"?>
<Relationships xmlns="http://schemas.openxmlformats.org/package/2006/relationships"><Relationship Id="rId2" Type="http://schemas.openxmlformats.org/officeDocument/2006/relationships/slide" Target="../slides/slide518.xml"/><Relationship Id="rId1" Type="http://schemas.openxmlformats.org/officeDocument/2006/relationships/notesMaster" Target="../notesMasters/notesMaster1.xml"/></Relationships>
</file>

<file path=ppt/notesSlides/_rels/notesSlide519.xml.rels><?xml version="1.0" encoding="UTF-8" standalone="yes"?>
<Relationships xmlns="http://schemas.openxmlformats.org/package/2006/relationships"><Relationship Id="rId2" Type="http://schemas.openxmlformats.org/officeDocument/2006/relationships/slide" Target="../slides/slide51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0.xml.rels><?xml version="1.0" encoding="UTF-8" standalone="yes"?>
<Relationships xmlns="http://schemas.openxmlformats.org/package/2006/relationships"><Relationship Id="rId2" Type="http://schemas.openxmlformats.org/officeDocument/2006/relationships/slide" Target="../slides/slide520.xml"/><Relationship Id="rId1" Type="http://schemas.openxmlformats.org/officeDocument/2006/relationships/notesMaster" Target="../notesMasters/notesMaster1.xml"/></Relationships>
</file>

<file path=ppt/notesSlides/_rels/notesSlide521.xml.rels><?xml version="1.0" encoding="UTF-8" standalone="yes"?>
<Relationships xmlns="http://schemas.openxmlformats.org/package/2006/relationships"><Relationship Id="rId2" Type="http://schemas.openxmlformats.org/officeDocument/2006/relationships/slide" Target="../slides/slide521.xml"/><Relationship Id="rId1" Type="http://schemas.openxmlformats.org/officeDocument/2006/relationships/notesMaster" Target="../notesMasters/notesMaster1.xml"/></Relationships>
</file>

<file path=ppt/notesSlides/_rels/notesSlide522.xml.rels><?xml version="1.0" encoding="UTF-8" standalone="yes"?>
<Relationships xmlns="http://schemas.openxmlformats.org/package/2006/relationships"><Relationship Id="rId2" Type="http://schemas.openxmlformats.org/officeDocument/2006/relationships/slide" Target="../slides/slide522.xml"/><Relationship Id="rId1" Type="http://schemas.openxmlformats.org/officeDocument/2006/relationships/notesMaster" Target="../notesMasters/notesMaster1.xml"/></Relationships>
</file>

<file path=ppt/notesSlides/_rels/notesSlide523.xml.rels><?xml version="1.0" encoding="UTF-8" standalone="yes"?>
<Relationships xmlns="http://schemas.openxmlformats.org/package/2006/relationships"><Relationship Id="rId2" Type="http://schemas.openxmlformats.org/officeDocument/2006/relationships/slide" Target="../slides/slide523.xml"/><Relationship Id="rId1" Type="http://schemas.openxmlformats.org/officeDocument/2006/relationships/notesMaster" Target="../notesMasters/notesMaster1.xml"/></Relationships>
</file>

<file path=ppt/notesSlides/_rels/notesSlide524.xml.rels><?xml version="1.0" encoding="UTF-8" standalone="yes"?>
<Relationships xmlns="http://schemas.openxmlformats.org/package/2006/relationships"><Relationship Id="rId2" Type="http://schemas.openxmlformats.org/officeDocument/2006/relationships/slide" Target="../slides/slide524.xml"/><Relationship Id="rId1" Type="http://schemas.openxmlformats.org/officeDocument/2006/relationships/notesMaster" Target="../notesMasters/notesMaster1.xml"/></Relationships>
</file>

<file path=ppt/notesSlides/_rels/notesSlide525.xml.rels><?xml version="1.0" encoding="UTF-8" standalone="yes"?>
<Relationships xmlns="http://schemas.openxmlformats.org/package/2006/relationships"><Relationship Id="rId2" Type="http://schemas.openxmlformats.org/officeDocument/2006/relationships/slide" Target="../slides/slide525.xml"/><Relationship Id="rId1" Type="http://schemas.openxmlformats.org/officeDocument/2006/relationships/notesMaster" Target="../notesMasters/notesMaster1.xml"/></Relationships>
</file>

<file path=ppt/notesSlides/_rels/notesSlide526.xml.rels><?xml version="1.0" encoding="UTF-8" standalone="yes"?>
<Relationships xmlns="http://schemas.openxmlformats.org/package/2006/relationships"><Relationship Id="rId2" Type="http://schemas.openxmlformats.org/officeDocument/2006/relationships/slide" Target="../slides/slide526.xml"/><Relationship Id="rId1" Type="http://schemas.openxmlformats.org/officeDocument/2006/relationships/notesMaster" Target="../notesMasters/notesMaster1.xml"/></Relationships>
</file>

<file path=ppt/notesSlides/_rels/notesSlide527.xml.rels><?xml version="1.0" encoding="UTF-8" standalone="yes"?>
<Relationships xmlns="http://schemas.openxmlformats.org/package/2006/relationships"><Relationship Id="rId2" Type="http://schemas.openxmlformats.org/officeDocument/2006/relationships/slide" Target="../slides/slide527.xml"/><Relationship Id="rId1" Type="http://schemas.openxmlformats.org/officeDocument/2006/relationships/notesMaster" Target="../notesMasters/notesMaster1.xml"/></Relationships>
</file>

<file path=ppt/notesSlides/_rels/notesSlide528.xml.rels><?xml version="1.0" encoding="UTF-8" standalone="yes"?>
<Relationships xmlns="http://schemas.openxmlformats.org/package/2006/relationships"><Relationship Id="rId2" Type="http://schemas.openxmlformats.org/officeDocument/2006/relationships/slide" Target="../slides/slide528.xml"/><Relationship Id="rId1" Type="http://schemas.openxmlformats.org/officeDocument/2006/relationships/notesMaster" Target="../notesMasters/notesMaster1.xml"/></Relationships>
</file>

<file path=ppt/notesSlides/_rels/notesSlide529.xml.rels><?xml version="1.0" encoding="UTF-8" standalone="yes"?>
<Relationships xmlns="http://schemas.openxmlformats.org/package/2006/relationships"><Relationship Id="rId2" Type="http://schemas.openxmlformats.org/officeDocument/2006/relationships/slide" Target="../slides/slide52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0.xml.rels><?xml version="1.0" encoding="UTF-8" standalone="yes"?>
<Relationships xmlns="http://schemas.openxmlformats.org/package/2006/relationships"><Relationship Id="rId2" Type="http://schemas.openxmlformats.org/officeDocument/2006/relationships/slide" Target="../slides/slide530.xml"/><Relationship Id="rId1" Type="http://schemas.openxmlformats.org/officeDocument/2006/relationships/notesMaster" Target="../notesMasters/notesMaster1.xml"/></Relationships>
</file>

<file path=ppt/notesSlides/_rels/notesSlide531.xml.rels><?xml version="1.0" encoding="UTF-8" standalone="yes"?>
<Relationships xmlns="http://schemas.openxmlformats.org/package/2006/relationships"><Relationship Id="rId2" Type="http://schemas.openxmlformats.org/officeDocument/2006/relationships/slide" Target="../slides/slide531.xml"/><Relationship Id="rId1" Type="http://schemas.openxmlformats.org/officeDocument/2006/relationships/notesMaster" Target="../notesMasters/notesMaster1.xml"/></Relationships>
</file>

<file path=ppt/notesSlides/_rels/notesSlide532.xml.rels><?xml version="1.0" encoding="UTF-8" standalone="yes"?>
<Relationships xmlns="http://schemas.openxmlformats.org/package/2006/relationships"><Relationship Id="rId2" Type="http://schemas.openxmlformats.org/officeDocument/2006/relationships/slide" Target="../slides/slide532.xml"/><Relationship Id="rId1" Type="http://schemas.openxmlformats.org/officeDocument/2006/relationships/notesMaster" Target="../notesMasters/notesMaster1.xml"/></Relationships>
</file>

<file path=ppt/notesSlides/_rels/notesSlide533.xml.rels><?xml version="1.0" encoding="UTF-8" standalone="yes"?>
<Relationships xmlns="http://schemas.openxmlformats.org/package/2006/relationships"><Relationship Id="rId2" Type="http://schemas.openxmlformats.org/officeDocument/2006/relationships/slide" Target="../slides/slide533.xml"/><Relationship Id="rId1" Type="http://schemas.openxmlformats.org/officeDocument/2006/relationships/notesMaster" Target="../notesMasters/notesMaster1.xml"/></Relationships>
</file>

<file path=ppt/notesSlides/_rels/notesSlide534.xml.rels><?xml version="1.0" encoding="UTF-8" standalone="yes"?>
<Relationships xmlns="http://schemas.openxmlformats.org/package/2006/relationships"><Relationship Id="rId2" Type="http://schemas.openxmlformats.org/officeDocument/2006/relationships/slide" Target="../slides/slide534.xml"/><Relationship Id="rId1" Type="http://schemas.openxmlformats.org/officeDocument/2006/relationships/notesMaster" Target="../notesMasters/notesMaster1.xml"/></Relationships>
</file>

<file path=ppt/notesSlides/_rels/notesSlide535.xml.rels><?xml version="1.0" encoding="UTF-8" standalone="yes"?>
<Relationships xmlns="http://schemas.openxmlformats.org/package/2006/relationships"><Relationship Id="rId2" Type="http://schemas.openxmlformats.org/officeDocument/2006/relationships/slide" Target="../slides/slide535.xml"/><Relationship Id="rId1" Type="http://schemas.openxmlformats.org/officeDocument/2006/relationships/notesMaster" Target="../notesMasters/notesMaster1.xml"/></Relationships>
</file>

<file path=ppt/notesSlides/_rels/notesSlide536.xml.rels><?xml version="1.0" encoding="UTF-8" standalone="yes"?>
<Relationships xmlns="http://schemas.openxmlformats.org/package/2006/relationships"><Relationship Id="rId2" Type="http://schemas.openxmlformats.org/officeDocument/2006/relationships/slide" Target="../slides/slide536.xml"/><Relationship Id="rId1" Type="http://schemas.openxmlformats.org/officeDocument/2006/relationships/notesMaster" Target="../notesMasters/notesMaster1.xml"/></Relationships>
</file>

<file path=ppt/notesSlides/_rels/notesSlide537.xml.rels><?xml version="1.0" encoding="UTF-8" standalone="yes"?>
<Relationships xmlns="http://schemas.openxmlformats.org/package/2006/relationships"><Relationship Id="rId2" Type="http://schemas.openxmlformats.org/officeDocument/2006/relationships/slide" Target="../slides/slide537.xml"/><Relationship Id="rId1" Type="http://schemas.openxmlformats.org/officeDocument/2006/relationships/notesMaster" Target="../notesMasters/notesMaster1.xml"/></Relationships>
</file>

<file path=ppt/notesSlides/_rels/notesSlide538.xml.rels><?xml version="1.0" encoding="UTF-8" standalone="yes"?>
<Relationships xmlns="http://schemas.openxmlformats.org/package/2006/relationships"><Relationship Id="rId2" Type="http://schemas.openxmlformats.org/officeDocument/2006/relationships/slide" Target="../slides/slide538.xml"/><Relationship Id="rId1" Type="http://schemas.openxmlformats.org/officeDocument/2006/relationships/notesMaster" Target="../notesMasters/notesMaster1.xml"/></Relationships>
</file>

<file path=ppt/notesSlides/_rels/notesSlide539.xml.rels><?xml version="1.0" encoding="UTF-8" standalone="yes"?>
<Relationships xmlns="http://schemas.openxmlformats.org/package/2006/relationships"><Relationship Id="rId2" Type="http://schemas.openxmlformats.org/officeDocument/2006/relationships/slide" Target="../slides/slide53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0.xml.rels><?xml version="1.0" encoding="UTF-8" standalone="yes"?>
<Relationships xmlns="http://schemas.openxmlformats.org/package/2006/relationships"><Relationship Id="rId2" Type="http://schemas.openxmlformats.org/officeDocument/2006/relationships/slide" Target="../slides/slide540.xml"/><Relationship Id="rId1" Type="http://schemas.openxmlformats.org/officeDocument/2006/relationships/notesMaster" Target="../notesMasters/notesMaster1.xml"/></Relationships>
</file>

<file path=ppt/notesSlides/_rels/notesSlide541.xml.rels><?xml version="1.0" encoding="UTF-8" standalone="yes"?>
<Relationships xmlns="http://schemas.openxmlformats.org/package/2006/relationships"><Relationship Id="rId2" Type="http://schemas.openxmlformats.org/officeDocument/2006/relationships/slide" Target="../slides/slide541.xml"/><Relationship Id="rId1" Type="http://schemas.openxmlformats.org/officeDocument/2006/relationships/notesMaster" Target="../notesMasters/notesMaster1.xml"/></Relationships>
</file>

<file path=ppt/notesSlides/_rels/notesSlide542.xml.rels><?xml version="1.0" encoding="UTF-8" standalone="yes"?>
<Relationships xmlns="http://schemas.openxmlformats.org/package/2006/relationships"><Relationship Id="rId2" Type="http://schemas.openxmlformats.org/officeDocument/2006/relationships/slide" Target="../slides/slide542.xml"/><Relationship Id="rId1" Type="http://schemas.openxmlformats.org/officeDocument/2006/relationships/notesMaster" Target="../notesMasters/notesMaster1.xml"/></Relationships>
</file>

<file path=ppt/notesSlides/_rels/notesSlide543.xml.rels><?xml version="1.0" encoding="UTF-8" standalone="yes"?>
<Relationships xmlns="http://schemas.openxmlformats.org/package/2006/relationships"><Relationship Id="rId2" Type="http://schemas.openxmlformats.org/officeDocument/2006/relationships/slide" Target="../slides/slide543.xml"/><Relationship Id="rId1" Type="http://schemas.openxmlformats.org/officeDocument/2006/relationships/notesMaster" Target="../notesMasters/notesMaster1.xml"/></Relationships>
</file>

<file path=ppt/notesSlides/_rels/notesSlide544.xml.rels><?xml version="1.0" encoding="UTF-8" standalone="yes"?>
<Relationships xmlns="http://schemas.openxmlformats.org/package/2006/relationships"><Relationship Id="rId2" Type="http://schemas.openxmlformats.org/officeDocument/2006/relationships/slide" Target="../slides/slide544.xml"/><Relationship Id="rId1" Type="http://schemas.openxmlformats.org/officeDocument/2006/relationships/notesMaster" Target="../notesMasters/notesMaster1.xml"/></Relationships>
</file>

<file path=ppt/notesSlides/_rels/notesSlide545.xml.rels><?xml version="1.0" encoding="UTF-8" standalone="yes"?>
<Relationships xmlns="http://schemas.openxmlformats.org/package/2006/relationships"><Relationship Id="rId2" Type="http://schemas.openxmlformats.org/officeDocument/2006/relationships/slide" Target="../slides/slide545.xml"/><Relationship Id="rId1" Type="http://schemas.openxmlformats.org/officeDocument/2006/relationships/notesMaster" Target="../notesMasters/notesMaster1.xml"/></Relationships>
</file>

<file path=ppt/notesSlides/_rels/notesSlide546.xml.rels><?xml version="1.0" encoding="UTF-8" standalone="yes"?>
<Relationships xmlns="http://schemas.openxmlformats.org/package/2006/relationships"><Relationship Id="rId2" Type="http://schemas.openxmlformats.org/officeDocument/2006/relationships/slide" Target="../slides/slide546.xml"/><Relationship Id="rId1" Type="http://schemas.openxmlformats.org/officeDocument/2006/relationships/notesMaster" Target="../notesMasters/notesMaster1.xml"/></Relationships>
</file>

<file path=ppt/notesSlides/_rels/notesSlide547.xml.rels><?xml version="1.0" encoding="UTF-8" standalone="yes"?>
<Relationships xmlns="http://schemas.openxmlformats.org/package/2006/relationships"><Relationship Id="rId2" Type="http://schemas.openxmlformats.org/officeDocument/2006/relationships/slide" Target="../slides/slide547.xml"/><Relationship Id="rId1" Type="http://schemas.openxmlformats.org/officeDocument/2006/relationships/notesMaster" Target="../notesMasters/notesMaster1.xml"/></Relationships>
</file>

<file path=ppt/notesSlides/_rels/notesSlide548.xml.rels><?xml version="1.0" encoding="UTF-8" standalone="yes"?>
<Relationships xmlns="http://schemas.openxmlformats.org/package/2006/relationships"><Relationship Id="rId2" Type="http://schemas.openxmlformats.org/officeDocument/2006/relationships/slide" Target="../slides/slide548.xml"/><Relationship Id="rId1" Type="http://schemas.openxmlformats.org/officeDocument/2006/relationships/notesMaster" Target="../notesMasters/notesMaster1.xml"/></Relationships>
</file>

<file path=ppt/notesSlides/_rels/notesSlide549.xml.rels><?xml version="1.0" encoding="UTF-8" standalone="yes"?>
<Relationships xmlns="http://schemas.openxmlformats.org/package/2006/relationships"><Relationship Id="rId2" Type="http://schemas.openxmlformats.org/officeDocument/2006/relationships/slide" Target="../slides/slide54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0.xml.rels><?xml version="1.0" encoding="UTF-8" standalone="yes"?>
<Relationships xmlns="http://schemas.openxmlformats.org/package/2006/relationships"><Relationship Id="rId2" Type="http://schemas.openxmlformats.org/officeDocument/2006/relationships/slide" Target="../slides/slide550.xml"/><Relationship Id="rId1" Type="http://schemas.openxmlformats.org/officeDocument/2006/relationships/notesMaster" Target="../notesMasters/notesMaster1.xml"/></Relationships>
</file>

<file path=ppt/notesSlides/_rels/notesSlide551.xml.rels><?xml version="1.0" encoding="UTF-8" standalone="yes"?>
<Relationships xmlns="http://schemas.openxmlformats.org/package/2006/relationships"><Relationship Id="rId2" Type="http://schemas.openxmlformats.org/officeDocument/2006/relationships/slide" Target="../slides/slide551.xml"/><Relationship Id="rId1" Type="http://schemas.openxmlformats.org/officeDocument/2006/relationships/notesMaster" Target="../notesMasters/notesMaster1.xml"/></Relationships>
</file>

<file path=ppt/notesSlides/_rels/notesSlide552.xml.rels><?xml version="1.0" encoding="UTF-8" standalone="yes"?>
<Relationships xmlns="http://schemas.openxmlformats.org/package/2006/relationships"><Relationship Id="rId2" Type="http://schemas.openxmlformats.org/officeDocument/2006/relationships/slide" Target="../slides/slide552.xml"/><Relationship Id="rId1" Type="http://schemas.openxmlformats.org/officeDocument/2006/relationships/notesMaster" Target="../notesMasters/notesMaster1.xml"/></Relationships>
</file>

<file path=ppt/notesSlides/_rels/notesSlide553.xml.rels><?xml version="1.0" encoding="UTF-8" standalone="yes"?>
<Relationships xmlns="http://schemas.openxmlformats.org/package/2006/relationships"><Relationship Id="rId2" Type="http://schemas.openxmlformats.org/officeDocument/2006/relationships/slide" Target="../slides/slide553.xml"/><Relationship Id="rId1" Type="http://schemas.openxmlformats.org/officeDocument/2006/relationships/notesMaster" Target="../notesMasters/notesMaster1.xml"/></Relationships>
</file>

<file path=ppt/notesSlides/_rels/notesSlide554.xml.rels><?xml version="1.0" encoding="UTF-8" standalone="yes"?>
<Relationships xmlns="http://schemas.openxmlformats.org/package/2006/relationships"><Relationship Id="rId2" Type="http://schemas.openxmlformats.org/officeDocument/2006/relationships/slide" Target="../slides/slide554.xml"/><Relationship Id="rId1" Type="http://schemas.openxmlformats.org/officeDocument/2006/relationships/notesMaster" Target="../notesMasters/notesMaster1.xml"/></Relationships>
</file>

<file path=ppt/notesSlides/_rels/notesSlide555.xml.rels><?xml version="1.0" encoding="UTF-8" standalone="yes"?>
<Relationships xmlns="http://schemas.openxmlformats.org/package/2006/relationships"><Relationship Id="rId2" Type="http://schemas.openxmlformats.org/officeDocument/2006/relationships/slide" Target="../slides/slide555.xml"/><Relationship Id="rId1" Type="http://schemas.openxmlformats.org/officeDocument/2006/relationships/notesMaster" Target="../notesMasters/notesMaster1.xml"/></Relationships>
</file>

<file path=ppt/notesSlides/_rels/notesSlide556.xml.rels><?xml version="1.0" encoding="UTF-8" standalone="yes"?>
<Relationships xmlns="http://schemas.openxmlformats.org/package/2006/relationships"><Relationship Id="rId2" Type="http://schemas.openxmlformats.org/officeDocument/2006/relationships/slide" Target="../slides/slide556.xml"/><Relationship Id="rId1" Type="http://schemas.openxmlformats.org/officeDocument/2006/relationships/notesMaster" Target="../notesMasters/notesMaster1.xml"/></Relationships>
</file>

<file path=ppt/notesSlides/_rels/notesSlide557.xml.rels><?xml version="1.0" encoding="UTF-8" standalone="yes"?>
<Relationships xmlns="http://schemas.openxmlformats.org/package/2006/relationships"><Relationship Id="rId2" Type="http://schemas.openxmlformats.org/officeDocument/2006/relationships/slide" Target="../slides/slide557.xml"/><Relationship Id="rId1" Type="http://schemas.openxmlformats.org/officeDocument/2006/relationships/notesMaster" Target="../notesMasters/notesMaster1.xml"/></Relationships>
</file>

<file path=ppt/notesSlides/_rels/notesSlide558.xml.rels><?xml version="1.0" encoding="UTF-8" standalone="yes"?>
<Relationships xmlns="http://schemas.openxmlformats.org/package/2006/relationships"><Relationship Id="rId2" Type="http://schemas.openxmlformats.org/officeDocument/2006/relationships/slide" Target="../slides/slide558.xml"/><Relationship Id="rId1" Type="http://schemas.openxmlformats.org/officeDocument/2006/relationships/notesMaster" Target="../notesMasters/notesMaster1.xml"/></Relationships>
</file>

<file path=ppt/notesSlides/_rels/notesSlide559.xml.rels><?xml version="1.0" encoding="UTF-8" standalone="yes"?>
<Relationships xmlns="http://schemas.openxmlformats.org/package/2006/relationships"><Relationship Id="rId2" Type="http://schemas.openxmlformats.org/officeDocument/2006/relationships/slide" Target="../slides/slide5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0.xml.rels><?xml version="1.0" encoding="UTF-8" standalone="yes"?>
<Relationships xmlns="http://schemas.openxmlformats.org/package/2006/relationships"><Relationship Id="rId2" Type="http://schemas.openxmlformats.org/officeDocument/2006/relationships/slide" Target="../slides/slide560.xml"/><Relationship Id="rId1" Type="http://schemas.openxmlformats.org/officeDocument/2006/relationships/notesMaster" Target="../notesMasters/notesMaster1.xml"/></Relationships>
</file>

<file path=ppt/notesSlides/_rels/notesSlide561.xml.rels><?xml version="1.0" encoding="UTF-8" standalone="yes"?>
<Relationships xmlns="http://schemas.openxmlformats.org/package/2006/relationships"><Relationship Id="rId2" Type="http://schemas.openxmlformats.org/officeDocument/2006/relationships/slide" Target="../slides/slide561.xml"/><Relationship Id="rId1" Type="http://schemas.openxmlformats.org/officeDocument/2006/relationships/notesMaster" Target="../notesMasters/notesMaster1.xml"/></Relationships>
</file>

<file path=ppt/notesSlides/_rels/notesSlide562.xml.rels><?xml version="1.0" encoding="UTF-8" standalone="yes"?>
<Relationships xmlns="http://schemas.openxmlformats.org/package/2006/relationships"><Relationship Id="rId2" Type="http://schemas.openxmlformats.org/officeDocument/2006/relationships/slide" Target="../slides/slide562.xml"/><Relationship Id="rId1" Type="http://schemas.openxmlformats.org/officeDocument/2006/relationships/notesMaster" Target="../notesMasters/notesMaster1.xml"/></Relationships>
</file>

<file path=ppt/notesSlides/_rels/notesSlide563.xml.rels><?xml version="1.0" encoding="UTF-8" standalone="yes"?>
<Relationships xmlns="http://schemas.openxmlformats.org/package/2006/relationships"><Relationship Id="rId2" Type="http://schemas.openxmlformats.org/officeDocument/2006/relationships/slide" Target="../slides/slide563.xml"/><Relationship Id="rId1" Type="http://schemas.openxmlformats.org/officeDocument/2006/relationships/notesMaster" Target="../notesMasters/notesMaster1.xml"/></Relationships>
</file>

<file path=ppt/notesSlides/_rels/notesSlide564.xml.rels><?xml version="1.0" encoding="UTF-8" standalone="yes"?>
<Relationships xmlns="http://schemas.openxmlformats.org/package/2006/relationships"><Relationship Id="rId2" Type="http://schemas.openxmlformats.org/officeDocument/2006/relationships/slide" Target="../slides/slide564.xml"/><Relationship Id="rId1" Type="http://schemas.openxmlformats.org/officeDocument/2006/relationships/notesMaster" Target="../notesMasters/notesMaster1.xml"/></Relationships>
</file>

<file path=ppt/notesSlides/_rels/notesSlide565.xml.rels><?xml version="1.0" encoding="UTF-8" standalone="yes"?>
<Relationships xmlns="http://schemas.openxmlformats.org/package/2006/relationships"><Relationship Id="rId2" Type="http://schemas.openxmlformats.org/officeDocument/2006/relationships/slide" Target="../slides/slide565.xml"/><Relationship Id="rId1" Type="http://schemas.openxmlformats.org/officeDocument/2006/relationships/notesMaster" Target="../notesMasters/notesMaster1.xml"/></Relationships>
</file>

<file path=ppt/notesSlides/_rels/notesSlide566.xml.rels><?xml version="1.0" encoding="UTF-8" standalone="yes"?>
<Relationships xmlns="http://schemas.openxmlformats.org/package/2006/relationships"><Relationship Id="rId2" Type="http://schemas.openxmlformats.org/officeDocument/2006/relationships/slide" Target="../slides/slide566.xml"/><Relationship Id="rId1" Type="http://schemas.openxmlformats.org/officeDocument/2006/relationships/notesMaster" Target="../notesMasters/notesMaster1.xml"/></Relationships>
</file>

<file path=ppt/notesSlides/_rels/notesSlide567.xml.rels><?xml version="1.0" encoding="UTF-8" standalone="yes"?>
<Relationships xmlns="http://schemas.openxmlformats.org/package/2006/relationships"><Relationship Id="rId2" Type="http://schemas.openxmlformats.org/officeDocument/2006/relationships/slide" Target="../slides/slide567.xml"/><Relationship Id="rId1" Type="http://schemas.openxmlformats.org/officeDocument/2006/relationships/notesMaster" Target="../notesMasters/notesMaster1.xml"/></Relationships>
</file>

<file path=ppt/notesSlides/_rels/notesSlide568.xml.rels><?xml version="1.0" encoding="UTF-8" standalone="yes"?>
<Relationships xmlns="http://schemas.openxmlformats.org/package/2006/relationships"><Relationship Id="rId2" Type="http://schemas.openxmlformats.org/officeDocument/2006/relationships/slide" Target="../slides/slide568.xml"/><Relationship Id="rId1" Type="http://schemas.openxmlformats.org/officeDocument/2006/relationships/notesMaster" Target="../notesMasters/notesMaster1.xml"/></Relationships>
</file>

<file path=ppt/notesSlides/_rels/notesSlide569.xml.rels><?xml version="1.0" encoding="UTF-8" standalone="yes"?>
<Relationships xmlns="http://schemas.openxmlformats.org/package/2006/relationships"><Relationship Id="rId2" Type="http://schemas.openxmlformats.org/officeDocument/2006/relationships/slide" Target="../slides/slide5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0.xml.rels><?xml version="1.0" encoding="UTF-8" standalone="yes"?>
<Relationships xmlns="http://schemas.openxmlformats.org/package/2006/relationships"><Relationship Id="rId2" Type="http://schemas.openxmlformats.org/officeDocument/2006/relationships/slide" Target="../slides/slide570.xml"/><Relationship Id="rId1" Type="http://schemas.openxmlformats.org/officeDocument/2006/relationships/notesMaster" Target="../notesMasters/notesMaster1.xml"/></Relationships>
</file>

<file path=ppt/notesSlides/_rels/notesSlide571.xml.rels><?xml version="1.0" encoding="UTF-8" standalone="yes"?>
<Relationships xmlns="http://schemas.openxmlformats.org/package/2006/relationships"><Relationship Id="rId2" Type="http://schemas.openxmlformats.org/officeDocument/2006/relationships/slide" Target="../slides/slide571.xml"/><Relationship Id="rId1" Type="http://schemas.openxmlformats.org/officeDocument/2006/relationships/notesMaster" Target="../notesMasters/notesMaster1.xml"/></Relationships>
</file>

<file path=ppt/notesSlides/_rels/notesSlide572.xml.rels><?xml version="1.0" encoding="UTF-8" standalone="yes"?>
<Relationships xmlns="http://schemas.openxmlformats.org/package/2006/relationships"><Relationship Id="rId2" Type="http://schemas.openxmlformats.org/officeDocument/2006/relationships/slide" Target="../slides/slide572.xml"/><Relationship Id="rId1" Type="http://schemas.openxmlformats.org/officeDocument/2006/relationships/notesMaster" Target="../notesMasters/notesMaster1.xml"/></Relationships>
</file>

<file path=ppt/notesSlides/_rels/notesSlide573.xml.rels><?xml version="1.0" encoding="UTF-8" standalone="yes"?>
<Relationships xmlns="http://schemas.openxmlformats.org/package/2006/relationships"><Relationship Id="rId2" Type="http://schemas.openxmlformats.org/officeDocument/2006/relationships/slide" Target="../slides/slide573.xml"/><Relationship Id="rId1" Type="http://schemas.openxmlformats.org/officeDocument/2006/relationships/notesMaster" Target="../notesMasters/notesMaster1.xml"/></Relationships>
</file>

<file path=ppt/notesSlides/_rels/notesSlide574.xml.rels><?xml version="1.0" encoding="UTF-8" standalone="yes"?>
<Relationships xmlns="http://schemas.openxmlformats.org/package/2006/relationships"><Relationship Id="rId2" Type="http://schemas.openxmlformats.org/officeDocument/2006/relationships/slide" Target="../slides/slide574.xml"/><Relationship Id="rId1" Type="http://schemas.openxmlformats.org/officeDocument/2006/relationships/notesMaster" Target="../notesMasters/notesMaster1.xml"/></Relationships>
</file>

<file path=ppt/notesSlides/_rels/notesSlide575.xml.rels><?xml version="1.0" encoding="UTF-8" standalone="yes"?>
<Relationships xmlns="http://schemas.openxmlformats.org/package/2006/relationships"><Relationship Id="rId2" Type="http://schemas.openxmlformats.org/officeDocument/2006/relationships/slide" Target="../slides/slide575.xml"/><Relationship Id="rId1" Type="http://schemas.openxmlformats.org/officeDocument/2006/relationships/notesMaster" Target="../notesMasters/notesMaster1.xml"/></Relationships>
</file>

<file path=ppt/notesSlides/_rels/notesSlide576.xml.rels><?xml version="1.0" encoding="UTF-8" standalone="yes"?>
<Relationships xmlns="http://schemas.openxmlformats.org/package/2006/relationships"><Relationship Id="rId2" Type="http://schemas.openxmlformats.org/officeDocument/2006/relationships/slide" Target="../slides/slide576.xml"/><Relationship Id="rId1" Type="http://schemas.openxmlformats.org/officeDocument/2006/relationships/notesMaster" Target="../notesMasters/notesMaster1.xml"/></Relationships>
</file>

<file path=ppt/notesSlides/_rels/notesSlide577.xml.rels><?xml version="1.0" encoding="UTF-8" standalone="yes"?>
<Relationships xmlns="http://schemas.openxmlformats.org/package/2006/relationships"><Relationship Id="rId2" Type="http://schemas.openxmlformats.org/officeDocument/2006/relationships/slide" Target="../slides/slide577.xml"/><Relationship Id="rId1" Type="http://schemas.openxmlformats.org/officeDocument/2006/relationships/notesMaster" Target="../notesMasters/notesMaster1.xml"/></Relationships>
</file>

<file path=ppt/notesSlides/_rels/notesSlide578.xml.rels><?xml version="1.0" encoding="UTF-8" standalone="yes"?>
<Relationships xmlns="http://schemas.openxmlformats.org/package/2006/relationships"><Relationship Id="rId2" Type="http://schemas.openxmlformats.org/officeDocument/2006/relationships/slide" Target="../slides/slide578.xml"/><Relationship Id="rId1" Type="http://schemas.openxmlformats.org/officeDocument/2006/relationships/notesMaster" Target="../notesMasters/notesMaster1.xml"/></Relationships>
</file>

<file path=ppt/notesSlides/_rels/notesSlide579.xml.rels><?xml version="1.0" encoding="UTF-8" standalone="yes"?>
<Relationships xmlns="http://schemas.openxmlformats.org/package/2006/relationships"><Relationship Id="rId2" Type="http://schemas.openxmlformats.org/officeDocument/2006/relationships/slide" Target="../slides/slide57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0.xml.rels><?xml version="1.0" encoding="UTF-8" standalone="yes"?>
<Relationships xmlns="http://schemas.openxmlformats.org/package/2006/relationships"><Relationship Id="rId2" Type="http://schemas.openxmlformats.org/officeDocument/2006/relationships/slide" Target="../slides/slide580.xml"/><Relationship Id="rId1" Type="http://schemas.openxmlformats.org/officeDocument/2006/relationships/notesMaster" Target="../notesMasters/notesMaster1.xml"/></Relationships>
</file>

<file path=ppt/notesSlides/_rels/notesSlide581.xml.rels><?xml version="1.0" encoding="UTF-8" standalone="yes"?>
<Relationships xmlns="http://schemas.openxmlformats.org/package/2006/relationships"><Relationship Id="rId2" Type="http://schemas.openxmlformats.org/officeDocument/2006/relationships/slide" Target="../slides/slide581.xml"/><Relationship Id="rId1" Type="http://schemas.openxmlformats.org/officeDocument/2006/relationships/notesMaster" Target="../notesMasters/notesMaster1.xml"/></Relationships>
</file>

<file path=ppt/notesSlides/_rels/notesSlide582.xml.rels><?xml version="1.0" encoding="UTF-8" standalone="yes"?>
<Relationships xmlns="http://schemas.openxmlformats.org/package/2006/relationships"><Relationship Id="rId2" Type="http://schemas.openxmlformats.org/officeDocument/2006/relationships/slide" Target="../slides/slide582.xml"/><Relationship Id="rId1" Type="http://schemas.openxmlformats.org/officeDocument/2006/relationships/notesMaster" Target="../notesMasters/notesMaster1.xml"/></Relationships>
</file>

<file path=ppt/notesSlides/_rels/notesSlide583.xml.rels><?xml version="1.0" encoding="UTF-8" standalone="yes"?>
<Relationships xmlns="http://schemas.openxmlformats.org/package/2006/relationships"><Relationship Id="rId2" Type="http://schemas.openxmlformats.org/officeDocument/2006/relationships/slide" Target="../slides/slide583.xml"/><Relationship Id="rId1" Type="http://schemas.openxmlformats.org/officeDocument/2006/relationships/notesMaster" Target="../notesMasters/notesMaster1.xml"/></Relationships>
</file>

<file path=ppt/notesSlides/_rels/notesSlide584.xml.rels><?xml version="1.0" encoding="UTF-8" standalone="yes"?>
<Relationships xmlns="http://schemas.openxmlformats.org/package/2006/relationships"><Relationship Id="rId2" Type="http://schemas.openxmlformats.org/officeDocument/2006/relationships/slide" Target="../slides/slide584.xml"/><Relationship Id="rId1" Type="http://schemas.openxmlformats.org/officeDocument/2006/relationships/notesMaster" Target="../notesMasters/notesMaster1.xml"/></Relationships>
</file>

<file path=ppt/notesSlides/_rels/notesSlide585.xml.rels><?xml version="1.0" encoding="UTF-8" standalone="yes"?>
<Relationships xmlns="http://schemas.openxmlformats.org/package/2006/relationships"><Relationship Id="rId2" Type="http://schemas.openxmlformats.org/officeDocument/2006/relationships/slide" Target="../slides/slide585.xml"/><Relationship Id="rId1" Type="http://schemas.openxmlformats.org/officeDocument/2006/relationships/notesMaster" Target="../notesMasters/notesMaster1.xml"/></Relationships>
</file>

<file path=ppt/notesSlides/_rels/notesSlide586.xml.rels><?xml version="1.0" encoding="UTF-8" standalone="yes"?>
<Relationships xmlns="http://schemas.openxmlformats.org/package/2006/relationships"><Relationship Id="rId2" Type="http://schemas.openxmlformats.org/officeDocument/2006/relationships/slide" Target="../slides/slide586.xml"/><Relationship Id="rId1" Type="http://schemas.openxmlformats.org/officeDocument/2006/relationships/notesMaster" Target="../notesMasters/notesMaster1.xml"/></Relationships>
</file>

<file path=ppt/notesSlides/_rels/notesSlide587.xml.rels><?xml version="1.0" encoding="UTF-8" standalone="yes"?>
<Relationships xmlns="http://schemas.openxmlformats.org/package/2006/relationships"><Relationship Id="rId2" Type="http://schemas.openxmlformats.org/officeDocument/2006/relationships/slide" Target="../slides/slide587.xml"/><Relationship Id="rId1" Type="http://schemas.openxmlformats.org/officeDocument/2006/relationships/notesMaster" Target="../notesMasters/notesMaster1.xml"/></Relationships>
</file>

<file path=ppt/notesSlides/_rels/notesSlide588.xml.rels><?xml version="1.0" encoding="UTF-8" standalone="yes"?>
<Relationships xmlns="http://schemas.openxmlformats.org/package/2006/relationships"><Relationship Id="rId2" Type="http://schemas.openxmlformats.org/officeDocument/2006/relationships/slide" Target="../slides/slide588.xml"/><Relationship Id="rId1" Type="http://schemas.openxmlformats.org/officeDocument/2006/relationships/notesMaster" Target="../notesMasters/notesMaster1.xml"/></Relationships>
</file>

<file path=ppt/notesSlides/_rels/notesSlide589.xml.rels><?xml version="1.0" encoding="UTF-8" standalone="yes"?>
<Relationships xmlns="http://schemas.openxmlformats.org/package/2006/relationships"><Relationship Id="rId2" Type="http://schemas.openxmlformats.org/officeDocument/2006/relationships/slide" Target="../slides/slide58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0.xml.rels><?xml version="1.0" encoding="UTF-8" standalone="yes"?>
<Relationships xmlns="http://schemas.openxmlformats.org/package/2006/relationships"><Relationship Id="rId2" Type="http://schemas.openxmlformats.org/officeDocument/2006/relationships/slide" Target="../slides/slide590.xml"/><Relationship Id="rId1" Type="http://schemas.openxmlformats.org/officeDocument/2006/relationships/notesMaster" Target="../notesMasters/notesMaster1.xml"/></Relationships>
</file>

<file path=ppt/notesSlides/_rels/notesSlide591.xml.rels><?xml version="1.0" encoding="UTF-8" standalone="yes"?>
<Relationships xmlns="http://schemas.openxmlformats.org/package/2006/relationships"><Relationship Id="rId2" Type="http://schemas.openxmlformats.org/officeDocument/2006/relationships/slide" Target="../slides/slide591.xml"/><Relationship Id="rId1" Type="http://schemas.openxmlformats.org/officeDocument/2006/relationships/notesMaster" Target="../notesMasters/notesMaster1.xml"/></Relationships>
</file>

<file path=ppt/notesSlides/_rels/notesSlide592.xml.rels><?xml version="1.0" encoding="UTF-8" standalone="yes"?>
<Relationships xmlns="http://schemas.openxmlformats.org/package/2006/relationships"><Relationship Id="rId2" Type="http://schemas.openxmlformats.org/officeDocument/2006/relationships/slide" Target="../slides/slide592.xml"/><Relationship Id="rId1" Type="http://schemas.openxmlformats.org/officeDocument/2006/relationships/notesMaster" Target="../notesMasters/notesMaster1.xml"/></Relationships>
</file>

<file path=ppt/notesSlides/_rels/notesSlide593.xml.rels><?xml version="1.0" encoding="UTF-8" standalone="yes"?>
<Relationships xmlns="http://schemas.openxmlformats.org/package/2006/relationships"><Relationship Id="rId2" Type="http://schemas.openxmlformats.org/officeDocument/2006/relationships/slide" Target="../slides/slide593.xml"/><Relationship Id="rId1" Type="http://schemas.openxmlformats.org/officeDocument/2006/relationships/notesMaster" Target="../notesMasters/notesMaster1.xml"/></Relationships>
</file>

<file path=ppt/notesSlides/_rels/notesSlide594.xml.rels><?xml version="1.0" encoding="UTF-8" standalone="yes"?>
<Relationships xmlns="http://schemas.openxmlformats.org/package/2006/relationships"><Relationship Id="rId2" Type="http://schemas.openxmlformats.org/officeDocument/2006/relationships/slide" Target="../slides/slide594.xml"/><Relationship Id="rId1" Type="http://schemas.openxmlformats.org/officeDocument/2006/relationships/notesMaster" Target="../notesMasters/notesMaster1.xml"/></Relationships>
</file>

<file path=ppt/notesSlides/_rels/notesSlide595.xml.rels><?xml version="1.0" encoding="UTF-8" standalone="yes"?>
<Relationships xmlns="http://schemas.openxmlformats.org/package/2006/relationships"><Relationship Id="rId2" Type="http://schemas.openxmlformats.org/officeDocument/2006/relationships/slide" Target="../slides/slide595.xml"/><Relationship Id="rId1" Type="http://schemas.openxmlformats.org/officeDocument/2006/relationships/notesMaster" Target="../notesMasters/notesMaster1.xml"/></Relationships>
</file>

<file path=ppt/notesSlides/_rels/notesSlide596.xml.rels><?xml version="1.0" encoding="UTF-8" standalone="yes"?>
<Relationships xmlns="http://schemas.openxmlformats.org/package/2006/relationships"><Relationship Id="rId2" Type="http://schemas.openxmlformats.org/officeDocument/2006/relationships/slide" Target="../slides/slide596.xml"/><Relationship Id="rId1" Type="http://schemas.openxmlformats.org/officeDocument/2006/relationships/notesMaster" Target="../notesMasters/notesMaster1.xml"/></Relationships>
</file>

<file path=ppt/notesSlides/_rels/notesSlide597.xml.rels><?xml version="1.0" encoding="UTF-8" standalone="yes"?>
<Relationships xmlns="http://schemas.openxmlformats.org/package/2006/relationships"><Relationship Id="rId2" Type="http://schemas.openxmlformats.org/officeDocument/2006/relationships/slide" Target="../slides/slide597.xml"/><Relationship Id="rId1" Type="http://schemas.openxmlformats.org/officeDocument/2006/relationships/notesMaster" Target="../notesMasters/notesMaster1.xml"/></Relationships>
</file>

<file path=ppt/notesSlides/_rels/notesSlide598.xml.rels><?xml version="1.0" encoding="UTF-8" standalone="yes"?>
<Relationships xmlns="http://schemas.openxmlformats.org/package/2006/relationships"><Relationship Id="rId2" Type="http://schemas.openxmlformats.org/officeDocument/2006/relationships/slide" Target="../slides/slide598.xml"/><Relationship Id="rId1" Type="http://schemas.openxmlformats.org/officeDocument/2006/relationships/notesMaster" Target="../notesMasters/notesMaster1.xml"/></Relationships>
</file>

<file path=ppt/notesSlides/_rels/notesSlide599.xml.rels><?xml version="1.0" encoding="UTF-8" standalone="yes"?>
<Relationships xmlns="http://schemas.openxmlformats.org/package/2006/relationships"><Relationship Id="rId2" Type="http://schemas.openxmlformats.org/officeDocument/2006/relationships/slide" Target="../slides/slide59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00.xml.rels><?xml version="1.0" encoding="UTF-8" standalone="yes"?>
<Relationships xmlns="http://schemas.openxmlformats.org/package/2006/relationships"><Relationship Id="rId2" Type="http://schemas.openxmlformats.org/officeDocument/2006/relationships/slide" Target="../slides/slide600.xml"/><Relationship Id="rId1" Type="http://schemas.openxmlformats.org/officeDocument/2006/relationships/notesMaster" Target="../notesMasters/notesMaster1.xml"/></Relationships>
</file>

<file path=ppt/notesSlides/_rels/notesSlide601.xml.rels><?xml version="1.0" encoding="UTF-8" standalone="yes"?>
<Relationships xmlns="http://schemas.openxmlformats.org/package/2006/relationships"><Relationship Id="rId2" Type="http://schemas.openxmlformats.org/officeDocument/2006/relationships/slide" Target="../slides/slide601.xml"/><Relationship Id="rId1" Type="http://schemas.openxmlformats.org/officeDocument/2006/relationships/notesMaster" Target="../notesMasters/notesMaster1.xml"/></Relationships>
</file>

<file path=ppt/notesSlides/_rels/notesSlide602.xml.rels><?xml version="1.0" encoding="UTF-8" standalone="yes"?>
<Relationships xmlns="http://schemas.openxmlformats.org/package/2006/relationships"><Relationship Id="rId2" Type="http://schemas.openxmlformats.org/officeDocument/2006/relationships/slide" Target="../slides/slide602.xml"/><Relationship Id="rId1" Type="http://schemas.openxmlformats.org/officeDocument/2006/relationships/notesMaster" Target="../notesMasters/notesMaster1.xml"/></Relationships>
</file>

<file path=ppt/notesSlides/_rels/notesSlide603.xml.rels><?xml version="1.0" encoding="UTF-8" standalone="yes"?>
<Relationships xmlns="http://schemas.openxmlformats.org/package/2006/relationships"><Relationship Id="rId2" Type="http://schemas.openxmlformats.org/officeDocument/2006/relationships/slide" Target="../slides/slide603.xml"/><Relationship Id="rId1" Type="http://schemas.openxmlformats.org/officeDocument/2006/relationships/notesMaster" Target="../notesMasters/notesMaster1.xml"/></Relationships>
</file>

<file path=ppt/notesSlides/_rels/notesSlide604.xml.rels><?xml version="1.0" encoding="UTF-8" standalone="yes"?>
<Relationships xmlns="http://schemas.openxmlformats.org/package/2006/relationships"><Relationship Id="rId2" Type="http://schemas.openxmlformats.org/officeDocument/2006/relationships/slide" Target="../slides/slide604.xml"/><Relationship Id="rId1" Type="http://schemas.openxmlformats.org/officeDocument/2006/relationships/notesMaster" Target="../notesMasters/notesMaster1.xml"/></Relationships>
</file>

<file path=ppt/notesSlides/_rels/notesSlide605.xml.rels><?xml version="1.0" encoding="UTF-8" standalone="yes"?>
<Relationships xmlns="http://schemas.openxmlformats.org/package/2006/relationships"><Relationship Id="rId2" Type="http://schemas.openxmlformats.org/officeDocument/2006/relationships/slide" Target="../slides/slide605.xml"/><Relationship Id="rId1" Type="http://schemas.openxmlformats.org/officeDocument/2006/relationships/notesMaster" Target="../notesMasters/notesMaster1.xml"/></Relationships>
</file>

<file path=ppt/notesSlides/_rels/notesSlide606.xml.rels><?xml version="1.0" encoding="UTF-8" standalone="yes"?>
<Relationships xmlns="http://schemas.openxmlformats.org/package/2006/relationships"><Relationship Id="rId2" Type="http://schemas.openxmlformats.org/officeDocument/2006/relationships/slide" Target="../slides/slide606.xml"/><Relationship Id="rId1" Type="http://schemas.openxmlformats.org/officeDocument/2006/relationships/notesMaster" Target="../notesMasters/notesMaster1.xml"/></Relationships>
</file>

<file path=ppt/notesSlides/_rels/notesSlide607.xml.rels><?xml version="1.0" encoding="UTF-8" standalone="yes"?>
<Relationships xmlns="http://schemas.openxmlformats.org/package/2006/relationships"><Relationship Id="rId2" Type="http://schemas.openxmlformats.org/officeDocument/2006/relationships/slide" Target="../slides/slide607.xml"/><Relationship Id="rId1" Type="http://schemas.openxmlformats.org/officeDocument/2006/relationships/notesMaster" Target="../notesMasters/notesMaster1.xml"/></Relationships>
</file>

<file path=ppt/notesSlides/_rels/notesSlide608.xml.rels><?xml version="1.0" encoding="UTF-8" standalone="yes"?>
<Relationships xmlns="http://schemas.openxmlformats.org/package/2006/relationships"><Relationship Id="rId2" Type="http://schemas.openxmlformats.org/officeDocument/2006/relationships/slide" Target="../slides/slide608.xml"/><Relationship Id="rId1" Type="http://schemas.openxmlformats.org/officeDocument/2006/relationships/notesMaster" Target="../notesMasters/notesMaster1.xml"/></Relationships>
</file>

<file path=ppt/notesSlides/_rels/notesSlide609.xml.rels><?xml version="1.0" encoding="UTF-8" standalone="yes"?>
<Relationships xmlns="http://schemas.openxmlformats.org/package/2006/relationships"><Relationship Id="rId2" Type="http://schemas.openxmlformats.org/officeDocument/2006/relationships/slide" Target="../slides/slide60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0.xml.rels><?xml version="1.0" encoding="UTF-8" standalone="yes"?>
<Relationships xmlns="http://schemas.openxmlformats.org/package/2006/relationships"><Relationship Id="rId2" Type="http://schemas.openxmlformats.org/officeDocument/2006/relationships/slide" Target="../slides/slide610.xml"/><Relationship Id="rId1" Type="http://schemas.openxmlformats.org/officeDocument/2006/relationships/notesMaster" Target="../notesMasters/notesMaster1.xml"/></Relationships>
</file>

<file path=ppt/notesSlides/_rels/notesSlide611.xml.rels><?xml version="1.0" encoding="UTF-8" standalone="yes"?>
<Relationships xmlns="http://schemas.openxmlformats.org/package/2006/relationships"><Relationship Id="rId2" Type="http://schemas.openxmlformats.org/officeDocument/2006/relationships/slide" Target="../slides/slide611.xml"/><Relationship Id="rId1" Type="http://schemas.openxmlformats.org/officeDocument/2006/relationships/notesMaster" Target="../notesMasters/notesMaster1.xml"/></Relationships>
</file>

<file path=ppt/notesSlides/_rels/notesSlide612.xml.rels><?xml version="1.0" encoding="UTF-8" standalone="yes"?>
<Relationships xmlns="http://schemas.openxmlformats.org/package/2006/relationships"><Relationship Id="rId2" Type="http://schemas.openxmlformats.org/officeDocument/2006/relationships/slide" Target="../slides/slide612.xml"/><Relationship Id="rId1" Type="http://schemas.openxmlformats.org/officeDocument/2006/relationships/notesMaster" Target="../notesMasters/notesMaster1.xml"/></Relationships>
</file>

<file path=ppt/notesSlides/_rels/notesSlide613.xml.rels><?xml version="1.0" encoding="UTF-8" standalone="yes"?>
<Relationships xmlns="http://schemas.openxmlformats.org/package/2006/relationships"><Relationship Id="rId2" Type="http://schemas.openxmlformats.org/officeDocument/2006/relationships/slide" Target="../slides/slide613.xml"/><Relationship Id="rId1" Type="http://schemas.openxmlformats.org/officeDocument/2006/relationships/notesMaster" Target="../notesMasters/notesMaster1.xml"/></Relationships>
</file>

<file path=ppt/notesSlides/_rels/notesSlide614.xml.rels><?xml version="1.0" encoding="UTF-8" standalone="yes"?>
<Relationships xmlns="http://schemas.openxmlformats.org/package/2006/relationships"><Relationship Id="rId2" Type="http://schemas.openxmlformats.org/officeDocument/2006/relationships/slide" Target="../slides/slide614.xml"/><Relationship Id="rId1" Type="http://schemas.openxmlformats.org/officeDocument/2006/relationships/notesMaster" Target="../notesMasters/notesMaster1.xml"/></Relationships>
</file>

<file path=ppt/notesSlides/_rels/notesSlide615.xml.rels><?xml version="1.0" encoding="UTF-8" standalone="yes"?>
<Relationships xmlns="http://schemas.openxmlformats.org/package/2006/relationships"><Relationship Id="rId2" Type="http://schemas.openxmlformats.org/officeDocument/2006/relationships/slide" Target="../slides/slide615.xml"/><Relationship Id="rId1" Type="http://schemas.openxmlformats.org/officeDocument/2006/relationships/notesMaster" Target="../notesMasters/notesMaster1.xml"/></Relationships>
</file>

<file path=ppt/notesSlides/_rels/notesSlide616.xml.rels><?xml version="1.0" encoding="UTF-8" standalone="yes"?>
<Relationships xmlns="http://schemas.openxmlformats.org/package/2006/relationships"><Relationship Id="rId2" Type="http://schemas.openxmlformats.org/officeDocument/2006/relationships/slide" Target="../slides/slide616.xml"/><Relationship Id="rId1" Type="http://schemas.openxmlformats.org/officeDocument/2006/relationships/notesMaster" Target="../notesMasters/notesMaster1.xml"/></Relationships>
</file>

<file path=ppt/notesSlides/_rels/notesSlide617.xml.rels><?xml version="1.0" encoding="UTF-8" standalone="yes"?>
<Relationships xmlns="http://schemas.openxmlformats.org/package/2006/relationships"><Relationship Id="rId2" Type="http://schemas.openxmlformats.org/officeDocument/2006/relationships/slide" Target="../slides/slide617.xml"/><Relationship Id="rId1" Type="http://schemas.openxmlformats.org/officeDocument/2006/relationships/notesMaster" Target="../notesMasters/notesMaster1.xml"/></Relationships>
</file>

<file path=ppt/notesSlides/_rels/notesSlide618.xml.rels><?xml version="1.0" encoding="UTF-8" standalone="yes"?>
<Relationships xmlns="http://schemas.openxmlformats.org/package/2006/relationships"><Relationship Id="rId2" Type="http://schemas.openxmlformats.org/officeDocument/2006/relationships/slide" Target="../slides/slide61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9E2E816B-E8DA-4F74-9CA4-C1F5DA3A3889}"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430403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2E816B-E8DA-4F74-9CA4-C1F5DA3A3889}" type="slidenum">
              <a:rPr lang="en-US" smtClean="0"/>
              <a:t>10</a:t>
            </a:fld>
            <a:endParaRPr lang="en-US"/>
          </a:p>
        </p:txBody>
      </p:sp>
    </p:spTree>
    <p:extLst>
      <p:ext uri="{BB962C8B-B14F-4D97-AF65-F5344CB8AC3E}">
        <p14:creationId xmlns:p14="http://schemas.microsoft.com/office/powerpoint/2010/main" val="41356595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2E816B-E8DA-4F74-9CA4-C1F5DA3A3889}" type="slidenum">
              <a:rPr lang="en-US" smtClean="0"/>
              <a:t>11</a:t>
            </a:fld>
            <a:endParaRPr lang="en-US"/>
          </a:p>
        </p:txBody>
      </p:sp>
    </p:spTree>
    <p:extLst>
      <p:ext uri="{BB962C8B-B14F-4D97-AF65-F5344CB8AC3E}">
        <p14:creationId xmlns:p14="http://schemas.microsoft.com/office/powerpoint/2010/main" val="41356595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6628935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8874379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8090338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43104023"/>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75529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66650745"/>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9E2E816B-E8DA-4F74-9CA4-C1F5DA3A3889}"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0791402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99031364"/>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48588156"/>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606355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523360"/>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3342866"/>
      </p:ext>
    </p:extLst>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54152497"/>
      </p:ext>
    </p:extLst>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771983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45939734"/>
      </p:ext>
    </p:extLst>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3627135"/>
      </p:ext>
    </p:extLst>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989621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76905623"/>
      </p:ext>
    </p:extLst>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587263"/>
      </p:ext>
    </p:extLst>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9E2E816B-E8DA-4F74-9CA4-C1F5DA3A388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1616750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8783003"/>
      </p:ext>
    </p:extLst>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67317360"/>
      </p:ext>
    </p:extLst>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79050275"/>
      </p:ext>
    </p:extLst>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96134766"/>
      </p:ext>
    </p:extLst>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57987588"/>
      </p:ext>
    </p:extLst>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1067403"/>
      </p:ext>
    </p:extLst>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02169350"/>
      </p:ext>
    </p:extLst>
  </p:cSld>
  <p:clrMapOvr>
    <a:masterClrMapping/>
  </p:clrMapOvr>
</p:notes>
</file>

<file path=ppt/notesSlides/notesSlide3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78937069"/>
      </p:ext>
    </p:extLst>
  </p:cSld>
  <p:clrMapOvr>
    <a:masterClrMapping/>
  </p:clrMapOvr>
</p:notes>
</file>

<file path=ppt/notesSlides/notesSlide3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09906019"/>
      </p:ext>
    </p:extLst>
  </p:cSld>
  <p:clrMapOvr>
    <a:masterClrMapping/>
  </p:clrMapOvr>
</p:notes>
</file>

<file path=ppt/notesSlides/notesSlide3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0451549"/>
      </p:ext>
    </p:extLst>
  </p:cSld>
  <p:clrMapOvr>
    <a:masterClrMapping/>
  </p:clrMapOvr>
</p:notes>
</file>

<file path=ppt/notesSlides/notesSlide3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9E2E816B-E8DA-4F74-9CA4-C1F5DA3A3889}"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8838249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60271168"/>
      </p:ext>
    </p:extLst>
  </p:cSld>
  <p:clrMapOvr>
    <a:masterClrMapping/>
  </p:clrMapOvr>
</p:notes>
</file>

<file path=ppt/notesSlides/notesSlide4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84158067"/>
      </p:ext>
    </p:extLst>
  </p:cSld>
  <p:clrMapOvr>
    <a:masterClrMapping/>
  </p:clrMapOvr>
</p:notes>
</file>

<file path=ppt/notesSlides/notesSlide4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33528378"/>
      </p:ext>
    </p:extLst>
  </p:cSld>
  <p:clrMapOvr>
    <a:masterClrMapping/>
  </p:clrMapOvr>
</p:notes>
</file>

<file path=ppt/notesSlides/notesSlide4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42890568"/>
      </p:ext>
    </p:extLst>
  </p:cSld>
  <p:clrMapOvr>
    <a:masterClrMapping/>
  </p:clrMapOvr>
</p:notes>
</file>

<file path=ppt/notesSlides/notesSlide4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7121938"/>
      </p:ext>
    </p:extLst>
  </p:cSld>
  <p:clrMapOvr>
    <a:masterClrMapping/>
  </p:clrMapOvr>
</p:notes>
</file>

<file path=ppt/notesSlides/notesSlide4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55458523"/>
      </p:ext>
    </p:extLst>
  </p:cSld>
  <p:clrMapOvr>
    <a:masterClrMapping/>
  </p:clrMapOvr>
</p:notes>
</file>

<file path=ppt/notesSlides/notesSlide4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93382873"/>
      </p:ext>
    </p:extLst>
  </p:cSld>
  <p:clrMapOvr>
    <a:masterClrMapping/>
  </p:clrMapOvr>
</p:notes>
</file>

<file path=ppt/notesSlides/notesSlide4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2169322"/>
      </p:ext>
    </p:extLst>
  </p:cSld>
  <p:clrMapOvr>
    <a:masterClrMapping/>
  </p:clrMapOvr>
</p:notes>
</file>

<file path=ppt/notesSlides/notesSlide4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020987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40812922"/>
      </p:ext>
    </p:extLst>
  </p:cSld>
  <p:clrMapOvr>
    <a:masterClrMapping/>
  </p:clrMapOvr>
</p:notes>
</file>

<file path=ppt/notesSlides/notesSlide4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87020103"/>
      </p:ext>
    </p:extLst>
  </p:cSld>
  <p:clrMapOvr>
    <a:masterClrMapping/>
  </p:clrMapOvr>
</p:notes>
</file>

<file path=ppt/notesSlides/notesSlide4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02181612"/>
      </p:ext>
    </p:extLst>
  </p:cSld>
  <p:clrMapOvr>
    <a:masterClrMapping/>
  </p:clrMapOvr>
</p:notes>
</file>

<file path=ppt/notesSlides/notesSlide4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90240549"/>
      </p:ext>
    </p:extLst>
  </p:cSld>
  <p:clrMapOvr>
    <a:masterClrMapping/>
  </p:clrMapOvr>
</p:notes>
</file>

<file path=ppt/notesSlides/notesSlide4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84147709"/>
      </p:ext>
    </p:extLst>
  </p:cSld>
  <p:clrMapOvr>
    <a:masterClrMapping/>
  </p:clrMapOvr>
</p:notes>
</file>

<file path=ppt/notesSlides/notesSlide4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12439822"/>
      </p:ext>
    </p:extLst>
  </p:cSld>
  <p:clrMapOvr>
    <a:masterClrMapping/>
  </p:clrMapOvr>
</p:notes>
</file>

<file path=ppt/notesSlides/notesSlide4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47579385"/>
      </p:ext>
    </p:extLst>
  </p:cSld>
  <p:clrMapOvr>
    <a:masterClrMapping/>
  </p:clrMapOvr>
</p:notes>
</file>

<file path=ppt/notesSlides/notesSlide4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03925624"/>
      </p:ext>
    </p:extLst>
  </p:cSld>
  <p:clrMapOvr>
    <a:masterClrMapping/>
  </p:clrMapOvr>
</p:notes>
</file>

<file path=ppt/notesSlides/notesSlide4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02885129"/>
      </p:ext>
    </p:extLst>
  </p:cSld>
  <p:clrMapOvr>
    <a:masterClrMapping/>
  </p:clrMapOvr>
</p:notes>
</file>

<file path=ppt/notesSlides/notesSlide4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613000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8098891"/>
      </p:ext>
    </p:extLst>
  </p:cSld>
  <p:clrMapOvr>
    <a:masterClrMapping/>
  </p:clrMapOvr>
</p:notes>
</file>

<file path=ppt/notesSlides/notesSlide4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09078216"/>
      </p:ext>
    </p:extLst>
  </p:cSld>
  <p:clrMapOvr>
    <a:masterClrMapping/>
  </p:clrMapOvr>
</p:notes>
</file>

<file path=ppt/notesSlides/notesSlide4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69630364"/>
      </p:ext>
    </p:extLst>
  </p:cSld>
  <p:clrMapOvr>
    <a:masterClrMapping/>
  </p:clrMapOvr>
</p:notes>
</file>

<file path=ppt/notesSlides/notesSlide4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34604774"/>
      </p:ext>
    </p:extLst>
  </p:cSld>
  <p:clrMapOvr>
    <a:masterClrMapping/>
  </p:clrMapOvr>
</p:notes>
</file>

<file path=ppt/notesSlides/notesSlide4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22402143"/>
      </p:ext>
    </p:extLst>
  </p:cSld>
  <p:clrMapOvr>
    <a:masterClrMapping/>
  </p:clrMapOvr>
</p:notes>
</file>

<file path=ppt/notesSlides/notesSlide4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35518449"/>
      </p:ext>
    </p:extLst>
  </p:cSld>
  <p:clrMapOvr>
    <a:masterClrMapping/>
  </p:clrMapOvr>
</p:notes>
</file>

<file path=ppt/notesSlides/notesSlide4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88968737"/>
      </p:ext>
    </p:extLst>
  </p:cSld>
  <p:clrMapOvr>
    <a:masterClrMapping/>
  </p:clrMapOvr>
</p:notes>
</file>

<file path=ppt/notesSlides/notesSlide4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8412560"/>
      </p:ext>
    </p:extLst>
  </p:cSld>
  <p:clrMapOvr>
    <a:masterClrMapping/>
  </p:clrMapOvr>
</p:notes>
</file>

<file path=ppt/notesSlides/notesSlide4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43940218"/>
      </p:ext>
    </p:extLst>
  </p:cSld>
  <p:clrMapOvr>
    <a:masterClrMapping/>
  </p:clrMapOvr>
</p:notes>
</file>

<file path=ppt/notesSlides/notesSlide4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95537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54223470"/>
      </p:ext>
    </p:extLst>
  </p:cSld>
  <p:clrMapOvr>
    <a:masterClrMapping/>
  </p:clrMapOvr>
</p:notes>
</file>

<file path=ppt/notesSlides/notesSlide4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17399582"/>
      </p:ext>
    </p:extLst>
  </p:cSld>
  <p:clrMapOvr>
    <a:masterClrMapping/>
  </p:clrMapOvr>
</p:notes>
</file>

<file path=ppt/notesSlides/notesSlide4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4947215"/>
      </p:ext>
    </p:extLst>
  </p:cSld>
  <p:clrMapOvr>
    <a:masterClrMapping/>
  </p:clrMapOvr>
</p:notes>
</file>

<file path=ppt/notesSlides/notesSlide4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41943545"/>
      </p:ext>
    </p:extLst>
  </p:cSld>
  <p:clrMapOvr>
    <a:masterClrMapping/>
  </p:clrMapOvr>
</p:notes>
</file>

<file path=ppt/notesSlides/notesSlide4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21297530"/>
      </p:ext>
    </p:extLst>
  </p:cSld>
  <p:clrMapOvr>
    <a:masterClrMapping/>
  </p:clrMapOvr>
</p:notes>
</file>

<file path=ppt/notesSlides/notesSlide4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43753479"/>
      </p:ext>
    </p:extLst>
  </p:cSld>
  <p:clrMapOvr>
    <a:masterClrMapping/>
  </p:clrMapOvr>
</p:notes>
</file>

<file path=ppt/notesSlides/notesSlide4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2783542"/>
      </p:ext>
    </p:extLst>
  </p:cSld>
  <p:clrMapOvr>
    <a:masterClrMapping/>
  </p:clrMapOvr>
</p:notes>
</file>

<file path=ppt/notesSlides/notesSlide4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68458420"/>
      </p:ext>
    </p:extLst>
  </p:cSld>
  <p:clrMapOvr>
    <a:masterClrMapping/>
  </p:clrMapOvr>
</p:notes>
</file>

<file path=ppt/notesSlides/notesSlide4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14042639"/>
      </p:ext>
    </p:extLst>
  </p:cSld>
  <p:clrMapOvr>
    <a:masterClrMapping/>
  </p:clrMapOvr>
</p:notes>
</file>

<file path=ppt/notesSlides/notesSlide4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314443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6084670"/>
      </p:ext>
    </p:extLst>
  </p:cSld>
  <p:clrMapOvr>
    <a:masterClrMapping/>
  </p:clrMapOvr>
</p:notes>
</file>

<file path=ppt/notesSlides/notesSlide4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80169353"/>
      </p:ext>
    </p:extLst>
  </p:cSld>
  <p:clrMapOvr>
    <a:masterClrMapping/>
  </p:clrMapOvr>
</p:notes>
</file>

<file path=ppt/notesSlides/notesSlide4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21622070"/>
      </p:ext>
    </p:extLst>
  </p:cSld>
  <p:clrMapOvr>
    <a:masterClrMapping/>
  </p:clrMapOvr>
</p:notes>
</file>

<file path=ppt/notesSlides/notesSlide4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49341450"/>
      </p:ext>
    </p:extLst>
  </p:cSld>
  <p:clrMapOvr>
    <a:masterClrMapping/>
  </p:clrMapOvr>
</p:notes>
</file>

<file path=ppt/notesSlides/notesSlide4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2E816B-E8DA-4F74-9CA4-C1F5DA3A3889}" type="slidenum">
              <a:rPr lang="en-US" smtClean="0"/>
              <a:t>5</a:t>
            </a:fld>
            <a:endParaRPr lang="en-US"/>
          </a:p>
        </p:txBody>
      </p:sp>
    </p:spTree>
    <p:extLst>
      <p:ext uri="{BB962C8B-B14F-4D97-AF65-F5344CB8AC3E}">
        <p14:creationId xmlns:p14="http://schemas.microsoft.com/office/powerpoint/2010/main" val="4135659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31056852"/>
      </p:ext>
    </p:extLst>
  </p:cSld>
  <p:clrMapOvr>
    <a:masterClrMapping/>
  </p:clrMapOvr>
</p:notes>
</file>

<file path=ppt/notesSlides/notesSlide5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18299042"/>
      </p:ext>
    </p:extLst>
  </p:cSld>
  <p:clrMapOvr>
    <a:masterClrMapping/>
  </p:clrMapOvr>
</p:notes>
</file>

<file path=ppt/notesSlides/notesSlide5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46609791"/>
      </p:ext>
    </p:extLst>
  </p:cSld>
  <p:clrMapOvr>
    <a:masterClrMapping/>
  </p:clrMapOvr>
</p:notes>
</file>

<file path=ppt/notesSlides/notesSlide5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306894"/>
      </p:ext>
    </p:extLst>
  </p:cSld>
  <p:clrMapOvr>
    <a:masterClrMapping/>
  </p:clrMapOvr>
</p:notes>
</file>

<file path=ppt/notesSlides/notesSlide5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3706088"/>
      </p:ext>
    </p:extLst>
  </p:cSld>
  <p:clrMapOvr>
    <a:masterClrMapping/>
  </p:clrMapOvr>
</p:notes>
</file>

<file path=ppt/notesSlides/notesSlide5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5367873"/>
      </p:ext>
    </p:extLst>
  </p:cSld>
  <p:clrMapOvr>
    <a:masterClrMapping/>
  </p:clrMapOvr>
</p:notes>
</file>

<file path=ppt/notesSlides/notesSlide5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79050275"/>
      </p:ext>
    </p:extLst>
  </p:cSld>
  <p:clrMapOvr>
    <a:masterClrMapping/>
  </p:clrMapOvr>
</p:notes>
</file>

<file path=ppt/notesSlides/notesSlide5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4234151"/>
      </p:ext>
    </p:extLst>
  </p:cSld>
  <p:clrMapOvr>
    <a:masterClrMapping/>
  </p:clrMapOvr>
</p:notes>
</file>

<file path=ppt/notesSlides/notesSlide5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1411889"/>
      </p:ext>
    </p:extLst>
  </p:cSld>
  <p:clrMapOvr>
    <a:masterClrMapping/>
  </p:clrMapOvr>
</p:notes>
</file>

<file path=ppt/notesSlides/notesSlide5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87887482"/>
      </p:ext>
    </p:extLst>
  </p:cSld>
  <p:clrMapOvr>
    <a:masterClrMapping/>
  </p:clrMapOvr>
</p:notes>
</file>

<file path=ppt/notesSlides/notesSlide5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11163009"/>
      </p:ext>
    </p:extLst>
  </p:cSld>
  <p:clrMapOvr>
    <a:masterClrMapping/>
  </p:clrMapOvr>
</p:notes>
</file>

<file path=ppt/notesSlides/notesSlide5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450698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36024405"/>
      </p:ext>
    </p:extLst>
  </p:cSld>
  <p:clrMapOvr>
    <a:masterClrMapping/>
  </p:clrMapOvr>
</p:notes>
</file>

<file path=ppt/notesSlides/notesSlide5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8429086"/>
      </p:ext>
    </p:extLst>
  </p:cSld>
  <p:clrMapOvr>
    <a:masterClrMapping/>
  </p:clrMapOvr>
</p:notes>
</file>

<file path=ppt/notesSlides/notesSlide5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0634777"/>
      </p:ext>
    </p:extLst>
  </p:cSld>
  <p:clrMapOvr>
    <a:masterClrMapping/>
  </p:clrMapOvr>
</p:notes>
</file>

<file path=ppt/notesSlides/notesSlide5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03143881"/>
      </p:ext>
    </p:extLst>
  </p:cSld>
  <p:clrMapOvr>
    <a:masterClrMapping/>
  </p:clrMapOvr>
</p:notes>
</file>

<file path=ppt/notesSlides/notesSlide5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63286842"/>
      </p:ext>
    </p:extLst>
  </p:cSld>
  <p:clrMapOvr>
    <a:masterClrMapping/>
  </p:clrMapOvr>
</p:notes>
</file>

<file path=ppt/notesSlides/notesSlide5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6445551"/>
      </p:ext>
    </p:extLst>
  </p:cSld>
  <p:clrMapOvr>
    <a:masterClrMapping/>
  </p:clrMapOvr>
</p:notes>
</file>

<file path=ppt/notesSlides/notesSlide5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46437045"/>
      </p:ext>
    </p:extLst>
  </p:cSld>
  <p:clrMapOvr>
    <a:masterClrMapping/>
  </p:clrMapOvr>
</p:notes>
</file>

<file path=ppt/notesSlides/notesSlide5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9707035"/>
      </p:ext>
    </p:extLst>
  </p:cSld>
  <p:clrMapOvr>
    <a:masterClrMapping/>
  </p:clrMapOvr>
</p:notes>
</file>

<file path=ppt/notesSlides/notesSlide5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30588154"/>
      </p:ext>
    </p:extLst>
  </p:cSld>
  <p:clrMapOvr>
    <a:masterClrMapping/>
  </p:clrMapOvr>
</p:notes>
</file>

<file path=ppt/notesSlides/notesSlide5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78811484"/>
      </p:ext>
    </p:extLst>
  </p:cSld>
  <p:clrMapOvr>
    <a:masterClrMapping/>
  </p:clrMapOvr>
</p:notes>
</file>

<file path=ppt/notesSlides/notesSlide5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154704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23426930"/>
      </p:ext>
    </p:extLst>
  </p:cSld>
  <p:clrMapOvr>
    <a:masterClrMapping/>
  </p:clrMapOvr>
</p:notes>
</file>

<file path=ppt/notesSlides/notesSlide5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8613875"/>
      </p:ext>
    </p:extLst>
  </p:cSld>
  <p:clrMapOvr>
    <a:masterClrMapping/>
  </p:clrMapOvr>
</p:notes>
</file>

<file path=ppt/notesSlides/notesSlide5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07525235"/>
      </p:ext>
    </p:extLst>
  </p:cSld>
  <p:clrMapOvr>
    <a:masterClrMapping/>
  </p:clrMapOvr>
</p:notes>
</file>

<file path=ppt/notesSlides/notesSlide5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2854071"/>
      </p:ext>
    </p:extLst>
  </p:cSld>
  <p:clrMapOvr>
    <a:masterClrMapping/>
  </p:clrMapOvr>
</p:notes>
</file>

<file path=ppt/notesSlides/notesSlide5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92893741"/>
      </p:ext>
    </p:extLst>
  </p:cSld>
  <p:clrMapOvr>
    <a:masterClrMapping/>
  </p:clrMapOvr>
</p:notes>
</file>

<file path=ppt/notesSlides/notesSlide5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58634813"/>
      </p:ext>
    </p:extLst>
  </p:cSld>
  <p:clrMapOvr>
    <a:masterClrMapping/>
  </p:clrMapOvr>
</p:notes>
</file>

<file path=ppt/notesSlides/notesSlide5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9184182"/>
      </p:ext>
    </p:extLst>
  </p:cSld>
  <p:clrMapOvr>
    <a:masterClrMapping/>
  </p:clrMapOvr>
</p:notes>
</file>

<file path=ppt/notesSlides/notesSlide5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18205044"/>
      </p:ext>
    </p:extLst>
  </p:cSld>
  <p:clrMapOvr>
    <a:masterClrMapping/>
  </p:clrMapOvr>
</p:notes>
</file>

<file path=ppt/notesSlides/notesSlide5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0587294"/>
      </p:ext>
    </p:extLst>
  </p:cSld>
  <p:clrMapOvr>
    <a:masterClrMapping/>
  </p:clrMapOvr>
</p:notes>
</file>

<file path=ppt/notesSlides/notesSlide5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37737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2E816B-E8DA-4F74-9CA4-C1F5DA3A3889}" type="slidenum">
              <a:rPr lang="en-US" smtClean="0"/>
              <a:t>6</a:t>
            </a:fld>
            <a:endParaRPr lang="en-US"/>
          </a:p>
        </p:txBody>
      </p:sp>
    </p:spTree>
    <p:extLst>
      <p:ext uri="{BB962C8B-B14F-4D97-AF65-F5344CB8AC3E}">
        <p14:creationId xmlns:p14="http://schemas.microsoft.com/office/powerpoint/2010/main" val="4135659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6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17895402"/>
      </p:ext>
    </p:extLst>
  </p:cSld>
  <p:clrMapOvr>
    <a:masterClrMapping/>
  </p:clrMapOvr>
</p:notes>
</file>

<file path=ppt/notesSlides/notesSlide6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14882300"/>
      </p:ext>
    </p:extLst>
  </p:cSld>
  <p:clrMapOvr>
    <a:masterClrMapping/>
  </p:clrMapOvr>
</p:notes>
</file>

<file path=ppt/notesSlides/notesSlide6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82970173"/>
      </p:ext>
    </p:extLst>
  </p:cSld>
  <p:clrMapOvr>
    <a:masterClrMapping/>
  </p:clrMapOvr>
</p:notes>
</file>

<file path=ppt/notesSlides/notesSlide6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74045904"/>
      </p:ext>
    </p:extLst>
  </p:cSld>
  <p:clrMapOvr>
    <a:masterClrMapping/>
  </p:clrMapOvr>
</p:notes>
</file>

<file path=ppt/notesSlides/notesSlide6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58475410"/>
      </p:ext>
    </p:extLst>
  </p:cSld>
  <p:clrMapOvr>
    <a:masterClrMapping/>
  </p:clrMapOvr>
</p:notes>
</file>

<file path=ppt/notesSlides/notesSlide6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85145972"/>
      </p:ext>
    </p:extLst>
  </p:cSld>
  <p:clrMapOvr>
    <a:masterClrMapping/>
  </p:clrMapOvr>
</p:notes>
</file>

<file path=ppt/notesSlides/notesSlide6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9229179"/>
      </p:ext>
    </p:extLst>
  </p:cSld>
  <p:clrMapOvr>
    <a:masterClrMapping/>
  </p:clrMapOvr>
</p:notes>
</file>

<file path=ppt/notesSlides/notesSlide6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81012156"/>
      </p:ext>
    </p:extLst>
  </p:cSld>
  <p:clrMapOvr>
    <a:masterClrMapping/>
  </p:clrMapOvr>
</p:notes>
</file>

<file path=ppt/notesSlides/notesSlide6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07080159"/>
      </p:ext>
    </p:extLst>
  </p:cSld>
  <p:clrMapOvr>
    <a:masterClrMapping/>
  </p:clrMapOvr>
</p:notes>
</file>

<file path=ppt/notesSlides/notesSlide6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0081631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6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3511806"/>
      </p:ext>
    </p:extLst>
  </p:cSld>
  <p:clrMapOvr>
    <a:masterClrMapping/>
  </p:clrMapOvr>
</p:notes>
</file>

<file path=ppt/notesSlides/notesSlide6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5398269"/>
      </p:ext>
    </p:extLst>
  </p:cSld>
  <p:clrMapOvr>
    <a:masterClrMapping/>
  </p:clrMapOvr>
</p:notes>
</file>

<file path=ppt/notesSlides/notesSlide6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05474853"/>
      </p:ext>
    </p:extLst>
  </p:cSld>
  <p:clrMapOvr>
    <a:masterClrMapping/>
  </p:clrMapOvr>
</p:notes>
</file>

<file path=ppt/notesSlides/notesSlide6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63486857"/>
      </p:ext>
    </p:extLst>
  </p:cSld>
  <p:clrMapOvr>
    <a:masterClrMapping/>
  </p:clrMapOvr>
</p:notes>
</file>

<file path=ppt/notesSlides/notesSlide6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05761226"/>
      </p:ext>
    </p:extLst>
  </p:cSld>
  <p:clrMapOvr>
    <a:masterClrMapping/>
  </p:clrMapOvr>
</p:notes>
</file>

<file path=ppt/notesSlides/notesSlide6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56589640"/>
      </p:ext>
    </p:extLst>
  </p:cSld>
  <p:clrMapOvr>
    <a:masterClrMapping/>
  </p:clrMapOvr>
</p:notes>
</file>

<file path=ppt/notesSlides/notesSlide6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3827576"/>
      </p:ext>
    </p:extLst>
  </p:cSld>
  <p:clrMapOvr>
    <a:masterClrMapping/>
  </p:clrMapOvr>
</p:notes>
</file>

<file path=ppt/notesSlides/notesSlide6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39421454"/>
      </p:ext>
    </p:extLst>
  </p:cSld>
  <p:clrMapOvr>
    <a:masterClrMapping/>
  </p:clrMapOvr>
</p:notes>
</file>

<file path=ppt/notesSlides/notesSlide6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7782237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5182307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2E816B-E8DA-4F74-9CA4-C1F5DA3A3889}" type="slidenum">
              <a:rPr lang="en-US" smtClean="0"/>
              <a:t>7</a:t>
            </a:fld>
            <a:endParaRPr lang="en-US"/>
          </a:p>
        </p:txBody>
      </p:sp>
    </p:spTree>
    <p:extLst>
      <p:ext uri="{BB962C8B-B14F-4D97-AF65-F5344CB8AC3E}">
        <p14:creationId xmlns:p14="http://schemas.microsoft.com/office/powerpoint/2010/main" val="41356595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2E816B-E8DA-4F74-9CA4-C1F5DA3A3889}" type="slidenum">
              <a:rPr lang="en-US" smtClean="0"/>
              <a:t>8</a:t>
            </a:fld>
            <a:endParaRPr lang="en-US"/>
          </a:p>
        </p:txBody>
      </p:sp>
    </p:spTree>
    <p:extLst>
      <p:ext uri="{BB962C8B-B14F-4D97-AF65-F5344CB8AC3E}">
        <p14:creationId xmlns:p14="http://schemas.microsoft.com/office/powerpoint/2010/main" val="4135659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2E816B-E8DA-4F74-9CA4-C1F5DA3A3889}" type="slidenum">
              <a:rPr lang="en-US" smtClean="0"/>
              <a:t>9</a:t>
            </a:fld>
            <a:endParaRPr lang="en-US"/>
          </a:p>
        </p:txBody>
      </p:sp>
    </p:spTree>
    <p:extLst>
      <p:ext uri="{BB962C8B-B14F-4D97-AF65-F5344CB8AC3E}">
        <p14:creationId xmlns:p14="http://schemas.microsoft.com/office/powerpoint/2010/main" val="41356595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4623234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0772138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9BCBFDD-9D5D-4289-98E9-E2BCA7B5C84E}" type="datetimeFigureOut">
              <a:rPr lang="en-US" smtClean="0"/>
              <a:t>4/25/2023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1269941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t>4/25/2023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1752050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t>4/25/2023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38007466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28007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4673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64293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19477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00685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75436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47793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18442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t>4/25/2023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30866930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3452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43764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329076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95507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631771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31293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537016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944250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82602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5568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BCBFDD-9D5D-4289-98E9-E2BCA7B5C84E}" type="datetimeFigureOut">
              <a:rPr lang="en-US" smtClean="0"/>
              <a:t>4/25/2023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32050411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75248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67835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487862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0872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9BCBFDD-9D5D-4289-98E9-E2BCA7B5C84E}" type="datetimeFigureOut">
              <a:rPr lang="en-US" smtClean="0"/>
              <a:t>4/25/2023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2323967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9BCBFDD-9D5D-4289-98E9-E2BCA7B5C84E}" type="datetimeFigureOut">
              <a:rPr lang="en-US" smtClean="0"/>
              <a:t>4/25/2023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253785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BCBFDD-9D5D-4289-98E9-E2BCA7B5C84E}" type="datetimeFigureOut">
              <a:rPr lang="en-US" smtClean="0"/>
              <a:t>4/25/2023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1496601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BCBFDD-9D5D-4289-98E9-E2BCA7B5C84E}" type="datetimeFigureOut">
              <a:rPr lang="en-US" smtClean="0"/>
              <a:t>4/25/2023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495139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BCBFDD-9D5D-4289-98E9-E2BCA7B5C84E}" type="datetimeFigureOut">
              <a:rPr lang="en-US" smtClean="0"/>
              <a:t>4/25/2023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3688016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BCBFDD-9D5D-4289-98E9-E2BCA7B5C84E}" type="datetimeFigureOut">
              <a:rPr lang="en-US" smtClean="0"/>
              <a:t>4/25/2023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3560334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BCBFDD-9D5D-4289-98E9-E2BCA7B5C84E}" type="datetimeFigureOut">
              <a:rPr lang="en-US" smtClean="0"/>
              <a:t>4/25/2023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25BEE0-F6B9-444B-8EBF-1590106FD647}" type="slidenum">
              <a:rPr lang="en-US" smtClean="0"/>
              <a:t>‹#›</a:t>
            </a:fld>
            <a:endParaRPr lang="en-US"/>
          </a:p>
        </p:txBody>
      </p:sp>
    </p:spTree>
    <p:extLst>
      <p:ext uri="{BB962C8B-B14F-4D97-AF65-F5344CB8AC3E}">
        <p14:creationId xmlns:p14="http://schemas.microsoft.com/office/powerpoint/2010/main" val="291537252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355989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BCBFDD-9D5D-4289-98E9-E2BCA7B5C84E}" type="datetimeFigureOut">
              <a:rPr lang="en-US" smtClean="0">
                <a:solidFill>
                  <a:prstClr val="black">
                    <a:tint val="75000"/>
                  </a:prstClr>
                </a:solidFill>
              </a:rPr>
              <a:pPr/>
              <a:t>4/25/2023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9522080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2.xml"/><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8.xml"/></Relationships>
</file>

<file path=ppt/slides/_rels/slide10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4.xml"/><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7.xml"/><Relationship Id="rId1" Type="http://schemas.openxmlformats.org/officeDocument/2006/relationships/slideLayout" Target="../slideLayouts/slideLayout8.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8.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8.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5.xml"/><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8.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8.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jpeg"/><Relationship Id="rId7" Type="http://schemas.openxmlformats.org/officeDocument/2006/relationships/diagramColors" Target="../diagrams/colors2.xml"/><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8.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8.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8.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8.xml"/></Relationships>
</file>

<file path=ppt/slides/_rels/slide1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4.xml"/><Relationship Id="rId1"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8.xml"/></Relationships>
</file>

<file path=ppt/slides/_rels/slide126.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jpeg"/><Relationship Id="rId7" Type="http://schemas.openxmlformats.org/officeDocument/2006/relationships/diagramColors" Target="../diagrams/colors7.xml"/><Relationship Id="rId2" Type="http://schemas.openxmlformats.org/officeDocument/2006/relationships/notesSlide" Target="../notesSlides/notesSlide126.xml"/><Relationship Id="rId1" Type="http://schemas.openxmlformats.org/officeDocument/2006/relationships/slideLayout" Target="../slideLayouts/slideLayout13.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8.xml"/></Relationships>
</file>

<file path=ppt/slides/_rels/slide1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8.xml"/><Relationship Id="rId1" Type="http://schemas.openxmlformats.org/officeDocument/2006/relationships/slideLayout" Target="../slideLayouts/slideLayout8.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8.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8.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8.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8.xml"/></Relationships>
</file>

<file path=ppt/slides/_rels/slide1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5.xml"/><Relationship Id="rId1" Type="http://schemas.openxmlformats.org/officeDocument/2006/relationships/slideLayout" Target="../slideLayouts/slideLayout8.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8.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8.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8.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4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0.xml"/><Relationship Id="rId1" Type="http://schemas.openxmlformats.org/officeDocument/2006/relationships/slideLayout" Target="../slideLayouts/slideLayout8.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8.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8.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8.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8.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8.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8.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8.xml"/></Relationships>
</file>

<file path=ppt/slides/_rels/slide148.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jpeg"/><Relationship Id="rId7" Type="http://schemas.openxmlformats.org/officeDocument/2006/relationships/diagramColors" Target="../diagrams/colors8.xml"/><Relationship Id="rId2" Type="http://schemas.openxmlformats.org/officeDocument/2006/relationships/notesSlide" Target="../notesSlides/notesSlide148.xml"/><Relationship Id="rId1" Type="http://schemas.openxmlformats.org/officeDocument/2006/relationships/slideLayout" Target="../slideLayouts/slideLayout13.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8.xml"/></Relationships>
</file>

<file path=ppt/slides/_rels/slide1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1.xml"/><Relationship Id="rId1" Type="http://schemas.openxmlformats.org/officeDocument/2006/relationships/slideLayout" Target="../slideLayouts/slideLayout8.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8.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8.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8.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8.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8.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8.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8.xml"/></Relationships>
</file>

<file path=ppt/slides/_rels/slide15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9.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8.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8.xml"/></Relationships>
</file>

<file path=ppt/slides/_rels/slide16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2.xml"/><Relationship Id="rId1" Type="http://schemas.openxmlformats.org/officeDocument/2006/relationships/slideLayout" Target="../slideLayouts/slideLayout8.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8.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8.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8.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8.xml"/></Relationships>
</file>

<file path=ppt/slides/_rels/slide16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7.xml"/><Relationship Id="rId1" Type="http://schemas.openxmlformats.org/officeDocument/2006/relationships/slideLayout" Target="../slideLayouts/slideLayout8.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8.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8.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8.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8.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8.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8.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8.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8.xml"/></Relationships>
</file>

<file path=ppt/slides/_rels/slide17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7.xml"/><Relationship Id="rId1" Type="http://schemas.openxmlformats.org/officeDocument/2006/relationships/slideLayout" Target="../slideLayouts/slideLayout8.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8.xml"/></Relationships>
</file>

<file path=ppt/slides/_rels/slide179.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image" Target="../media/image1.jpeg"/><Relationship Id="rId7" Type="http://schemas.openxmlformats.org/officeDocument/2006/relationships/diagramQuickStyle" Target="../diagrams/quickStyle9.xml"/><Relationship Id="rId2" Type="http://schemas.openxmlformats.org/officeDocument/2006/relationships/notesSlide" Target="../notesSlides/notesSlide179.xml"/><Relationship Id="rId1" Type="http://schemas.openxmlformats.org/officeDocument/2006/relationships/slideLayout" Target="../slideLayouts/slideLayout13.xml"/><Relationship Id="rId6" Type="http://schemas.openxmlformats.org/officeDocument/2006/relationships/diagramLayout" Target="../diagrams/layout9.xml"/><Relationship Id="rId5" Type="http://schemas.openxmlformats.org/officeDocument/2006/relationships/diagramData" Target="../diagrams/data9.xml"/><Relationship Id="rId4" Type="http://schemas.openxmlformats.org/officeDocument/2006/relationships/image" Target="../media/image34.png"/><Relationship Id="rId9" Type="http://schemas.microsoft.com/office/2007/relationships/diagramDrawing" Target="../diagrams/drawing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8.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8.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8.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8.xml"/></Relationships>
</file>

<file path=ppt/slides/_rels/slide18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4.xml"/><Relationship Id="rId1" Type="http://schemas.openxmlformats.org/officeDocument/2006/relationships/slideLayout" Target="../slideLayouts/slideLayout8.xml"/></Relationships>
</file>

<file path=ppt/slides/_rels/slide18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85.xml"/><Relationship Id="rId1" Type="http://schemas.openxmlformats.org/officeDocument/2006/relationships/slideLayout" Target="../slideLayouts/slideLayout8.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8.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8.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8.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19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0.xml"/><Relationship Id="rId1" Type="http://schemas.openxmlformats.org/officeDocument/2006/relationships/slideLayout" Target="../slideLayouts/slideLayout8.xml"/></Relationships>
</file>

<file path=ppt/slides/_rels/slide19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1.xml"/><Relationship Id="rId1" Type="http://schemas.openxmlformats.org/officeDocument/2006/relationships/slideLayout" Target="../slideLayouts/slideLayout8.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8.xml"/></Relationships>
</file>

<file path=ppt/slides/_rels/slide19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93.xml"/><Relationship Id="rId1" Type="http://schemas.openxmlformats.org/officeDocument/2006/relationships/slideLayout" Target="../slideLayouts/slideLayout8.xml"/></Relationships>
</file>

<file path=ppt/slides/_rels/slide19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94.xml"/><Relationship Id="rId1" Type="http://schemas.openxmlformats.org/officeDocument/2006/relationships/slideLayout" Target="../slideLayouts/slideLayout8.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8.xml"/></Relationships>
</file>

<file path=ppt/slides/_rels/slide19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96.xml"/><Relationship Id="rId1" Type="http://schemas.openxmlformats.org/officeDocument/2006/relationships/slideLayout" Target="../slideLayouts/slideLayout8.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8.xml"/></Relationships>
</file>

<file path=ppt/slides/_rels/slide198.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1.jpeg"/><Relationship Id="rId7" Type="http://schemas.openxmlformats.org/officeDocument/2006/relationships/diagramColors" Target="../diagrams/colors10.xml"/><Relationship Id="rId2" Type="http://schemas.openxmlformats.org/officeDocument/2006/relationships/notesSlide" Target="../notesSlides/notesSlide198.xml"/><Relationship Id="rId1" Type="http://schemas.openxmlformats.org/officeDocument/2006/relationships/slideLayout" Target="../slideLayouts/slideLayout13.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8.xml"/></Relationships>
</file>

<file path=ppt/slides/_rels/slide20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01.xml"/><Relationship Id="rId1" Type="http://schemas.openxmlformats.org/officeDocument/2006/relationships/slideLayout" Target="../slideLayouts/slideLayout8.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8.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8.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8.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8.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8.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8.xml"/></Relationships>
</file>

<file path=ppt/slides/_rels/slide20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08.xml"/><Relationship Id="rId1" Type="http://schemas.openxmlformats.org/officeDocument/2006/relationships/slideLayout" Target="../slideLayouts/slideLayout8.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8.xml"/></Relationships>
</file>

<file path=ppt/slides/_rels/slide2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11.xml"/><Relationship Id="rId1" Type="http://schemas.openxmlformats.org/officeDocument/2006/relationships/slideLayout" Target="../slideLayouts/slideLayout8.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8.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8.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8.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8.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8.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8.xml"/></Relationships>
</file>

<file path=ppt/slides/_rels/slide218.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jpeg"/><Relationship Id="rId7" Type="http://schemas.openxmlformats.org/officeDocument/2006/relationships/diagramColors" Target="../diagrams/colors11.xml"/><Relationship Id="rId2" Type="http://schemas.openxmlformats.org/officeDocument/2006/relationships/notesSlide" Target="../notesSlides/notesSlide218.xml"/><Relationship Id="rId1" Type="http://schemas.openxmlformats.org/officeDocument/2006/relationships/slideLayout" Target="../slideLayouts/slideLayout13.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8.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8.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8.xml"/></Relationships>
</file>

<file path=ppt/slides/_rels/slide2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23.xml"/><Relationship Id="rId1" Type="http://schemas.openxmlformats.org/officeDocument/2006/relationships/slideLayout" Target="../slideLayouts/slideLayout8.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8.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8.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8.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8.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8.xml"/></Relationships>
</file>

<file path=ppt/slides/_rels/slide2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29.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8.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8.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8.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8.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8.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8.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8.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8.xml"/></Relationships>
</file>

<file path=ppt/slides/_rels/slide23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38.xml"/><Relationship Id="rId1" Type="http://schemas.openxmlformats.org/officeDocument/2006/relationships/slideLayout" Target="../slideLayouts/slideLayout8.xml"/></Relationships>
</file>

<file path=ppt/slides/_rels/slide239.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1.jpeg"/><Relationship Id="rId7" Type="http://schemas.openxmlformats.org/officeDocument/2006/relationships/diagramColors" Target="../diagrams/colors12.xml"/><Relationship Id="rId2" Type="http://schemas.openxmlformats.org/officeDocument/2006/relationships/notesSlide" Target="../notesSlides/notesSlide239.xml"/><Relationship Id="rId1" Type="http://schemas.openxmlformats.org/officeDocument/2006/relationships/slideLayout" Target="../slideLayouts/slideLayout13.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8.xml"/></Relationships>
</file>

<file path=ppt/slides/_rels/slide24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1.xml"/><Relationship Id="rId1" Type="http://schemas.openxmlformats.org/officeDocument/2006/relationships/slideLayout" Target="../slideLayouts/slideLayout8.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8.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8.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8.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8.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8.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8.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8.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5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50.xml"/><Relationship Id="rId1" Type="http://schemas.openxmlformats.org/officeDocument/2006/relationships/slideLayout" Target="../slideLayouts/slideLayout8.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8.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8.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8.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8.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8.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8.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8.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8.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8.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8.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8.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8.xml"/></Relationships>
</file>

<file path=ppt/slides/_rels/slide264.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1.jpeg"/><Relationship Id="rId7" Type="http://schemas.openxmlformats.org/officeDocument/2006/relationships/diagramColors" Target="../diagrams/colors13.xml"/><Relationship Id="rId2" Type="http://schemas.openxmlformats.org/officeDocument/2006/relationships/notesSlide" Target="../notesSlides/notesSlide264.xml"/><Relationship Id="rId1" Type="http://schemas.openxmlformats.org/officeDocument/2006/relationships/slideLayout" Target="../slideLayouts/slideLayout13.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8.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266.xml"/><Relationship Id="rId1" Type="http://schemas.openxmlformats.org/officeDocument/2006/relationships/slideLayout" Target="../slideLayouts/slideLayout8.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8.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8.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8.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8.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8.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8.xml"/></Relationships>
</file>

<file path=ppt/slides/_rels/slide2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4.xml"/><Relationship Id="rId1" Type="http://schemas.openxmlformats.org/officeDocument/2006/relationships/slideLayout" Target="../slideLayouts/slideLayout8.xml"/></Relationships>
</file>

<file path=ppt/slides/_rels/slide27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5.xml"/><Relationship Id="rId1" Type="http://schemas.openxmlformats.org/officeDocument/2006/relationships/slideLayout" Target="../slideLayouts/slideLayout8.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76.xml"/><Relationship Id="rId1" Type="http://schemas.openxmlformats.org/officeDocument/2006/relationships/slideLayout" Target="../slideLayouts/slideLayout8.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8.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278.xml"/><Relationship Id="rId1" Type="http://schemas.openxmlformats.org/officeDocument/2006/relationships/slideLayout" Target="../slideLayouts/slideLayout8.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8.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8.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8.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8.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8.xml"/></Relationships>
</file>

<file path=ppt/slides/_rels/slide28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85.xml"/><Relationship Id="rId1" Type="http://schemas.openxmlformats.org/officeDocument/2006/relationships/slideLayout" Target="../slideLayouts/slideLayout8.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86.xml"/><Relationship Id="rId1" Type="http://schemas.openxmlformats.org/officeDocument/2006/relationships/slideLayout" Target="../slideLayouts/slideLayout8.xml"/></Relationships>
</file>

<file path=ppt/slides/_rels/slide28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87.xml"/><Relationship Id="rId1" Type="http://schemas.openxmlformats.org/officeDocument/2006/relationships/slideLayout" Target="../slideLayouts/slideLayout8.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8.xml"/></Relationships>
</file>

<file path=ppt/slides/_rels/slide289.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1.jpeg"/><Relationship Id="rId7" Type="http://schemas.openxmlformats.org/officeDocument/2006/relationships/diagramColors" Target="../diagrams/colors14.xml"/><Relationship Id="rId2" Type="http://schemas.openxmlformats.org/officeDocument/2006/relationships/notesSlide" Target="../notesSlides/notesSlide289.xml"/><Relationship Id="rId1" Type="http://schemas.openxmlformats.org/officeDocument/2006/relationships/slideLayout" Target="../slideLayouts/slideLayout13.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290.xml"/><Relationship Id="rId1" Type="http://schemas.openxmlformats.org/officeDocument/2006/relationships/slideLayout" Target="../slideLayouts/slideLayout8.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8.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8.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8.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294.xml"/><Relationship Id="rId1" Type="http://schemas.openxmlformats.org/officeDocument/2006/relationships/slideLayout" Target="../slideLayouts/slideLayout8.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295.xml"/><Relationship Id="rId1" Type="http://schemas.openxmlformats.org/officeDocument/2006/relationships/slideLayout" Target="../slideLayouts/slideLayout8.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296.xml"/><Relationship Id="rId1" Type="http://schemas.openxmlformats.org/officeDocument/2006/relationships/slideLayout" Target="../slideLayouts/slideLayout8.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297.xml"/><Relationship Id="rId1" Type="http://schemas.openxmlformats.org/officeDocument/2006/relationships/slideLayout" Target="../slideLayouts/slideLayout8.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98.xml"/><Relationship Id="rId1" Type="http://schemas.openxmlformats.org/officeDocument/2006/relationships/slideLayout" Target="../slideLayouts/slideLayout8.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29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00.xml.rels><?xml version="1.0" encoding="UTF-8" standalone="yes"?>
<Relationships xmlns="http://schemas.openxmlformats.org/package/2006/relationships"><Relationship Id="rId2" Type="http://schemas.openxmlformats.org/officeDocument/2006/relationships/notesSlide" Target="../notesSlides/notesSlide300.xml"/><Relationship Id="rId1" Type="http://schemas.openxmlformats.org/officeDocument/2006/relationships/slideLayout" Target="../slideLayouts/slideLayout8.xml"/></Relationships>
</file>

<file path=ppt/slides/_rels/slide301.xml.rels><?xml version="1.0" encoding="UTF-8" standalone="yes"?>
<Relationships xmlns="http://schemas.openxmlformats.org/package/2006/relationships"><Relationship Id="rId2" Type="http://schemas.openxmlformats.org/officeDocument/2006/relationships/notesSlide" Target="../notesSlides/notesSlide301.xml"/><Relationship Id="rId1" Type="http://schemas.openxmlformats.org/officeDocument/2006/relationships/slideLayout" Target="../slideLayouts/slideLayout8.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302.xml"/><Relationship Id="rId1" Type="http://schemas.openxmlformats.org/officeDocument/2006/relationships/slideLayout" Target="../slideLayouts/slideLayout8.xml"/></Relationships>
</file>

<file path=ppt/slides/_rels/slide303.xml.rels><?xml version="1.0" encoding="UTF-8" standalone="yes"?>
<Relationships xmlns="http://schemas.openxmlformats.org/package/2006/relationships"><Relationship Id="rId2" Type="http://schemas.openxmlformats.org/officeDocument/2006/relationships/notesSlide" Target="../notesSlides/notesSlide303.xml"/><Relationship Id="rId1" Type="http://schemas.openxmlformats.org/officeDocument/2006/relationships/slideLayout" Target="../slideLayouts/slideLayout8.xml"/></Relationships>
</file>

<file path=ppt/slides/_rels/slide304.xml.rels><?xml version="1.0" encoding="UTF-8" standalone="yes"?>
<Relationships xmlns="http://schemas.openxmlformats.org/package/2006/relationships"><Relationship Id="rId2" Type="http://schemas.openxmlformats.org/officeDocument/2006/relationships/notesSlide" Target="../notesSlides/notesSlide304.xml"/><Relationship Id="rId1" Type="http://schemas.openxmlformats.org/officeDocument/2006/relationships/slideLayout" Target="../slideLayouts/slideLayout8.xml"/></Relationships>
</file>

<file path=ppt/slides/_rels/slide305.xml.rels><?xml version="1.0" encoding="UTF-8" standalone="yes"?>
<Relationships xmlns="http://schemas.openxmlformats.org/package/2006/relationships"><Relationship Id="rId2" Type="http://schemas.openxmlformats.org/officeDocument/2006/relationships/notesSlide" Target="../notesSlides/notesSlide305.xml"/><Relationship Id="rId1" Type="http://schemas.openxmlformats.org/officeDocument/2006/relationships/slideLayout" Target="../slideLayouts/slideLayout8.xml"/></Relationships>
</file>

<file path=ppt/slides/_rels/slide306.xml.rels><?xml version="1.0" encoding="UTF-8" standalone="yes"?>
<Relationships xmlns="http://schemas.openxmlformats.org/package/2006/relationships"><Relationship Id="rId2" Type="http://schemas.openxmlformats.org/officeDocument/2006/relationships/notesSlide" Target="../notesSlides/notesSlide306.xml"/><Relationship Id="rId1" Type="http://schemas.openxmlformats.org/officeDocument/2006/relationships/slideLayout" Target="../slideLayouts/slideLayout8.xml"/></Relationships>
</file>

<file path=ppt/slides/_rels/slide307.xml.rels><?xml version="1.0" encoding="UTF-8" standalone="yes"?>
<Relationships xmlns="http://schemas.openxmlformats.org/package/2006/relationships"><Relationship Id="rId2" Type="http://schemas.openxmlformats.org/officeDocument/2006/relationships/notesSlide" Target="../notesSlides/notesSlide307.xml"/><Relationship Id="rId1" Type="http://schemas.openxmlformats.org/officeDocument/2006/relationships/slideLayout" Target="../slideLayouts/slideLayout8.xml"/></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308.xml"/><Relationship Id="rId1" Type="http://schemas.openxmlformats.org/officeDocument/2006/relationships/slideLayout" Target="../slideLayouts/slideLayout8.xml"/></Relationships>
</file>

<file path=ppt/slides/_rels/slide309.xml.rels><?xml version="1.0" encoding="UTF-8" standalone="yes"?>
<Relationships xmlns="http://schemas.openxmlformats.org/package/2006/relationships"><Relationship Id="rId2" Type="http://schemas.openxmlformats.org/officeDocument/2006/relationships/notesSlide" Target="../notesSlides/notesSlide309.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310.xml"/><Relationship Id="rId1" Type="http://schemas.openxmlformats.org/officeDocument/2006/relationships/slideLayout" Target="../slideLayouts/slideLayout8.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311.xml"/><Relationship Id="rId1" Type="http://schemas.openxmlformats.org/officeDocument/2006/relationships/slideLayout" Target="../slideLayouts/slideLayout8.xml"/></Relationships>
</file>

<file path=ppt/slides/_rels/slide312.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1.jpeg"/><Relationship Id="rId7" Type="http://schemas.openxmlformats.org/officeDocument/2006/relationships/diagramColors" Target="../diagrams/colors15.xml"/><Relationship Id="rId2" Type="http://schemas.openxmlformats.org/officeDocument/2006/relationships/notesSlide" Target="../notesSlides/notesSlide312.xml"/><Relationship Id="rId1" Type="http://schemas.openxmlformats.org/officeDocument/2006/relationships/slideLayout" Target="../slideLayouts/slideLayout13.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313.xml.rels><?xml version="1.0" encoding="UTF-8" standalone="yes"?>
<Relationships xmlns="http://schemas.openxmlformats.org/package/2006/relationships"><Relationship Id="rId2" Type="http://schemas.openxmlformats.org/officeDocument/2006/relationships/notesSlide" Target="../notesSlides/notesSlide313.xml"/><Relationship Id="rId1" Type="http://schemas.openxmlformats.org/officeDocument/2006/relationships/slideLayout" Target="../slideLayouts/slideLayout8.xml"/></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314.xml"/><Relationship Id="rId1" Type="http://schemas.openxmlformats.org/officeDocument/2006/relationships/slideLayout" Target="../slideLayouts/slideLayout8.xml"/></Relationships>
</file>

<file path=ppt/slides/_rels/slide315.xml.rels><?xml version="1.0" encoding="UTF-8" standalone="yes"?>
<Relationships xmlns="http://schemas.openxmlformats.org/package/2006/relationships"><Relationship Id="rId2" Type="http://schemas.openxmlformats.org/officeDocument/2006/relationships/notesSlide" Target="../notesSlides/notesSlide315.xml"/><Relationship Id="rId1" Type="http://schemas.openxmlformats.org/officeDocument/2006/relationships/slideLayout" Target="../slideLayouts/slideLayout8.xml"/></Relationships>
</file>

<file path=ppt/slides/_rels/slide316.xml.rels><?xml version="1.0" encoding="UTF-8" standalone="yes"?>
<Relationships xmlns="http://schemas.openxmlformats.org/package/2006/relationships"><Relationship Id="rId2" Type="http://schemas.openxmlformats.org/officeDocument/2006/relationships/notesSlide" Target="../notesSlides/notesSlide316.xml"/><Relationship Id="rId1" Type="http://schemas.openxmlformats.org/officeDocument/2006/relationships/slideLayout" Target="../slideLayouts/slideLayout8.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317.xml"/><Relationship Id="rId1" Type="http://schemas.openxmlformats.org/officeDocument/2006/relationships/slideLayout" Target="../slideLayouts/slideLayout8.xml"/></Relationships>
</file>

<file path=ppt/slides/_rels/slide318.xml.rels><?xml version="1.0" encoding="UTF-8" standalone="yes"?>
<Relationships xmlns="http://schemas.openxmlformats.org/package/2006/relationships"><Relationship Id="rId2" Type="http://schemas.openxmlformats.org/officeDocument/2006/relationships/notesSlide" Target="../notesSlides/notesSlide318.xml"/><Relationship Id="rId1" Type="http://schemas.openxmlformats.org/officeDocument/2006/relationships/slideLayout" Target="../slideLayouts/slideLayout8.xml"/></Relationships>
</file>

<file path=ppt/slides/_rels/slide31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19.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8.jpeg"/><Relationship Id="rId7" Type="http://schemas.openxmlformats.org/officeDocument/2006/relationships/diagramColors" Target="../diagrams/colors3.xml"/><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20.xml.rels><?xml version="1.0" encoding="UTF-8" standalone="yes"?>
<Relationships xmlns="http://schemas.openxmlformats.org/package/2006/relationships"><Relationship Id="rId2" Type="http://schemas.openxmlformats.org/officeDocument/2006/relationships/notesSlide" Target="../notesSlides/notesSlide320.xml"/><Relationship Id="rId1" Type="http://schemas.openxmlformats.org/officeDocument/2006/relationships/slideLayout" Target="../slideLayouts/slideLayout8.xml"/></Relationships>
</file>

<file path=ppt/slides/_rels/slide321.xml.rels><?xml version="1.0" encoding="UTF-8" standalone="yes"?>
<Relationships xmlns="http://schemas.openxmlformats.org/package/2006/relationships"><Relationship Id="rId2" Type="http://schemas.openxmlformats.org/officeDocument/2006/relationships/notesSlide" Target="../notesSlides/notesSlide321.xml"/><Relationship Id="rId1" Type="http://schemas.openxmlformats.org/officeDocument/2006/relationships/slideLayout" Target="../slideLayouts/slideLayout8.xml"/></Relationships>
</file>

<file path=ppt/slides/_rels/slide322.xml.rels><?xml version="1.0" encoding="UTF-8" standalone="yes"?>
<Relationships xmlns="http://schemas.openxmlformats.org/package/2006/relationships"><Relationship Id="rId2" Type="http://schemas.openxmlformats.org/officeDocument/2006/relationships/notesSlide" Target="../notesSlides/notesSlide322.xml"/><Relationship Id="rId1" Type="http://schemas.openxmlformats.org/officeDocument/2006/relationships/slideLayout" Target="../slideLayouts/slideLayout8.xml"/></Relationships>
</file>

<file path=ppt/slides/_rels/slide323.xml.rels><?xml version="1.0" encoding="UTF-8" standalone="yes"?>
<Relationships xmlns="http://schemas.openxmlformats.org/package/2006/relationships"><Relationship Id="rId2" Type="http://schemas.openxmlformats.org/officeDocument/2006/relationships/notesSlide" Target="../notesSlides/notesSlide323.xml"/><Relationship Id="rId1" Type="http://schemas.openxmlformats.org/officeDocument/2006/relationships/slideLayout" Target="../slideLayouts/slideLayout8.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324.xml"/><Relationship Id="rId1" Type="http://schemas.openxmlformats.org/officeDocument/2006/relationships/slideLayout" Target="../slideLayouts/slideLayout8.xml"/></Relationships>
</file>

<file path=ppt/slides/_rels/slide325.xml.rels><?xml version="1.0" encoding="UTF-8" standalone="yes"?>
<Relationships xmlns="http://schemas.openxmlformats.org/package/2006/relationships"><Relationship Id="rId2" Type="http://schemas.openxmlformats.org/officeDocument/2006/relationships/notesSlide" Target="../notesSlides/notesSlide325.xml"/><Relationship Id="rId1" Type="http://schemas.openxmlformats.org/officeDocument/2006/relationships/slideLayout" Target="../slideLayouts/slideLayout8.xml"/></Relationships>
</file>

<file path=ppt/slides/_rels/slide326.xml.rels><?xml version="1.0" encoding="UTF-8" standalone="yes"?>
<Relationships xmlns="http://schemas.openxmlformats.org/package/2006/relationships"><Relationship Id="rId2" Type="http://schemas.openxmlformats.org/officeDocument/2006/relationships/notesSlide" Target="../notesSlides/notesSlide326.xml"/><Relationship Id="rId1" Type="http://schemas.openxmlformats.org/officeDocument/2006/relationships/slideLayout" Target="../slideLayouts/slideLayout8.xml"/></Relationships>
</file>

<file path=ppt/slides/_rels/slide32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27.xml"/><Relationship Id="rId1" Type="http://schemas.openxmlformats.org/officeDocument/2006/relationships/slideLayout" Target="../slideLayouts/slideLayout8.xml"/></Relationships>
</file>

<file path=ppt/slides/_rels/slide328.xml.rels><?xml version="1.0" encoding="UTF-8" standalone="yes"?>
<Relationships xmlns="http://schemas.openxmlformats.org/package/2006/relationships"><Relationship Id="rId2" Type="http://schemas.openxmlformats.org/officeDocument/2006/relationships/notesSlide" Target="../notesSlides/notesSlide328.xml"/><Relationship Id="rId1" Type="http://schemas.openxmlformats.org/officeDocument/2006/relationships/slideLayout" Target="../slideLayouts/slideLayout8.xml"/></Relationships>
</file>

<file path=ppt/slides/_rels/slide329.xml.rels><?xml version="1.0" encoding="UTF-8" standalone="yes"?>
<Relationships xmlns="http://schemas.openxmlformats.org/package/2006/relationships"><Relationship Id="rId2" Type="http://schemas.openxmlformats.org/officeDocument/2006/relationships/notesSlide" Target="../notesSlides/notesSlide329.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3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30.xml"/><Relationship Id="rId1" Type="http://schemas.openxmlformats.org/officeDocument/2006/relationships/slideLayout" Target="../slideLayouts/slideLayout8.xml"/></Relationships>
</file>

<file path=ppt/slides/_rels/slide331.xml.rels><?xml version="1.0" encoding="UTF-8" standalone="yes"?>
<Relationships xmlns="http://schemas.openxmlformats.org/package/2006/relationships"><Relationship Id="rId2" Type="http://schemas.openxmlformats.org/officeDocument/2006/relationships/notesSlide" Target="../notesSlides/notesSlide331.xml"/><Relationship Id="rId1" Type="http://schemas.openxmlformats.org/officeDocument/2006/relationships/slideLayout" Target="../slideLayouts/slideLayout8.xml"/></Relationships>
</file>

<file path=ppt/slides/_rels/slide332.xml.rels><?xml version="1.0" encoding="UTF-8" standalone="yes"?>
<Relationships xmlns="http://schemas.openxmlformats.org/package/2006/relationships"><Relationship Id="rId2" Type="http://schemas.openxmlformats.org/officeDocument/2006/relationships/notesSlide" Target="../notesSlides/notesSlide332.xml"/><Relationship Id="rId1" Type="http://schemas.openxmlformats.org/officeDocument/2006/relationships/slideLayout" Target="../slideLayouts/slideLayout8.xml"/></Relationships>
</file>

<file path=ppt/slides/_rels/slide333.xml.rels><?xml version="1.0" encoding="UTF-8" standalone="yes"?>
<Relationships xmlns="http://schemas.openxmlformats.org/package/2006/relationships"><Relationship Id="rId8" Type="http://schemas.microsoft.com/office/2007/relationships/diagramDrawing" Target="../diagrams/drawing16.xml"/><Relationship Id="rId3" Type="http://schemas.openxmlformats.org/officeDocument/2006/relationships/image" Target="../media/image1.jpeg"/><Relationship Id="rId7" Type="http://schemas.openxmlformats.org/officeDocument/2006/relationships/diagramColors" Target="../diagrams/colors16.xml"/><Relationship Id="rId2" Type="http://schemas.openxmlformats.org/officeDocument/2006/relationships/notesSlide" Target="../notesSlides/notesSlide333.xml"/><Relationship Id="rId1" Type="http://schemas.openxmlformats.org/officeDocument/2006/relationships/slideLayout" Target="../slideLayouts/slideLayout13.xml"/><Relationship Id="rId6" Type="http://schemas.openxmlformats.org/officeDocument/2006/relationships/diagramQuickStyle" Target="../diagrams/quickStyle16.xml"/><Relationship Id="rId5" Type="http://schemas.openxmlformats.org/officeDocument/2006/relationships/diagramLayout" Target="../diagrams/layout16.xml"/><Relationship Id="rId4" Type="http://schemas.openxmlformats.org/officeDocument/2006/relationships/diagramData" Target="../diagrams/data16.xml"/></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334.xml"/><Relationship Id="rId1" Type="http://schemas.openxmlformats.org/officeDocument/2006/relationships/slideLayout" Target="../slideLayouts/slideLayout8.xml"/></Relationships>
</file>

<file path=ppt/slides/_rels/slide335.xml.rels><?xml version="1.0" encoding="UTF-8" standalone="yes"?>
<Relationships xmlns="http://schemas.openxmlformats.org/package/2006/relationships"><Relationship Id="rId2" Type="http://schemas.openxmlformats.org/officeDocument/2006/relationships/notesSlide" Target="../notesSlides/notesSlide335.xml"/><Relationship Id="rId1" Type="http://schemas.openxmlformats.org/officeDocument/2006/relationships/slideLayout" Target="../slideLayouts/slideLayout8.xml"/></Relationships>
</file>

<file path=ppt/slides/_rels/slide33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36.xml"/><Relationship Id="rId1" Type="http://schemas.openxmlformats.org/officeDocument/2006/relationships/slideLayout" Target="../slideLayouts/slideLayout8.xml"/></Relationships>
</file>

<file path=ppt/slides/_rels/slide337.xml.rels><?xml version="1.0" encoding="UTF-8" standalone="yes"?>
<Relationships xmlns="http://schemas.openxmlformats.org/package/2006/relationships"><Relationship Id="rId2" Type="http://schemas.openxmlformats.org/officeDocument/2006/relationships/notesSlide" Target="../notesSlides/notesSlide337.xml"/><Relationship Id="rId1" Type="http://schemas.openxmlformats.org/officeDocument/2006/relationships/slideLayout" Target="../slideLayouts/slideLayout8.xml"/></Relationships>
</file>

<file path=ppt/slides/_rels/slide338.xml.rels><?xml version="1.0" encoding="UTF-8" standalone="yes"?>
<Relationships xmlns="http://schemas.openxmlformats.org/package/2006/relationships"><Relationship Id="rId2" Type="http://schemas.openxmlformats.org/officeDocument/2006/relationships/notesSlide" Target="../notesSlides/notesSlide338.xml"/><Relationship Id="rId1" Type="http://schemas.openxmlformats.org/officeDocument/2006/relationships/slideLayout" Target="../slideLayouts/slideLayout8.xml"/></Relationships>
</file>

<file path=ppt/slides/_rels/slide339.xml.rels><?xml version="1.0" encoding="UTF-8" standalone="yes"?>
<Relationships xmlns="http://schemas.openxmlformats.org/package/2006/relationships"><Relationship Id="rId2" Type="http://schemas.openxmlformats.org/officeDocument/2006/relationships/notesSlide" Target="../notesSlides/notesSlide339.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40.xml.rels><?xml version="1.0" encoding="UTF-8" standalone="yes"?>
<Relationships xmlns="http://schemas.openxmlformats.org/package/2006/relationships"><Relationship Id="rId2" Type="http://schemas.openxmlformats.org/officeDocument/2006/relationships/notesSlide" Target="../notesSlides/notesSlide340.xml"/><Relationship Id="rId1" Type="http://schemas.openxmlformats.org/officeDocument/2006/relationships/slideLayout" Target="../slideLayouts/slideLayout8.xml"/></Relationships>
</file>

<file path=ppt/slides/_rels/slide341.xml.rels><?xml version="1.0" encoding="UTF-8" standalone="yes"?>
<Relationships xmlns="http://schemas.openxmlformats.org/package/2006/relationships"><Relationship Id="rId2" Type="http://schemas.openxmlformats.org/officeDocument/2006/relationships/notesSlide" Target="../notesSlides/notesSlide341.xml"/><Relationship Id="rId1" Type="http://schemas.openxmlformats.org/officeDocument/2006/relationships/slideLayout" Target="../slideLayouts/slideLayout8.xml"/></Relationships>
</file>

<file path=ppt/slides/_rels/slide342.xml.rels><?xml version="1.0" encoding="UTF-8" standalone="yes"?>
<Relationships xmlns="http://schemas.openxmlformats.org/package/2006/relationships"><Relationship Id="rId2" Type="http://schemas.openxmlformats.org/officeDocument/2006/relationships/notesSlide" Target="../notesSlides/notesSlide342.xml"/><Relationship Id="rId1" Type="http://schemas.openxmlformats.org/officeDocument/2006/relationships/slideLayout" Target="../slideLayouts/slideLayout8.xml"/></Relationships>
</file>

<file path=ppt/slides/_rels/slide343.xml.rels><?xml version="1.0" encoding="UTF-8" standalone="yes"?>
<Relationships xmlns="http://schemas.openxmlformats.org/package/2006/relationships"><Relationship Id="rId2" Type="http://schemas.openxmlformats.org/officeDocument/2006/relationships/notesSlide" Target="../notesSlides/notesSlide343.xml"/><Relationship Id="rId1" Type="http://schemas.openxmlformats.org/officeDocument/2006/relationships/slideLayout" Target="../slideLayouts/slideLayout8.xml"/></Relationships>
</file>

<file path=ppt/slides/_rels/slide344.xml.rels><?xml version="1.0" encoding="UTF-8" standalone="yes"?>
<Relationships xmlns="http://schemas.openxmlformats.org/package/2006/relationships"><Relationship Id="rId2" Type="http://schemas.openxmlformats.org/officeDocument/2006/relationships/notesSlide" Target="../notesSlides/notesSlide344.xml"/><Relationship Id="rId1" Type="http://schemas.openxmlformats.org/officeDocument/2006/relationships/slideLayout" Target="../slideLayouts/slideLayout8.xml"/></Relationships>
</file>

<file path=ppt/slides/_rels/slide345.xml.rels><?xml version="1.0" encoding="UTF-8" standalone="yes"?>
<Relationships xmlns="http://schemas.openxmlformats.org/package/2006/relationships"><Relationship Id="rId2" Type="http://schemas.openxmlformats.org/officeDocument/2006/relationships/notesSlide" Target="../notesSlides/notesSlide345.xml"/><Relationship Id="rId1" Type="http://schemas.openxmlformats.org/officeDocument/2006/relationships/slideLayout" Target="../slideLayouts/slideLayout8.xml"/></Relationships>
</file>

<file path=ppt/slides/_rels/slide34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46.xml"/><Relationship Id="rId1" Type="http://schemas.openxmlformats.org/officeDocument/2006/relationships/slideLayout" Target="../slideLayouts/slideLayout8.xml"/></Relationships>
</file>

<file path=ppt/slides/_rels/slide347.xml.rels><?xml version="1.0" encoding="UTF-8" standalone="yes"?>
<Relationships xmlns="http://schemas.openxmlformats.org/package/2006/relationships"><Relationship Id="rId2" Type="http://schemas.openxmlformats.org/officeDocument/2006/relationships/notesSlide" Target="../notesSlides/notesSlide347.xml"/><Relationship Id="rId1" Type="http://schemas.openxmlformats.org/officeDocument/2006/relationships/slideLayout" Target="../slideLayouts/slideLayout8.xml"/></Relationships>
</file>

<file path=ppt/slides/_rels/slide34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48.xml"/><Relationship Id="rId1" Type="http://schemas.openxmlformats.org/officeDocument/2006/relationships/slideLayout" Target="../slideLayouts/slideLayout8.xml"/></Relationships>
</file>

<file path=ppt/slides/_rels/slide349.xml.rels><?xml version="1.0" encoding="UTF-8" standalone="yes"?>
<Relationships xmlns="http://schemas.openxmlformats.org/package/2006/relationships"><Relationship Id="rId2" Type="http://schemas.openxmlformats.org/officeDocument/2006/relationships/notesSlide" Target="../notesSlides/notesSlide349.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50.xml.rels><?xml version="1.0" encoding="UTF-8" standalone="yes"?>
<Relationships xmlns="http://schemas.openxmlformats.org/package/2006/relationships"><Relationship Id="rId2" Type="http://schemas.openxmlformats.org/officeDocument/2006/relationships/notesSlide" Target="../notesSlides/notesSlide350.xml"/><Relationship Id="rId1" Type="http://schemas.openxmlformats.org/officeDocument/2006/relationships/slideLayout" Target="../slideLayouts/slideLayout8.xml"/></Relationships>
</file>

<file path=ppt/slides/_rels/slide351.xml.rels><?xml version="1.0" encoding="UTF-8" standalone="yes"?>
<Relationships xmlns="http://schemas.openxmlformats.org/package/2006/relationships"><Relationship Id="rId2" Type="http://schemas.openxmlformats.org/officeDocument/2006/relationships/notesSlide" Target="../notesSlides/notesSlide351.xml"/><Relationship Id="rId1" Type="http://schemas.openxmlformats.org/officeDocument/2006/relationships/slideLayout" Target="../slideLayouts/slideLayout8.xml"/></Relationships>
</file>

<file path=ppt/slides/_rels/slide352.xml.rels><?xml version="1.0" encoding="UTF-8" standalone="yes"?>
<Relationships xmlns="http://schemas.openxmlformats.org/package/2006/relationships"><Relationship Id="rId2" Type="http://schemas.openxmlformats.org/officeDocument/2006/relationships/notesSlide" Target="../notesSlides/notesSlide352.xml"/><Relationship Id="rId1" Type="http://schemas.openxmlformats.org/officeDocument/2006/relationships/slideLayout" Target="../slideLayouts/slideLayout8.xml"/></Relationships>
</file>

<file path=ppt/slides/_rels/slide35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53.xml"/><Relationship Id="rId1" Type="http://schemas.openxmlformats.org/officeDocument/2006/relationships/slideLayout" Target="../slideLayouts/slideLayout8.xml"/></Relationships>
</file>

<file path=ppt/slides/_rels/slide354.xml.rels><?xml version="1.0" encoding="UTF-8" standalone="yes"?>
<Relationships xmlns="http://schemas.openxmlformats.org/package/2006/relationships"><Relationship Id="rId2" Type="http://schemas.openxmlformats.org/officeDocument/2006/relationships/notesSlide" Target="../notesSlides/notesSlide354.xml"/><Relationship Id="rId1" Type="http://schemas.openxmlformats.org/officeDocument/2006/relationships/slideLayout" Target="../slideLayouts/slideLayout8.xml"/></Relationships>
</file>

<file path=ppt/slides/_rels/slide355.xml.rels><?xml version="1.0" encoding="UTF-8" standalone="yes"?>
<Relationships xmlns="http://schemas.openxmlformats.org/package/2006/relationships"><Relationship Id="rId2" Type="http://schemas.openxmlformats.org/officeDocument/2006/relationships/notesSlide" Target="../notesSlides/notesSlide355.xml"/><Relationship Id="rId1" Type="http://schemas.openxmlformats.org/officeDocument/2006/relationships/slideLayout" Target="../slideLayouts/slideLayout8.xml"/></Relationships>
</file>

<file path=ppt/slides/_rels/slide35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56.xml"/><Relationship Id="rId1" Type="http://schemas.openxmlformats.org/officeDocument/2006/relationships/slideLayout" Target="../slideLayouts/slideLayout8.xml"/></Relationships>
</file>

<file path=ppt/slides/_rels/slide35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57.xml"/><Relationship Id="rId1" Type="http://schemas.openxmlformats.org/officeDocument/2006/relationships/slideLayout" Target="../slideLayouts/slideLayout8.xml"/></Relationships>
</file>

<file path=ppt/slides/_rels/slide358.xml.rels><?xml version="1.0" encoding="UTF-8" standalone="yes"?>
<Relationships xmlns="http://schemas.openxmlformats.org/package/2006/relationships"><Relationship Id="rId2" Type="http://schemas.openxmlformats.org/officeDocument/2006/relationships/notesSlide" Target="../notesSlides/notesSlide358.xml"/><Relationship Id="rId1" Type="http://schemas.openxmlformats.org/officeDocument/2006/relationships/slideLayout" Target="../slideLayouts/slideLayout8.xml"/></Relationships>
</file>

<file path=ppt/slides/_rels/slide359.xml.rels><?xml version="1.0" encoding="UTF-8" standalone="yes"?>
<Relationships xmlns="http://schemas.openxmlformats.org/package/2006/relationships"><Relationship Id="rId2" Type="http://schemas.openxmlformats.org/officeDocument/2006/relationships/notesSlide" Target="../notesSlides/notesSlide359.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60.xml"/><Relationship Id="rId1" Type="http://schemas.openxmlformats.org/officeDocument/2006/relationships/slideLayout" Target="../slideLayouts/slideLayout8.xml"/></Relationships>
</file>

<file path=ppt/slides/_rels/slide361.xml.rels><?xml version="1.0" encoding="UTF-8" standalone="yes"?>
<Relationships xmlns="http://schemas.openxmlformats.org/package/2006/relationships"><Relationship Id="rId2" Type="http://schemas.openxmlformats.org/officeDocument/2006/relationships/notesSlide" Target="../notesSlides/notesSlide361.xml"/><Relationship Id="rId1" Type="http://schemas.openxmlformats.org/officeDocument/2006/relationships/slideLayout" Target="../slideLayouts/slideLayout8.xml"/></Relationships>
</file>

<file path=ppt/slides/_rels/slide362.xml.rels><?xml version="1.0" encoding="UTF-8" standalone="yes"?>
<Relationships xmlns="http://schemas.openxmlformats.org/package/2006/relationships"><Relationship Id="rId2" Type="http://schemas.openxmlformats.org/officeDocument/2006/relationships/notesSlide" Target="../notesSlides/notesSlide362.xml"/><Relationship Id="rId1" Type="http://schemas.openxmlformats.org/officeDocument/2006/relationships/slideLayout" Target="../slideLayouts/slideLayout8.xml"/></Relationships>
</file>

<file path=ppt/slides/_rels/slide363.xml.rels><?xml version="1.0" encoding="UTF-8" standalone="yes"?>
<Relationships xmlns="http://schemas.openxmlformats.org/package/2006/relationships"><Relationship Id="rId8" Type="http://schemas.microsoft.com/office/2007/relationships/diagramDrawing" Target="../diagrams/drawing17.xml"/><Relationship Id="rId3" Type="http://schemas.openxmlformats.org/officeDocument/2006/relationships/image" Target="../media/image1.jpeg"/><Relationship Id="rId7" Type="http://schemas.openxmlformats.org/officeDocument/2006/relationships/diagramColors" Target="../diagrams/colors17.xml"/><Relationship Id="rId2" Type="http://schemas.openxmlformats.org/officeDocument/2006/relationships/notesSlide" Target="../notesSlides/notesSlide363.xml"/><Relationship Id="rId1" Type="http://schemas.openxmlformats.org/officeDocument/2006/relationships/slideLayout" Target="../slideLayouts/slideLayout13.xml"/><Relationship Id="rId6" Type="http://schemas.openxmlformats.org/officeDocument/2006/relationships/diagramQuickStyle" Target="../diagrams/quickStyle17.xml"/><Relationship Id="rId5" Type="http://schemas.openxmlformats.org/officeDocument/2006/relationships/diagramLayout" Target="../diagrams/layout17.xml"/><Relationship Id="rId4" Type="http://schemas.openxmlformats.org/officeDocument/2006/relationships/diagramData" Target="../diagrams/data17.xml"/></Relationships>
</file>

<file path=ppt/slides/_rels/slide364.xml.rels><?xml version="1.0" encoding="UTF-8" standalone="yes"?>
<Relationships xmlns="http://schemas.openxmlformats.org/package/2006/relationships"><Relationship Id="rId2" Type="http://schemas.openxmlformats.org/officeDocument/2006/relationships/notesSlide" Target="../notesSlides/notesSlide364.xml"/><Relationship Id="rId1" Type="http://schemas.openxmlformats.org/officeDocument/2006/relationships/slideLayout" Target="../slideLayouts/slideLayout8.xml"/></Relationships>
</file>

<file path=ppt/slides/_rels/slide36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65.xml"/><Relationship Id="rId1" Type="http://schemas.openxmlformats.org/officeDocument/2006/relationships/slideLayout" Target="../slideLayouts/slideLayout8.xml"/></Relationships>
</file>

<file path=ppt/slides/_rels/slide36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66.xml"/><Relationship Id="rId1" Type="http://schemas.openxmlformats.org/officeDocument/2006/relationships/slideLayout" Target="../slideLayouts/slideLayout8.xml"/></Relationships>
</file>

<file path=ppt/slides/_rels/slide367.xml.rels><?xml version="1.0" encoding="UTF-8" standalone="yes"?>
<Relationships xmlns="http://schemas.openxmlformats.org/package/2006/relationships"><Relationship Id="rId2" Type="http://schemas.openxmlformats.org/officeDocument/2006/relationships/notesSlide" Target="../notesSlides/notesSlide367.xml"/><Relationship Id="rId1" Type="http://schemas.openxmlformats.org/officeDocument/2006/relationships/slideLayout" Target="../slideLayouts/slideLayout8.xml"/></Relationships>
</file>

<file path=ppt/slides/_rels/slide368.xml.rels><?xml version="1.0" encoding="UTF-8" standalone="yes"?>
<Relationships xmlns="http://schemas.openxmlformats.org/package/2006/relationships"><Relationship Id="rId2" Type="http://schemas.openxmlformats.org/officeDocument/2006/relationships/notesSlide" Target="../notesSlides/notesSlide368.xml"/><Relationship Id="rId1" Type="http://schemas.openxmlformats.org/officeDocument/2006/relationships/slideLayout" Target="../slideLayouts/slideLayout8.xml"/></Relationships>
</file>

<file path=ppt/slides/_rels/slide36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69.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7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70.xml"/><Relationship Id="rId1" Type="http://schemas.openxmlformats.org/officeDocument/2006/relationships/slideLayout" Target="../slideLayouts/slideLayout8.xml"/></Relationships>
</file>

<file path=ppt/slides/_rels/slide371.xml.rels><?xml version="1.0" encoding="UTF-8" standalone="yes"?>
<Relationships xmlns="http://schemas.openxmlformats.org/package/2006/relationships"><Relationship Id="rId2" Type="http://schemas.openxmlformats.org/officeDocument/2006/relationships/notesSlide" Target="../notesSlides/notesSlide371.xml"/><Relationship Id="rId1" Type="http://schemas.openxmlformats.org/officeDocument/2006/relationships/slideLayout" Target="../slideLayouts/slideLayout8.xml"/></Relationships>
</file>

<file path=ppt/slides/_rels/slide372.xml.rels><?xml version="1.0" encoding="UTF-8" standalone="yes"?>
<Relationships xmlns="http://schemas.openxmlformats.org/package/2006/relationships"><Relationship Id="rId2" Type="http://schemas.openxmlformats.org/officeDocument/2006/relationships/notesSlide" Target="../notesSlides/notesSlide372.xml"/><Relationship Id="rId1" Type="http://schemas.openxmlformats.org/officeDocument/2006/relationships/slideLayout" Target="../slideLayouts/slideLayout8.xml"/></Relationships>
</file>

<file path=ppt/slides/_rels/slide373.xml.rels><?xml version="1.0" encoding="UTF-8" standalone="yes"?>
<Relationships xmlns="http://schemas.openxmlformats.org/package/2006/relationships"><Relationship Id="rId2" Type="http://schemas.openxmlformats.org/officeDocument/2006/relationships/notesSlide" Target="../notesSlides/notesSlide373.xml"/><Relationship Id="rId1" Type="http://schemas.openxmlformats.org/officeDocument/2006/relationships/slideLayout" Target="../slideLayouts/slideLayout8.xml"/></Relationships>
</file>

<file path=ppt/slides/_rels/slide374.xml.rels><?xml version="1.0" encoding="UTF-8" standalone="yes"?>
<Relationships xmlns="http://schemas.openxmlformats.org/package/2006/relationships"><Relationship Id="rId2" Type="http://schemas.openxmlformats.org/officeDocument/2006/relationships/notesSlide" Target="../notesSlides/notesSlide374.xml"/><Relationship Id="rId1" Type="http://schemas.openxmlformats.org/officeDocument/2006/relationships/slideLayout" Target="../slideLayouts/slideLayout8.xml"/></Relationships>
</file>

<file path=ppt/slides/_rels/slide375.xml.rels><?xml version="1.0" encoding="UTF-8" standalone="yes"?>
<Relationships xmlns="http://schemas.openxmlformats.org/package/2006/relationships"><Relationship Id="rId2" Type="http://schemas.openxmlformats.org/officeDocument/2006/relationships/notesSlide" Target="../notesSlides/notesSlide375.xml"/><Relationship Id="rId1" Type="http://schemas.openxmlformats.org/officeDocument/2006/relationships/slideLayout" Target="../slideLayouts/slideLayout8.xml"/></Relationships>
</file>

<file path=ppt/slides/_rels/slide376.xml.rels><?xml version="1.0" encoding="UTF-8" standalone="yes"?>
<Relationships xmlns="http://schemas.openxmlformats.org/package/2006/relationships"><Relationship Id="rId2" Type="http://schemas.openxmlformats.org/officeDocument/2006/relationships/notesSlide" Target="../notesSlides/notesSlide376.xml"/><Relationship Id="rId1" Type="http://schemas.openxmlformats.org/officeDocument/2006/relationships/slideLayout" Target="../slideLayouts/slideLayout8.xml"/></Relationships>
</file>

<file path=ppt/slides/_rels/slide377.xml.rels><?xml version="1.0" encoding="UTF-8" standalone="yes"?>
<Relationships xmlns="http://schemas.openxmlformats.org/package/2006/relationships"><Relationship Id="rId2" Type="http://schemas.openxmlformats.org/officeDocument/2006/relationships/notesSlide" Target="../notesSlides/notesSlide377.xml"/><Relationship Id="rId1" Type="http://schemas.openxmlformats.org/officeDocument/2006/relationships/slideLayout" Target="../slideLayouts/slideLayout8.xml"/></Relationships>
</file>

<file path=ppt/slides/_rels/slide37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78.xml"/><Relationship Id="rId1" Type="http://schemas.openxmlformats.org/officeDocument/2006/relationships/slideLayout" Target="../slideLayouts/slideLayout8.xml"/></Relationships>
</file>

<file path=ppt/slides/_rels/slide37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79.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80.xml.rels><?xml version="1.0" encoding="UTF-8" standalone="yes"?>
<Relationships xmlns="http://schemas.openxmlformats.org/package/2006/relationships"><Relationship Id="rId2" Type="http://schemas.openxmlformats.org/officeDocument/2006/relationships/notesSlide" Target="../notesSlides/notesSlide380.xml"/><Relationship Id="rId1" Type="http://schemas.openxmlformats.org/officeDocument/2006/relationships/slideLayout" Target="../slideLayouts/slideLayout8.xml"/></Relationships>
</file>

<file path=ppt/slides/_rels/slide381.xml.rels><?xml version="1.0" encoding="UTF-8" standalone="yes"?>
<Relationships xmlns="http://schemas.openxmlformats.org/package/2006/relationships"><Relationship Id="rId2" Type="http://schemas.openxmlformats.org/officeDocument/2006/relationships/notesSlide" Target="../notesSlides/notesSlide381.xml"/><Relationship Id="rId1" Type="http://schemas.openxmlformats.org/officeDocument/2006/relationships/slideLayout" Target="../slideLayouts/slideLayout8.xml"/></Relationships>
</file>

<file path=ppt/slides/_rels/slide382.xml.rels><?xml version="1.0" encoding="UTF-8" standalone="yes"?>
<Relationships xmlns="http://schemas.openxmlformats.org/package/2006/relationships"><Relationship Id="rId2" Type="http://schemas.openxmlformats.org/officeDocument/2006/relationships/notesSlide" Target="../notesSlides/notesSlide382.xml"/><Relationship Id="rId1" Type="http://schemas.openxmlformats.org/officeDocument/2006/relationships/slideLayout" Target="../slideLayouts/slideLayout8.xml"/></Relationships>
</file>

<file path=ppt/slides/_rels/slide383.xml.rels><?xml version="1.0" encoding="UTF-8" standalone="yes"?>
<Relationships xmlns="http://schemas.openxmlformats.org/package/2006/relationships"><Relationship Id="rId2" Type="http://schemas.openxmlformats.org/officeDocument/2006/relationships/notesSlide" Target="../notesSlides/notesSlide383.xml"/><Relationship Id="rId1" Type="http://schemas.openxmlformats.org/officeDocument/2006/relationships/slideLayout" Target="../slideLayouts/slideLayout8.xml"/></Relationships>
</file>

<file path=ppt/slides/_rels/slide384.xml.rels><?xml version="1.0" encoding="UTF-8" standalone="yes"?>
<Relationships xmlns="http://schemas.openxmlformats.org/package/2006/relationships"><Relationship Id="rId2" Type="http://schemas.openxmlformats.org/officeDocument/2006/relationships/notesSlide" Target="../notesSlides/notesSlide384.xml"/><Relationship Id="rId1" Type="http://schemas.openxmlformats.org/officeDocument/2006/relationships/slideLayout" Target="../slideLayouts/slideLayout8.xml"/></Relationships>
</file>

<file path=ppt/slides/_rels/slide38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85.xml"/><Relationship Id="rId1" Type="http://schemas.openxmlformats.org/officeDocument/2006/relationships/slideLayout" Target="../slideLayouts/slideLayout8.xml"/></Relationships>
</file>

<file path=ppt/slides/_rels/slide386.xml.rels><?xml version="1.0" encoding="UTF-8" standalone="yes"?>
<Relationships xmlns="http://schemas.openxmlformats.org/package/2006/relationships"><Relationship Id="rId2" Type="http://schemas.openxmlformats.org/officeDocument/2006/relationships/notesSlide" Target="../notesSlides/notesSlide386.xml"/><Relationship Id="rId1" Type="http://schemas.openxmlformats.org/officeDocument/2006/relationships/slideLayout" Target="../slideLayouts/slideLayout8.xml"/></Relationships>
</file>

<file path=ppt/slides/_rels/slide387.xml.rels><?xml version="1.0" encoding="UTF-8" standalone="yes"?>
<Relationships xmlns="http://schemas.openxmlformats.org/package/2006/relationships"><Relationship Id="rId2" Type="http://schemas.openxmlformats.org/officeDocument/2006/relationships/notesSlide" Target="../notesSlides/notesSlide387.xml"/><Relationship Id="rId1" Type="http://schemas.openxmlformats.org/officeDocument/2006/relationships/slideLayout" Target="../slideLayouts/slideLayout8.xml"/></Relationships>
</file>

<file path=ppt/slides/_rels/slide388.xml.rels><?xml version="1.0" encoding="UTF-8" standalone="yes"?>
<Relationships xmlns="http://schemas.openxmlformats.org/package/2006/relationships"><Relationship Id="rId2" Type="http://schemas.openxmlformats.org/officeDocument/2006/relationships/notesSlide" Target="../notesSlides/notesSlide388.xml"/><Relationship Id="rId1" Type="http://schemas.openxmlformats.org/officeDocument/2006/relationships/slideLayout" Target="../slideLayouts/slideLayout8.xml"/></Relationships>
</file>

<file path=ppt/slides/_rels/slide38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89.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390.xml.rels><?xml version="1.0" encoding="UTF-8" standalone="yes"?>
<Relationships xmlns="http://schemas.openxmlformats.org/package/2006/relationships"><Relationship Id="rId2" Type="http://schemas.openxmlformats.org/officeDocument/2006/relationships/notesSlide" Target="../notesSlides/notesSlide390.xml"/><Relationship Id="rId1" Type="http://schemas.openxmlformats.org/officeDocument/2006/relationships/slideLayout" Target="../slideLayouts/slideLayout8.xml"/></Relationships>
</file>

<file path=ppt/slides/_rels/slide391.xml.rels><?xml version="1.0" encoding="UTF-8" standalone="yes"?>
<Relationships xmlns="http://schemas.openxmlformats.org/package/2006/relationships"><Relationship Id="rId2" Type="http://schemas.openxmlformats.org/officeDocument/2006/relationships/notesSlide" Target="../notesSlides/notesSlide391.xml"/><Relationship Id="rId1" Type="http://schemas.openxmlformats.org/officeDocument/2006/relationships/slideLayout" Target="../slideLayouts/slideLayout8.xml"/></Relationships>
</file>

<file path=ppt/slides/_rels/slide392.xml.rels><?xml version="1.0" encoding="UTF-8" standalone="yes"?>
<Relationships xmlns="http://schemas.openxmlformats.org/package/2006/relationships"><Relationship Id="rId2" Type="http://schemas.openxmlformats.org/officeDocument/2006/relationships/notesSlide" Target="../notesSlides/notesSlide392.xml"/><Relationship Id="rId1" Type="http://schemas.openxmlformats.org/officeDocument/2006/relationships/slideLayout" Target="../slideLayouts/slideLayout8.xml"/></Relationships>
</file>

<file path=ppt/slides/_rels/slide393.xml.rels><?xml version="1.0" encoding="UTF-8" standalone="yes"?>
<Relationships xmlns="http://schemas.openxmlformats.org/package/2006/relationships"><Relationship Id="rId2" Type="http://schemas.openxmlformats.org/officeDocument/2006/relationships/notesSlide" Target="../notesSlides/notesSlide393.xml"/><Relationship Id="rId1" Type="http://schemas.openxmlformats.org/officeDocument/2006/relationships/slideLayout" Target="../slideLayouts/slideLayout8.xml"/></Relationships>
</file>

<file path=ppt/slides/_rels/slide39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94.xml"/><Relationship Id="rId1" Type="http://schemas.openxmlformats.org/officeDocument/2006/relationships/slideLayout" Target="../slideLayouts/slideLayout8.xml"/></Relationships>
</file>

<file path=ppt/slides/_rels/slide395.xml.rels><?xml version="1.0" encoding="UTF-8" standalone="yes"?>
<Relationships xmlns="http://schemas.openxmlformats.org/package/2006/relationships"><Relationship Id="rId2" Type="http://schemas.openxmlformats.org/officeDocument/2006/relationships/notesSlide" Target="../notesSlides/notesSlide395.xml"/><Relationship Id="rId1" Type="http://schemas.openxmlformats.org/officeDocument/2006/relationships/slideLayout" Target="../slideLayouts/slideLayout8.xml"/></Relationships>
</file>

<file path=ppt/slides/_rels/slide396.xml.rels><?xml version="1.0" encoding="UTF-8" standalone="yes"?>
<Relationships xmlns="http://schemas.openxmlformats.org/package/2006/relationships"><Relationship Id="rId2" Type="http://schemas.openxmlformats.org/officeDocument/2006/relationships/notesSlide" Target="../notesSlides/notesSlide396.xml"/><Relationship Id="rId1" Type="http://schemas.openxmlformats.org/officeDocument/2006/relationships/slideLayout" Target="../slideLayouts/slideLayout8.xml"/></Relationships>
</file>

<file path=ppt/slides/_rels/slide397.xml.rels><?xml version="1.0" encoding="UTF-8" standalone="yes"?>
<Relationships xmlns="http://schemas.openxmlformats.org/package/2006/relationships"><Relationship Id="rId2" Type="http://schemas.openxmlformats.org/officeDocument/2006/relationships/notesSlide" Target="../notesSlides/notesSlide397.xml"/><Relationship Id="rId1" Type="http://schemas.openxmlformats.org/officeDocument/2006/relationships/slideLayout" Target="../slideLayouts/slideLayout8.xml"/></Relationships>
</file>

<file path=ppt/slides/_rels/slide398.xml.rels><?xml version="1.0" encoding="UTF-8" standalone="yes"?>
<Relationships xmlns="http://schemas.openxmlformats.org/package/2006/relationships"><Relationship Id="rId2" Type="http://schemas.openxmlformats.org/officeDocument/2006/relationships/notesSlide" Target="../notesSlides/notesSlide398.xml"/><Relationship Id="rId1" Type="http://schemas.openxmlformats.org/officeDocument/2006/relationships/slideLayout" Target="../slideLayouts/slideLayout8.xml"/></Relationships>
</file>

<file path=ppt/slides/_rels/slide399.xml.rels><?xml version="1.0" encoding="UTF-8" standalone="yes"?>
<Relationships xmlns="http://schemas.openxmlformats.org/package/2006/relationships"><Relationship Id="rId2" Type="http://schemas.openxmlformats.org/officeDocument/2006/relationships/notesSlide" Target="../notesSlides/notesSlide39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00.xml.rels><?xml version="1.0" encoding="UTF-8" standalone="yes"?>
<Relationships xmlns="http://schemas.openxmlformats.org/package/2006/relationships"><Relationship Id="rId2" Type="http://schemas.openxmlformats.org/officeDocument/2006/relationships/notesSlide" Target="../notesSlides/notesSlide400.xml"/><Relationship Id="rId1" Type="http://schemas.openxmlformats.org/officeDocument/2006/relationships/slideLayout" Target="../slideLayouts/slideLayout8.xml"/></Relationships>
</file>

<file path=ppt/slides/_rels/slide401.xml.rels><?xml version="1.0" encoding="UTF-8" standalone="yes"?>
<Relationships xmlns="http://schemas.openxmlformats.org/package/2006/relationships"><Relationship Id="rId2" Type="http://schemas.openxmlformats.org/officeDocument/2006/relationships/notesSlide" Target="../notesSlides/notesSlide401.xml"/><Relationship Id="rId1" Type="http://schemas.openxmlformats.org/officeDocument/2006/relationships/slideLayout" Target="../slideLayouts/slideLayout8.xml"/></Relationships>
</file>

<file path=ppt/slides/_rels/slide402.xml.rels><?xml version="1.0" encoding="UTF-8" standalone="yes"?>
<Relationships xmlns="http://schemas.openxmlformats.org/package/2006/relationships"><Relationship Id="rId2" Type="http://schemas.openxmlformats.org/officeDocument/2006/relationships/notesSlide" Target="../notesSlides/notesSlide402.xml"/><Relationship Id="rId1" Type="http://schemas.openxmlformats.org/officeDocument/2006/relationships/slideLayout" Target="../slideLayouts/slideLayout8.xml"/></Relationships>
</file>

<file path=ppt/slides/_rels/slide403.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image" Target="../media/image73.jpeg"/><Relationship Id="rId7" Type="http://schemas.openxmlformats.org/officeDocument/2006/relationships/diagramColors" Target="../diagrams/colors18.xml"/><Relationship Id="rId2" Type="http://schemas.openxmlformats.org/officeDocument/2006/relationships/notesSlide" Target="../notesSlides/notesSlide403.xml"/><Relationship Id="rId1" Type="http://schemas.openxmlformats.org/officeDocument/2006/relationships/slideLayout" Target="../slideLayouts/slideLayout13.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s>
</file>

<file path=ppt/slides/_rels/slide404.xml.rels><?xml version="1.0" encoding="UTF-8" standalone="yes"?>
<Relationships xmlns="http://schemas.openxmlformats.org/package/2006/relationships"><Relationship Id="rId2" Type="http://schemas.openxmlformats.org/officeDocument/2006/relationships/notesSlide" Target="../notesSlides/notesSlide404.xml"/><Relationship Id="rId1" Type="http://schemas.openxmlformats.org/officeDocument/2006/relationships/slideLayout" Target="../slideLayouts/slideLayout8.xml"/></Relationships>
</file>

<file path=ppt/slides/_rels/slide405.xml.rels><?xml version="1.0" encoding="UTF-8" standalone="yes"?>
<Relationships xmlns="http://schemas.openxmlformats.org/package/2006/relationships"><Relationship Id="rId2" Type="http://schemas.openxmlformats.org/officeDocument/2006/relationships/notesSlide" Target="../notesSlides/notesSlide405.xml"/><Relationship Id="rId1" Type="http://schemas.openxmlformats.org/officeDocument/2006/relationships/slideLayout" Target="../slideLayouts/slideLayout8.xml"/></Relationships>
</file>

<file path=ppt/slides/_rels/slide406.xml.rels><?xml version="1.0" encoding="UTF-8" standalone="yes"?>
<Relationships xmlns="http://schemas.openxmlformats.org/package/2006/relationships"><Relationship Id="rId2" Type="http://schemas.openxmlformats.org/officeDocument/2006/relationships/notesSlide" Target="../notesSlides/notesSlide406.xml"/><Relationship Id="rId1" Type="http://schemas.openxmlformats.org/officeDocument/2006/relationships/slideLayout" Target="../slideLayouts/slideLayout8.xml"/></Relationships>
</file>

<file path=ppt/slides/_rels/slide407.xml.rels><?xml version="1.0" encoding="UTF-8" standalone="yes"?>
<Relationships xmlns="http://schemas.openxmlformats.org/package/2006/relationships"><Relationship Id="rId2" Type="http://schemas.openxmlformats.org/officeDocument/2006/relationships/notesSlide" Target="../notesSlides/notesSlide407.xml"/><Relationship Id="rId1" Type="http://schemas.openxmlformats.org/officeDocument/2006/relationships/slideLayout" Target="../slideLayouts/slideLayout8.xml"/></Relationships>
</file>

<file path=ppt/slides/_rels/slide408.xml.rels><?xml version="1.0" encoding="UTF-8" standalone="yes"?>
<Relationships xmlns="http://schemas.openxmlformats.org/package/2006/relationships"><Relationship Id="rId2" Type="http://schemas.openxmlformats.org/officeDocument/2006/relationships/notesSlide" Target="../notesSlides/notesSlide408.xml"/><Relationship Id="rId1" Type="http://schemas.openxmlformats.org/officeDocument/2006/relationships/slideLayout" Target="../slideLayouts/slideLayout8.xml"/></Relationships>
</file>

<file path=ppt/slides/_rels/slide409.xml.rels><?xml version="1.0" encoding="UTF-8" standalone="yes"?>
<Relationships xmlns="http://schemas.openxmlformats.org/package/2006/relationships"><Relationship Id="rId2" Type="http://schemas.openxmlformats.org/officeDocument/2006/relationships/notesSlide" Target="../notesSlides/notesSlide409.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10.xml.rels><?xml version="1.0" encoding="UTF-8" standalone="yes"?>
<Relationships xmlns="http://schemas.openxmlformats.org/package/2006/relationships"><Relationship Id="rId2" Type="http://schemas.openxmlformats.org/officeDocument/2006/relationships/notesSlide" Target="../notesSlides/notesSlide410.xml"/><Relationship Id="rId1" Type="http://schemas.openxmlformats.org/officeDocument/2006/relationships/slideLayout" Target="../slideLayouts/slideLayout8.xml"/></Relationships>
</file>

<file path=ppt/slides/_rels/slide411.xml.rels><?xml version="1.0" encoding="UTF-8" standalone="yes"?>
<Relationships xmlns="http://schemas.openxmlformats.org/package/2006/relationships"><Relationship Id="rId2" Type="http://schemas.openxmlformats.org/officeDocument/2006/relationships/notesSlide" Target="../notesSlides/notesSlide411.xml"/><Relationship Id="rId1" Type="http://schemas.openxmlformats.org/officeDocument/2006/relationships/slideLayout" Target="../slideLayouts/slideLayout8.xml"/></Relationships>
</file>

<file path=ppt/slides/_rels/slide412.xml.rels><?xml version="1.0" encoding="UTF-8" standalone="yes"?>
<Relationships xmlns="http://schemas.openxmlformats.org/package/2006/relationships"><Relationship Id="rId2" Type="http://schemas.openxmlformats.org/officeDocument/2006/relationships/notesSlide" Target="../notesSlides/notesSlide412.xml"/><Relationship Id="rId1" Type="http://schemas.openxmlformats.org/officeDocument/2006/relationships/slideLayout" Target="../slideLayouts/slideLayout8.xml"/></Relationships>
</file>

<file path=ppt/slides/_rels/slide413.xml.rels><?xml version="1.0" encoding="UTF-8" standalone="yes"?>
<Relationships xmlns="http://schemas.openxmlformats.org/package/2006/relationships"><Relationship Id="rId2" Type="http://schemas.openxmlformats.org/officeDocument/2006/relationships/notesSlide" Target="../notesSlides/notesSlide413.xml"/><Relationship Id="rId1" Type="http://schemas.openxmlformats.org/officeDocument/2006/relationships/slideLayout" Target="../slideLayouts/slideLayout8.xml"/></Relationships>
</file>

<file path=ppt/slides/_rels/slide414.xml.rels><?xml version="1.0" encoding="UTF-8" standalone="yes"?>
<Relationships xmlns="http://schemas.openxmlformats.org/package/2006/relationships"><Relationship Id="rId2" Type="http://schemas.openxmlformats.org/officeDocument/2006/relationships/notesSlide" Target="../notesSlides/notesSlide414.xml"/><Relationship Id="rId1" Type="http://schemas.openxmlformats.org/officeDocument/2006/relationships/slideLayout" Target="../slideLayouts/slideLayout8.xml"/></Relationships>
</file>

<file path=ppt/slides/_rels/slide415.xml.rels><?xml version="1.0" encoding="UTF-8" standalone="yes"?>
<Relationships xmlns="http://schemas.openxmlformats.org/package/2006/relationships"><Relationship Id="rId2" Type="http://schemas.openxmlformats.org/officeDocument/2006/relationships/notesSlide" Target="../notesSlides/notesSlide415.xml"/><Relationship Id="rId1" Type="http://schemas.openxmlformats.org/officeDocument/2006/relationships/slideLayout" Target="../slideLayouts/slideLayout8.xml"/></Relationships>
</file>

<file path=ppt/slides/_rels/slide416.xml.rels><?xml version="1.0" encoding="UTF-8" standalone="yes"?>
<Relationships xmlns="http://schemas.openxmlformats.org/package/2006/relationships"><Relationship Id="rId2" Type="http://schemas.openxmlformats.org/officeDocument/2006/relationships/notesSlide" Target="../notesSlides/notesSlide416.xml"/><Relationship Id="rId1" Type="http://schemas.openxmlformats.org/officeDocument/2006/relationships/slideLayout" Target="../slideLayouts/slideLayout8.xml"/></Relationships>
</file>

<file path=ppt/slides/_rels/slide41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417.xml"/><Relationship Id="rId1" Type="http://schemas.openxmlformats.org/officeDocument/2006/relationships/slideLayout" Target="../slideLayouts/slideLayout8.xml"/></Relationships>
</file>

<file path=ppt/slides/_rels/slide418.xml.rels><?xml version="1.0" encoding="UTF-8" standalone="yes"?>
<Relationships xmlns="http://schemas.openxmlformats.org/package/2006/relationships"><Relationship Id="rId2" Type="http://schemas.openxmlformats.org/officeDocument/2006/relationships/notesSlide" Target="../notesSlides/notesSlide418.xml"/><Relationship Id="rId1" Type="http://schemas.openxmlformats.org/officeDocument/2006/relationships/slideLayout" Target="../slideLayouts/slideLayout8.xml"/></Relationships>
</file>

<file path=ppt/slides/_rels/slide419.xml.rels><?xml version="1.0" encoding="UTF-8" standalone="yes"?>
<Relationships xmlns="http://schemas.openxmlformats.org/package/2006/relationships"><Relationship Id="rId2" Type="http://schemas.openxmlformats.org/officeDocument/2006/relationships/notesSlide" Target="../notesSlides/notesSlide419.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20.xml.rels><?xml version="1.0" encoding="UTF-8" standalone="yes"?>
<Relationships xmlns="http://schemas.openxmlformats.org/package/2006/relationships"><Relationship Id="rId2" Type="http://schemas.openxmlformats.org/officeDocument/2006/relationships/notesSlide" Target="../notesSlides/notesSlide420.xml"/><Relationship Id="rId1" Type="http://schemas.openxmlformats.org/officeDocument/2006/relationships/slideLayout" Target="../slideLayouts/slideLayout8.xml"/></Relationships>
</file>

<file path=ppt/slides/_rels/slide421.xml.rels><?xml version="1.0" encoding="UTF-8" standalone="yes"?>
<Relationships xmlns="http://schemas.openxmlformats.org/package/2006/relationships"><Relationship Id="rId2" Type="http://schemas.openxmlformats.org/officeDocument/2006/relationships/notesSlide" Target="../notesSlides/notesSlide421.xml"/><Relationship Id="rId1" Type="http://schemas.openxmlformats.org/officeDocument/2006/relationships/slideLayout" Target="../slideLayouts/slideLayout8.xml"/></Relationships>
</file>

<file path=ppt/slides/_rels/slide422.xml.rels><?xml version="1.0" encoding="UTF-8" standalone="yes"?>
<Relationships xmlns="http://schemas.openxmlformats.org/package/2006/relationships"><Relationship Id="rId2" Type="http://schemas.openxmlformats.org/officeDocument/2006/relationships/notesSlide" Target="../notesSlides/notesSlide422.xml"/><Relationship Id="rId1" Type="http://schemas.openxmlformats.org/officeDocument/2006/relationships/slideLayout" Target="../slideLayouts/slideLayout8.xml"/></Relationships>
</file>

<file path=ppt/slides/_rels/slide423.xml.rels><?xml version="1.0" encoding="UTF-8" standalone="yes"?>
<Relationships xmlns="http://schemas.openxmlformats.org/package/2006/relationships"><Relationship Id="rId2" Type="http://schemas.openxmlformats.org/officeDocument/2006/relationships/notesSlide" Target="../notesSlides/notesSlide423.xml"/><Relationship Id="rId1" Type="http://schemas.openxmlformats.org/officeDocument/2006/relationships/slideLayout" Target="../slideLayouts/slideLayout8.xml"/></Relationships>
</file>

<file path=ppt/slides/_rels/slide424.xml.rels><?xml version="1.0" encoding="UTF-8" standalone="yes"?>
<Relationships xmlns="http://schemas.openxmlformats.org/package/2006/relationships"><Relationship Id="rId2" Type="http://schemas.openxmlformats.org/officeDocument/2006/relationships/notesSlide" Target="../notesSlides/notesSlide424.xml"/><Relationship Id="rId1" Type="http://schemas.openxmlformats.org/officeDocument/2006/relationships/slideLayout" Target="../slideLayouts/slideLayout8.xml"/></Relationships>
</file>

<file path=ppt/slides/_rels/slide425.xml.rels><?xml version="1.0" encoding="UTF-8" standalone="yes"?>
<Relationships xmlns="http://schemas.openxmlformats.org/package/2006/relationships"><Relationship Id="rId2" Type="http://schemas.openxmlformats.org/officeDocument/2006/relationships/notesSlide" Target="../notesSlides/notesSlide425.xml"/><Relationship Id="rId1" Type="http://schemas.openxmlformats.org/officeDocument/2006/relationships/slideLayout" Target="../slideLayouts/slideLayout8.xml"/></Relationships>
</file>

<file path=ppt/slides/_rels/slide426.xml.rels><?xml version="1.0" encoding="UTF-8" standalone="yes"?>
<Relationships xmlns="http://schemas.openxmlformats.org/package/2006/relationships"><Relationship Id="rId2" Type="http://schemas.openxmlformats.org/officeDocument/2006/relationships/notesSlide" Target="../notesSlides/notesSlide426.xml"/><Relationship Id="rId1" Type="http://schemas.openxmlformats.org/officeDocument/2006/relationships/slideLayout" Target="../slideLayouts/slideLayout8.xml"/></Relationships>
</file>

<file path=ppt/slides/_rels/slide427.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image" Target="../media/image1.jpeg"/><Relationship Id="rId7" Type="http://schemas.openxmlformats.org/officeDocument/2006/relationships/diagramColors" Target="../diagrams/colors19.xml"/><Relationship Id="rId2" Type="http://schemas.openxmlformats.org/officeDocument/2006/relationships/notesSlide" Target="../notesSlides/notesSlide427.xml"/><Relationship Id="rId1" Type="http://schemas.openxmlformats.org/officeDocument/2006/relationships/slideLayout" Target="../slideLayouts/slideLayout13.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s>
</file>

<file path=ppt/slides/_rels/slide428.xml.rels><?xml version="1.0" encoding="UTF-8" standalone="yes"?>
<Relationships xmlns="http://schemas.openxmlformats.org/package/2006/relationships"><Relationship Id="rId2" Type="http://schemas.openxmlformats.org/officeDocument/2006/relationships/notesSlide" Target="../notesSlides/notesSlide428.xml"/><Relationship Id="rId1" Type="http://schemas.openxmlformats.org/officeDocument/2006/relationships/slideLayout" Target="../slideLayouts/slideLayout8.xml"/></Relationships>
</file>

<file path=ppt/slides/_rels/slide429.xml.rels><?xml version="1.0" encoding="UTF-8" standalone="yes"?>
<Relationships xmlns="http://schemas.openxmlformats.org/package/2006/relationships"><Relationship Id="rId2" Type="http://schemas.openxmlformats.org/officeDocument/2006/relationships/notesSlide" Target="../notesSlides/notesSlide429.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30.xml.rels><?xml version="1.0" encoding="UTF-8" standalone="yes"?>
<Relationships xmlns="http://schemas.openxmlformats.org/package/2006/relationships"><Relationship Id="rId2" Type="http://schemas.openxmlformats.org/officeDocument/2006/relationships/notesSlide" Target="../notesSlides/notesSlide430.xml"/><Relationship Id="rId1" Type="http://schemas.openxmlformats.org/officeDocument/2006/relationships/slideLayout" Target="../slideLayouts/slideLayout8.xml"/></Relationships>
</file>

<file path=ppt/slides/_rels/slide431.xml.rels><?xml version="1.0" encoding="UTF-8" standalone="yes"?>
<Relationships xmlns="http://schemas.openxmlformats.org/package/2006/relationships"><Relationship Id="rId2" Type="http://schemas.openxmlformats.org/officeDocument/2006/relationships/notesSlide" Target="../notesSlides/notesSlide431.xml"/><Relationship Id="rId1" Type="http://schemas.openxmlformats.org/officeDocument/2006/relationships/slideLayout" Target="../slideLayouts/slideLayout8.xml"/></Relationships>
</file>

<file path=ppt/slides/_rels/slide432.xml.rels><?xml version="1.0" encoding="UTF-8" standalone="yes"?>
<Relationships xmlns="http://schemas.openxmlformats.org/package/2006/relationships"><Relationship Id="rId2" Type="http://schemas.openxmlformats.org/officeDocument/2006/relationships/notesSlide" Target="../notesSlides/notesSlide432.xml"/><Relationship Id="rId1" Type="http://schemas.openxmlformats.org/officeDocument/2006/relationships/slideLayout" Target="../slideLayouts/slideLayout8.xml"/></Relationships>
</file>

<file path=ppt/slides/_rels/slide433.xml.rels><?xml version="1.0" encoding="UTF-8" standalone="yes"?>
<Relationships xmlns="http://schemas.openxmlformats.org/package/2006/relationships"><Relationship Id="rId2" Type="http://schemas.openxmlformats.org/officeDocument/2006/relationships/notesSlide" Target="../notesSlides/notesSlide433.xml"/><Relationship Id="rId1" Type="http://schemas.openxmlformats.org/officeDocument/2006/relationships/slideLayout" Target="../slideLayouts/slideLayout8.xml"/></Relationships>
</file>

<file path=ppt/slides/_rels/slide434.xml.rels><?xml version="1.0" encoding="UTF-8" standalone="yes"?>
<Relationships xmlns="http://schemas.openxmlformats.org/package/2006/relationships"><Relationship Id="rId2" Type="http://schemas.openxmlformats.org/officeDocument/2006/relationships/notesSlide" Target="../notesSlides/notesSlide434.xml"/><Relationship Id="rId1" Type="http://schemas.openxmlformats.org/officeDocument/2006/relationships/slideLayout" Target="../slideLayouts/slideLayout8.xml"/></Relationships>
</file>

<file path=ppt/slides/_rels/slide435.xml.rels><?xml version="1.0" encoding="UTF-8" standalone="yes"?>
<Relationships xmlns="http://schemas.openxmlformats.org/package/2006/relationships"><Relationship Id="rId2" Type="http://schemas.openxmlformats.org/officeDocument/2006/relationships/notesSlide" Target="../notesSlides/notesSlide435.xml"/><Relationship Id="rId1" Type="http://schemas.openxmlformats.org/officeDocument/2006/relationships/slideLayout" Target="../slideLayouts/slideLayout8.xml"/></Relationships>
</file>

<file path=ppt/slides/_rels/slide43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36.xml"/><Relationship Id="rId1" Type="http://schemas.openxmlformats.org/officeDocument/2006/relationships/slideLayout" Target="../slideLayouts/slideLayout8.xml"/></Relationships>
</file>

<file path=ppt/slides/_rels/slide437.xml.rels><?xml version="1.0" encoding="UTF-8" standalone="yes"?>
<Relationships xmlns="http://schemas.openxmlformats.org/package/2006/relationships"><Relationship Id="rId2" Type="http://schemas.openxmlformats.org/officeDocument/2006/relationships/notesSlide" Target="../notesSlides/notesSlide437.xml"/><Relationship Id="rId1" Type="http://schemas.openxmlformats.org/officeDocument/2006/relationships/slideLayout" Target="../slideLayouts/slideLayout8.xml"/></Relationships>
</file>

<file path=ppt/slides/_rels/slide438.xml.rels><?xml version="1.0" encoding="UTF-8" standalone="yes"?>
<Relationships xmlns="http://schemas.openxmlformats.org/package/2006/relationships"><Relationship Id="rId2" Type="http://schemas.openxmlformats.org/officeDocument/2006/relationships/notesSlide" Target="../notesSlides/notesSlide438.xml"/><Relationship Id="rId1" Type="http://schemas.openxmlformats.org/officeDocument/2006/relationships/slideLayout" Target="../slideLayouts/slideLayout8.xml"/></Relationships>
</file>

<file path=ppt/slides/_rels/slide439.xml.rels><?xml version="1.0" encoding="UTF-8" standalone="yes"?>
<Relationships xmlns="http://schemas.openxmlformats.org/package/2006/relationships"><Relationship Id="rId2" Type="http://schemas.openxmlformats.org/officeDocument/2006/relationships/notesSlide" Target="../notesSlides/notesSlide439.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jpeg"/><Relationship Id="rId7" Type="http://schemas.openxmlformats.org/officeDocument/2006/relationships/diagramColors" Target="../diagrams/colors4.xml"/><Relationship Id="rId2" Type="http://schemas.openxmlformats.org/officeDocument/2006/relationships/notesSlide" Target="../notesSlides/notesSlide44.xml"/><Relationship Id="rId1" Type="http://schemas.openxmlformats.org/officeDocument/2006/relationships/slideLayout" Target="../slideLayouts/slideLayout13.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44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40.xml"/><Relationship Id="rId1" Type="http://schemas.openxmlformats.org/officeDocument/2006/relationships/slideLayout" Target="../slideLayouts/slideLayout8.xml"/></Relationships>
</file>

<file path=ppt/slides/_rels/slide441.xml.rels><?xml version="1.0" encoding="UTF-8" standalone="yes"?>
<Relationships xmlns="http://schemas.openxmlformats.org/package/2006/relationships"><Relationship Id="rId2" Type="http://schemas.openxmlformats.org/officeDocument/2006/relationships/notesSlide" Target="../notesSlides/notesSlide441.xml"/><Relationship Id="rId1" Type="http://schemas.openxmlformats.org/officeDocument/2006/relationships/slideLayout" Target="../slideLayouts/slideLayout8.xml"/></Relationships>
</file>

<file path=ppt/slides/_rels/slide44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42.xml"/><Relationship Id="rId1" Type="http://schemas.openxmlformats.org/officeDocument/2006/relationships/slideLayout" Target="../slideLayouts/slideLayout8.xml"/></Relationships>
</file>

<file path=ppt/slides/_rels/slide443.xml.rels><?xml version="1.0" encoding="UTF-8" standalone="yes"?>
<Relationships xmlns="http://schemas.openxmlformats.org/package/2006/relationships"><Relationship Id="rId2" Type="http://schemas.openxmlformats.org/officeDocument/2006/relationships/notesSlide" Target="../notesSlides/notesSlide443.xml"/><Relationship Id="rId1" Type="http://schemas.openxmlformats.org/officeDocument/2006/relationships/slideLayout" Target="../slideLayouts/slideLayout8.xml"/></Relationships>
</file>

<file path=ppt/slides/_rels/slide444.xml.rels><?xml version="1.0" encoding="UTF-8" standalone="yes"?>
<Relationships xmlns="http://schemas.openxmlformats.org/package/2006/relationships"><Relationship Id="rId8" Type="http://schemas.microsoft.com/office/2007/relationships/diagramDrawing" Target="../diagrams/drawing20.xml"/><Relationship Id="rId3" Type="http://schemas.openxmlformats.org/officeDocument/2006/relationships/image" Target="../media/image1.jpeg"/><Relationship Id="rId7" Type="http://schemas.openxmlformats.org/officeDocument/2006/relationships/diagramColors" Target="../diagrams/colors20.xml"/><Relationship Id="rId2" Type="http://schemas.openxmlformats.org/officeDocument/2006/relationships/notesSlide" Target="../notesSlides/notesSlide444.xml"/><Relationship Id="rId1" Type="http://schemas.openxmlformats.org/officeDocument/2006/relationships/slideLayout" Target="../slideLayouts/slideLayout13.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s>
</file>

<file path=ppt/slides/_rels/slide445.xml.rels><?xml version="1.0" encoding="UTF-8" standalone="yes"?>
<Relationships xmlns="http://schemas.openxmlformats.org/package/2006/relationships"><Relationship Id="rId2" Type="http://schemas.openxmlformats.org/officeDocument/2006/relationships/notesSlide" Target="../notesSlides/notesSlide445.xml"/><Relationship Id="rId1" Type="http://schemas.openxmlformats.org/officeDocument/2006/relationships/slideLayout" Target="../slideLayouts/slideLayout8.xml"/></Relationships>
</file>

<file path=ppt/slides/_rels/slide446.xml.rels><?xml version="1.0" encoding="UTF-8" standalone="yes"?>
<Relationships xmlns="http://schemas.openxmlformats.org/package/2006/relationships"><Relationship Id="rId2" Type="http://schemas.openxmlformats.org/officeDocument/2006/relationships/notesSlide" Target="../notesSlides/notesSlide446.xml"/><Relationship Id="rId1" Type="http://schemas.openxmlformats.org/officeDocument/2006/relationships/slideLayout" Target="../slideLayouts/slideLayout8.xml"/></Relationships>
</file>

<file path=ppt/slides/_rels/slide447.xml.rels><?xml version="1.0" encoding="UTF-8" standalone="yes"?>
<Relationships xmlns="http://schemas.openxmlformats.org/package/2006/relationships"><Relationship Id="rId2" Type="http://schemas.openxmlformats.org/officeDocument/2006/relationships/notesSlide" Target="../notesSlides/notesSlide447.xml"/><Relationship Id="rId1" Type="http://schemas.openxmlformats.org/officeDocument/2006/relationships/slideLayout" Target="../slideLayouts/slideLayout8.xml"/></Relationships>
</file>

<file path=ppt/slides/_rels/slide44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48.xml"/><Relationship Id="rId1" Type="http://schemas.openxmlformats.org/officeDocument/2006/relationships/slideLayout" Target="../slideLayouts/slideLayout8.xml"/></Relationships>
</file>

<file path=ppt/slides/_rels/slide449.xml.rels><?xml version="1.0" encoding="UTF-8" standalone="yes"?>
<Relationships xmlns="http://schemas.openxmlformats.org/package/2006/relationships"><Relationship Id="rId2" Type="http://schemas.openxmlformats.org/officeDocument/2006/relationships/notesSlide" Target="../notesSlides/notesSlide449.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50.xml.rels><?xml version="1.0" encoding="UTF-8" standalone="yes"?>
<Relationships xmlns="http://schemas.openxmlformats.org/package/2006/relationships"><Relationship Id="rId2" Type="http://schemas.openxmlformats.org/officeDocument/2006/relationships/notesSlide" Target="../notesSlides/notesSlide450.xml"/><Relationship Id="rId1" Type="http://schemas.openxmlformats.org/officeDocument/2006/relationships/slideLayout" Target="../slideLayouts/slideLayout8.xml"/></Relationships>
</file>

<file path=ppt/slides/_rels/slide45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51.xml"/><Relationship Id="rId1" Type="http://schemas.openxmlformats.org/officeDocument/2006/relationships/slideLayout" Target="../slideLayouts/slideLayout8.xml"/></Relationships>
</file>

<file path=ppt/slides/_rels/slide452.xml.rels><?xml version="1.0" encoding="UTF-8" standalone="yes"?>
<Relationships xmlns="http://schemas.openxmlformats.org/package/2006/relationships"><Relationship Id="rId2" Type="http://schemas.openxmlformats.org/officeDocument/2006/relationships/notesSlide" Target="../notesSlides/notesSlide452.xml"/><Relationship Id="rId1" Type="http://schemas.openxmlformats.org/officeDocument/2006/relationships/slideLayout" Target="../slideLayouts/slideLayout8.xml"/></Relationships>
</file>

<file path=ppt/slides/_rels/slide453.xml.rels><?xml version="1.0" encoding="UTF-8" standalone="yes"?>
<Relationships xmlns="http://schemas.openxmlformats.org/package/2006/relationships"><Relationship Id="rId2" Type="http://schemas.openxmlformats.org/officeDocument/2006/relationships/notesSlide" Target="../notesSlides/notesSlide453.xml"/><Relationship Id="rId1" Type="http://schemas.openxmlformats.org/officeDocument/2006/relationships/slideLayout" Target="../slideLayouts/slideLayout8.xml"/></Relationships>
</file>

<file path=ppt/slides/_rels/slide454.xml.rels><?xml version="1.0" encoding="UTF-8" standalone="yes"?>
<Relationships xmlns="http://schemas.openxmlformats.org/package/2006/relationships"><Relationship Id="rId2" Type="http://schemas.openxmlformats.org/officeDocument/2006/relationships/notesSlide" Target="../notesSlides/notesSlide454.xml"/><Relationship Id="rId1" Type="http://schemas.openxmlformats.org/officeDocument/2006/relationships/slideLayout" Target="../slideLayouts/slideLayout8.xml"/></Relationships>
</file>

<file path=ppt/slides/_rels/slide455.xml.rels><?xml version="1.0" encoding="UTF-8" standalone="yes"?>
<Relationships xmlns="http://schemas.openxmlformats.org/package/2006/relationships"><Relationship Id="rId2" Type="http://schemas.openxmlformats.org/officeDocument/2006/relationships/notesSlide" Target="../notesSlides/notesSlide455.xml"/><Relationship Id="rId1" Type="http://schemas.openxmlformats.org/officeDocument/2006/relationships/slideLayout" Target="../slideLayouts/slideLayout8.xml"/></Relationships>
</file>

<file path=ppt/slides/_rels/slide456.xml.rels><?xml version="1.0" encoding="UTF-8" standalone="yes"?>
<Relationships xmlns="http://schemas.openxmlformats.org/package/2006/relationships"><Relationship Id="rId2" Type="http://schemas.openxmlformats.org/officeDocument/2006/relationships/notesSlide" Target="../notesSlides/notesSlide456.xml"/><Relationship Id="rId1" Type="http://schemas.openxmlformats.org/officeDocument/2006/relationships/slideLayout" Target="../slideLayouts/slideLayout8.xml"/></Relationships>
</file>

<file path=ppt/slides/_rels/slide457.xml.rels><?xml version="1.0" encoding="UTF-8" standalone="yes"?>
<Relationships xmlns="http://schemas.openxmlformats.org/package/2006/relationships"><Relationship Id="rId2" Type="http://schemas.openxmlformats.org/officeDocument/2006/relationships/notesSlide" Target="../notesSlides/notesSlide457.xml"/><Relationship Id="rId1" Type="http://schemas.openxmlformats.org/officeDocument/2006/relationships/slideLayout" Target="../slideLayouts/slideLayout8.xml"/></Relationships>
</file>

<file path=ppt/slides/_rels/slide458.xml.rels><?xml version="1.0" encoding="UTF-8" standalone="yes"?>
<Relationships xmlns="http://schemas.openxmlformats.org/package/2006/relationships"><Relationship Id="rId2" Type="http://schemas.openxmlformats.org/officeDocument/2006/relationships/notesSlide" Target="../notesSlides/notesSlide458.xml"/><Relationship Id="rId1" Type="http://schemas.openxmlformats.org/officeDocument/2006/relationships/slideLayout" Target="../slideLayouts/slideLayout8.xml"/></Relationships>
</file>

<file path=ppt/slides/_rels/slide459.xml.rels><?xml version="1.0" encoding="UTF-8" standalone="yes"?>
<Relationships xmlns="http://schemas.openxmlformats.org/package/2006/relationships"><Relationship Id="rId2" Type="http://schemas.openxmlformats.org/officeDocument/2006/relationships/notesSlide" Target="../notesSlides/notesSlide459.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60.xml.rels><?xml version="1.0" encoding="UTF-8" standalone="yes"?>
<Relationships xmlns="http://schemas.openxmlformats.org/package/2006/relationships"><Relationship Id="rId2" Type="http://schemas.openxmlformats.org/officeDocument/2006/relationships/notesSlide" Target="../notesSlides/notesSlide460.xml"/><Relationship Id="rId1" Type="http://schemas.openxmlformats.org/officeDocument/2006/relationships/slideLayout" Target="../slideLayouts/slideLayout8.xml"/></Relationships>
</file>

<file path=ppt/slides/_rels/slide461.xml.rels><?xml version="1.0" encoding="UTF-8" standalone="yes"?>
<Relationships xmlns="http://schemas.openxmlformats.org/package/2006/relationships"><Relationship Id="rId2" Type="http://schemas.openxmlformats.org/officeDocument/2006/relationships/notesSlide" Target="../notesSlides/notesSlide461.xml"/><Relationship Id="rId1" Type="http://schemas.openxmlformats.org/officeDocument/2006/relationships/slideLayout" Target="../slideLayouts/slideLayout8.xml"/></Relationships>
</file>

<file path=ppt/slides/_rels/slide462.xml.rels><?xml version="1.0" encoding="UTF-8" standalone="yes"?>
<Relationships xmlns="http://schemas.openxmlformats.org/package/2006/relationships"><Relationship Id="rId2" Type="http://schemas.openxmlformats.org/officeDocument/2006/relationships/notesSlide" Target="../notesSlides/notesSlide462.xml"/><Relationship Id="rId1" Type="http://schemas.openxmlformats.org/officeDocument/2006/relationships/slideLayout" Target="../slideLayouts/slideLayout8.xml"/></Relationships>
</file>

<file path=ppt/slides/_rels/slide463.xml.rels><?xml version="1.0" encoding="UTF-8" standalone="yes"?>
<Relationships xmlns="http://schemas.openxmlformats.org/package/2006/relationships"><Relationship Id="rId2" Type="http://schemas.openxmlformats.org/officeDocument/2006/relationships/notesSlide" Target="../notesSlides/notesSlide463.xml"/><Relationship Id="rId1" Type="http://schemas.openxmlformats.org/officeDocument/2006/relationships/slideLayout" Target="../slideLayouts/slideLayout8.xml"/></Relationships>
</file>

<file path=ppt/slides/_rels/slide464.xml.rels><?xml version="1.0" encoding="UTF-8" standalone="yes"?>
<Relationships xmlns="http://schemas.openxmlformats.org/package/2006/relationships"><Relationship Id="rId2" Type="http://schemas.openxmlformats.org/officeDocument/2006/relationships/notesSlide" Target="../notesSlides/notesSlide464.xml"/><Relationship Id="rId1" Type="http://schemas.openxmlformats.org/officeDocument/2006/relationships/slideLayout" Target="../slideLayouts/slideLayout8.xml"/></Relationships>
</file>

<file path=ppt/slides/_rels/slide465.xml.rels><?xml version="1.0" encoding="UTF-8" standalone="yes"?>
<Relationships xmlns="http://schemas.openxmlformats.org/package/2006/relationships"><Relationship Id="rId2" Type="http://schemas.openxmlformats.org/officeDocument/2006/relationships/notesSlide" Target="../notesSlides/notesSlide465.xml"/><Relationship Id="rId1" Type="http://schemas.openxmlformats.org/officeDocument/2006/relationships/slideLayout" Target="../slideLayouts/slideLayout8.xml"/></Relationships>
</file>

<file path=ppt/slides/_rels/slide466.xml.rels><?xml version="1.0" encoding="UTF-8" standalone="yes"?>
<Relationships xmlns="http://schemas.openxmlformats.org/package/2006/relationships"><Relationship Id="rId2" Type="http://schemas.openxmlformats.org/officeDocument/2006/relationships/notesSlide" Target="../notesSlides/notesSlide466.xml"/><Relationship Id="rId1" Type="http://schemas.openxmlformats.org/officeDocument/2006/relationships/slideLayout" Target="../slideLayouts/slideLayout8.xml"/></Relationships>
</file>

<file path=ppt/slides/_rels/slide467.xml.rels><?xml version="1.0" encoding="UTF-8" standalone="yes"?>
<Relationships xmlns="http://schemas.openxmlformats.org/package/2006/relationships"><Relationship Id="rId2" Type="http://schemas.openxmlformats.org/officeDocument/2006/relationships/notesSlide" Target="../notesSlides/notesSlide467.xml"/><Relationship Id="rId1" Type="http://schemas.openxmlformats.org/officeDocument/2006/relationships/slideLayout" Target="../slideLayouts/slideLayout8.xml"/></Relationships>
</file>

<file path=ppt/slides/_rels/slide468.xml.rels><?xml version="1.0" encoding="UTF-8" standalone="yes"?>
<Relationships xmlns="http://schemas.openxmlformats.org/package/2006/relationships"><Relationship Id="rId2" Type="http://schemas.openxmlformats.org/officeDocument/2006/relationships/notesSlide" Target="../notesSlides/notesSlide468.xml"/><Relationship Id="rId1" Type="http://schemas.openxmlformats.org/officeDocument/2006/relationships/slideLayout" Target="../slideLayouts/slideLayout8.xml"/></Relationships>
</file>

<file path=ppt/slides/_rels/slide469.xml.rels><?xml version="1.0" encoding="UTF-8" standalone="yes"?>
<Relationships xmlns="http://schemas.openxmlformats.org/package/2006/relationships"><Relationship Id="rId2" Type="http://schemas.openxmlformats.org/officeDocument/2006/relationships/notesSlide" Target="../notesSlides/notesSlide469.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70.xml.rels><?xml version="1.0" encoding="UTF-8" standalone="yes"?>
<Relationships xmlns="http://schemas.openxmlformats.org/package/2006/relationships"><Relationship Id="rId2" Type="http://schemas.openxmlformats.org/officeDocument/2006/relationships/notesSlide" Target="../notesSlides/notesSlide470.xml"/><Relationship Id="rId1" Type="http://schemas.openxmlformats.org/officeDocument/2006/relationships/slideLayout" Target="../slideLayouts/slideLayout8.xml"/></Relationships>
</file>

<file path=ppt/slides/_rels/slide471.xml.rels><?xml version="1.0" encoding="UTF-8" standalone="yes"?>
<Relationships xmlns="http://schemas.openxmlformats.org/package/2006/relationships"><Relationship Id="rId2" Type="http://schemas.openxmlformats.org/officeDocument/2006/relationships/notesSlide" Target="../notesSlides/notesSlide471.xml"/><Relationship Id="rId1" Type="http://schemas.openxmlformats.org/officeDocument/2006/relationships/slideLayout" Target="../slideLayouts/slideLayout8.xml"/></Relationships>
</file>

<file path=ppt/slides/_rels/slide472.xml.rels><?xml version="1.0" encoding="UTF-8" standalone="yes"?>
<Relationships xmlns="http://schemas.openxmlformats.org/package/2006/relationships"><Relationship Id="rId2" Type="http://schemas.openxmlformats.org/officeDocument/2006/relationships/notesSlide" Target="../notesSlides/notesSlide472.xml"/><Relationship Id="rId1" Type="http://schemas.openxmlformats.org/officeDocument/2006/relationships/slideLayout" Target="../slideLayouts/slideLayout8.xml"/></Relationships>
</file>

<file path=ppt/slides/_rels/slide473.xml.rels><?xml version="1.0" encoding="UTF-8" standalone="yes"?>
<Relationships xmlns="http://schemas.openxmlformats.org/package/2006/relationships"><Relationship Id="rId2" Type="http://schemas.openxmlformats.org/officeDocument/2006/relationships/notesSlide" Target="../notesSlides/notesSlide473.xml"/><Relationship Id="rId1" Type="http://schemas.openxmlformats.org/officeDocument/2006/relationships/slideLayout" Target="../slideLayouts/slideLayout8.xml"/></Relationships>
</file>

<file path=ppt/slides/_rels/slide474.xml.rels><?xml version="1.0" encoding="UTF-8" standalone="yes"?>
<Relationships xmlns="http://schemas.openxmlformats.org/package/2006/relationships"><Relationship Id="rId2" Type="http://schemas.openxmlformats.org/officeDocument/2006/relationships/notesSlide" Target="../notesSlides/notesSlide474.xml"/><Relationship Id="rId1" Type="http://schemas.openxmlformats.org/officeDocument/2006/relationships/slideLayout" Target="../slideLayouts/slideLayout8.xml"/></Relationships>
</file>

<file path=ppt/slides/_rels/slide475.xml.rels><?xml version="1.0" encoding="UTF-8" standalone="yes"?>
<Relationships xmlns="http://schemas.openxmlformats.org/package/2006/relationships"><Relationship Id="rId2" Type="http://schemas.openxmlformats.org/officeDocument/2006/relationships/notesSlide" Target="../notesSlides/notesSlide475.xml"/><Relationship Id="rId1" Type="http://schemas.openxmlformats.org/officeDocument/2006/relationships/slideLayout" Target="../slideLayouts/slideLayout8.xml"/></Relationships>
</file>

<file path=ppt/slides/_rels/slide476.xml.rels><?xml version="1.0" encoding="UTF-8" standalone="yes"?>
<Relationships xmlns="http://schemas.openxmlformats.org/package/2006/relationships"><Relationship Id="rId2" Type="http://schemas.openxmlformats.org/officeDocument/2006/relationships/notesSlide" Target="../notesSlides/notesSlide476.xml"/><Relationship Id="rId1" Type="http://schemas.openxmlformats.org/officeDocument/2006/relationships/slideLayout" Target="../slideLayouts/slideLayout8.xml"/></Relationships>
</file>

<file path=ppt/slides/_rels/slide477.xml.rels><?xml version="1.0" encoding="UTF-8" standalone="yes"?>
<Relationships xmlns="http://schemas.openxmlformats.org/package/2006/relationships"><Relationship Id="rId2" Type="http://schemas.openxmlformats.org/officeDocument/2006/relationships/notesSlide" Target="../notesSlides/notesSlide477.xml"/><Relationship Id="rId1" Type="http://schemas.openxmlformats.org/officeDocument/2006/relationships/slideLayout" Target="../slideLayouts/slideLayout8.xml"/></Relationships>
</file>

<file path=ppt/slides/_rels/slide478.xml.rels><?xml version="1.0" encoding="UTF-8" standalone="yes"?>
<Relationships xmlns="http://schemas.openxmlformats.org/package/2006/relationships"><Relationship Id="rId2" Type="http://schemas.openxmlformats.org/officeDocument/2006/relationships/notesSlide" Target="../notesSlides/notesSlide478.xml"/><Relationship Id="rId1" Type="http://schemas.openxmlformats.org/officeDocument/2006/relationships/slideLayout" Target="../slideLayouts/slideLayout8.xml"/></Relationships>
</file>

<file path=ppt/slides/_rels/slide479.xml.rels><?xml version="1.0" encoding="UTF-8" standalone="yes"?>
<Relationships xmlns="http://schemas.openxmlformats.org/package/2006/relationships"><Relationship Id="rId2" Type="http://schemas.openxmlformats.org/officeDocument/2006/relationships/notesSlide" Target="../notesSlides/notesSlide479.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80.xml.rels><?xml version="1.0" encoding="UTF-8" standalone="yes"?>
<Relationships xmlns="http://schemas.openxmlformats.org/package/2006/relationships"><Relationship Id="rId2" Type="http://schemas.openxmlformats.org/officeDocument/2006/relationships/notesSlide" Target="../notesSlides/notesSlide480.xml"/><Relationship Id="rId1" Type="http://schemas.openxmlformats.org/officeDocument/2006/relationships/slideLayout" Target="../slideLayouts/slideLayout8.xml"/></Relationships>
</file>

<file path=ppt/slides/_rels/slide481.xml.rels><?xml version="1.0" encoding="UTF-8" standalone="yes"?>
<Relationships xmlns="http://schemas.openxmlformats.org/package/2006/relationships"><Relationship Id="rId2" Type="http://schemas.openxmlformats.org/officeDocument/2006/relationships/notesSlide" Target="../notesSlides/notesSlide481.xml"/><Relationship Id="rId1" Type="http://schemas.openxmlformats.org/officeDocument/2006/relationships/slideLayout" Target="../slideLayouts/slideLayout8.xml"/></Relationships>
</file>

<file path=ppt/slides/_rels/slide482.xml.rels><?xml version="1.0" encoding="UTF-8" standalone="yes"?>
<Relationships xmlns="http://schemas.openxmlformats.org/package/2006/relationships"><Relationship Id="rId2" Type="http://schemas.openxmlformats.org/officeDocument/2006/relationships/notesSlide" Target="../notesSlides/notesSlide482.xml"/><Relationship Id="rId1" Type="http://schemas.openxmlformats.org/officeDocument/2006/relationships/slideLayout" Target="../slideLayouts/slideLayout8.xml"/></Relationships>
</file>

<file path=ppt/slides/_rels/slide483.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image" Target="../media/image8.jpeg"/><Relationship Id="rId7" Type="http://schemas.openxmlformats.org/officeDocument/2006/relationships/diagramColors" Target="../diagrams/colors21.xml"/><Relationship Id="rId2" Type="http://schemas.openxmlformats.org/officeDocument/2006/relationships/notesSlide" Target="../notesSlides/notesSlide483.xml"/><Relationship Id="rId1" Type="http://schemas.openxmlformats.org/officeDocument/2006/relationships/slideLayout" Target="../slideLayouts/slideLayout13.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s>
</file>

<file path=ppt/slides/_rels/slide484.xml.rels><?xml version="1.0" encoding="UTF-8" standalone="yes"?>
<Relationships xmlns="http://schemas.openxmlformats.org/package/2006/relationships"><Relationship Id="rId2" Type="http://schemas.openxmlformats.org/officeDocument/2006/relationships/notesSlide" Target="../notesSlides/notesSlide484.xml"/><Relationship Id="rId1" Type="http://schemas.openxmlformats.org/officeDocument/2006/relationships/slideLayout" Target="../slideLayouts/slideLayout8.xml"/></Relationships>
</file>

<file path=ppt/slides/_rels/slide48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85.xml"/><Relationship Id="rId1" Type="http://schemas.openxmlformats.org/officeDocument/2006/relationships/slideLayout" Target="../slideLayouts/slideLayout8.xml"/></Relationships>
</file>

<file path=ppt/slides/_rels/slide486.xml.rels><?xml version="1.0" encoding="UTF-8" standalone="yes"?>
<Relationships xmlns="http://schemas.openxmlformats.org/package/2006/relationships"><Relationship Id="rId2" Type="http://schemas.openxmlformats.org/officeDocument/2006/relationships/notesSlide" Target="../notesSlides/notesSlide486.xml"/><Relationship Id="rId1" Type="http://schemas.openxmlformats.org/officeDocument/2006/relationships/slideLayout" Target="../slideLayouts/slideLayout8.xml"/></Relationships>
</file>

<file path=ppt/slides/_rels/slide48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87.xml"/><Relationship Id="rId1" Type="http://schemas.openxmlformats.org/officeDocument/2006/relationships/slideLayout" Target="../slideLayouts/slideLayout8.xml"/></Relationships>
</file>

<file path=ppt/slides/_rels/slide48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88.xml"/><Relationship Id="rId1" Type="http://schemas.openxmlformats.org/officeDocument/2006/relationships/slideLayout" Target="../slideLayouts/slideLayout8.xml"/></Relationships>
</file>

<file path=ppt/slides/_rels/slide489.xml.rels><?xml version="1.0" encoding="UTF-8" standalone="yes"?>
<Relationships xmlns="http://schemas.openxmlformats.org/package/2006/relationships"><Relationship Id="rId2" Type="http://schemas.openxmlformats.org/officeDocument/2006/relationships/notesSlide" Target="../notesSlides/notesSlide489.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490.xml.rels><?xml version="1.0" encoding="UTF-8" standalone="yes"?>
<Relationships xmlns="http://schemas.openxmlformats.org/package/2006/relationships"><Relationship Id="rId2" Type="http://schemas.openxmlformats.org/officeDocument/2006/relationships/notesSlide" Target="../notesSlides/notesSlide490.xml"/><Relationship Id="rId1" Type="http://schemas.openxmlformats.org/officeDocument/2006/relationships/slideLayout" Target="../slideLayouts/slideLayout8.xml"/></Relationships>
</file>

<file path=ppt/slides/_rels/slide49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91.xml"/><Relationship Id="rId1" Type="http://schemas.openxmlformats.org/officeDocument/2006/relationships/slideLayout" Target="../slideLayouts/slideLayout8.xml"/></Relationships>
</file>

<file path=ppt/slides/_rels/slide492.xml.rels><?xml version="1.0" encoding="UTF-8" standalone="yes"?>
<Relationships xmlns="http://schemas.openxmlformats.org/package/2006/relationships"><Relationship Id="rId2" Type="http://schemas.openxmlformats.org/officeDocument/2006/relationships/notesSlide" Target="../notesSlides/notesSlide492.xml"/><Relationship Id="rId1" Type="http://schemas.openxmlformats.org/officeDocument/2006/relationships/slideLayout" Target="../slideLayouts/slideLayout8.xml"/></Relationships>
</file>

<file path=ppt/slides/_rels/slide493.xml.rels><?xml version="1.0" encoding="UTF-8" standalone="yes"?>
<Relationships xmlns="http://schemas.openxmlformats.org/package/2006/relationships"><Relationship Id="rId2" Type="http://schemas.openxmlformats.org/officeDocument/2006/relationships/notesSlide" Target="../notesSlides/notesSlide493.xml"/><Relationship Id="rId1" Type="http://schemas.openxmlformats.org/officeDocument/2006/relationships/slideLayout" Target="../slideLayouts/slideLayout8.xml"/></Relationships>
</file>

<file path=ppt/slides/_rels/slide49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94.xml"/><Relationship Id="rId1" Type="http://schemas.openxmlformats.org/officeDocument/2006/relationships/slideLayout" Target="../slideLayouts/slideLayout8.xml"/></Relationships>
</file>

<file path=ppt/slides/_rels/slide495.xml.rels><?xml version="1.0" encoding="UTF-8" standalone="yes"?>
<Relationships xmlns="http://schemas.openxmlformats.org/package/2006/relationships"><Relationship Id="rId2" Type="http://schemas.openxmlformats.org/officeDocument/2006/relationships/notesSlide" Target="../notesSlides/notesSlide495.xml"/><Relationship Id="rId1" Type="http://schemas.openxmlformats.org/officeDocument/2006/relationships/slideLayout" Target="../slideLayouts/slideLayout8.xml"/></Relationships>
</file>

<file path=ppt/slides/_rels/slide496.xml.rels><?xml version="1.0" encoding="UTF-8" standalone="yes"?>
<Relationships xmlns="http://schemas.openxmlformats.org/package/2006/relationships"><Relationship Id="rId2" Type="http://schemas.openxmlformats.org/officeDocument/2006/relationships/notesSlide" Target="../notesSlides/notesSlide496.xml"/><Relationship Id="rId1" Type="http://schemas.openxmlformats.org/officeDocument/2006/relationships/slideLayout" Target="../slideLayouts/slideLayout8.xml"/></Relationships>
</file>

<file path=ppt/slides/_rels/slide497.xml.rels><?xml version="1.0" encoding="UTF-8" standalone="yes"?>
<Relationships xmlns="http://schemas.openxmlformats.org/package/2006/relationships"><Relationship Id="rId2" Type="http://schemas.openxmlformats.org/officeDocument/2006/relationships/notesSlide" Target="../notesSlides/notesSlide497.xml"/><Relationship Id="rId1" Type="http://schemas.openxmlformats.org/officeDocument/2006/relationships/slideLayout" Target="../slideLayouts/slideLayout8.xml"/></Relationships>
</file>

<file path=ppt/slides/_rels/slide498.xml.rels><?xml version="1.0" encoding="UTF-8" standalone="yes"?>
<Relationships xmlns="http://schemas.openxmlformats.org/package/2006/relationships"><Relationship Id="rId2" Type="http://schemas.openxmlformats.org/officeDocument/2006/relationships/notesSlide" Target="../notesSlides/notesSlide498.xml"/><Relationship Id="rId1" Type="http://schemas.openxmlformats.org/officeDocument/2006/relationships/slideLayout" Target="../slideLayouts/slideLayout8.xml"/></Relationships>
</file>

<file path=ppt/slides/_rels/slide499.xml.rels><?xml version="1.0" encoding="UTF-8" standalone="yes"?>
<Relationships xmlns="http://schemas.openxmlformats.org/package/2006/relationships"><Relationship Id="rId2" Type="http://schemas.openxmlformats.org/officeDocument/2006/relationships/notesSlide" Target="../notesSlides/notesSlide49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00.xml.rels><?xml version="1.0" encoding="UTF-8" standalone="yes"?>
<Relationships xmlns="http://schemas.openxmlformats.org/package/2006/relationships"><Relationship Id="rId2" Type="http://schemas.openxmlformats.org/officeDocument/2006/relationships/notesSlide" Target="../notesSlides/notesSlide500.xml"/><Relationship Id="rId1" Type="http://schemas.openxmlformats.org/officeDocument/2006/relationships/slideLayout" Target="../slideLayouts/slideLayout8.xml"/></Relationships>
</file>

<file path=ppt/slides/_rels/slide501.xml.rels><?xml version="1.0" encoding="UTF-8" standalone="yes"?>
<Relationships xmlns="http://schemas.openxmlformats.org/package/2006/relationships"><Relationship Id="rId2" Type="http://schemas.openxmlformats.org/officeDocument/2006/relationships/notesSlide" Target="../notesSlides/notesSlide501.xml"/><Relationship Id="rId1" Type="http://schemas.openxmlformats.org/officeDocument/2006/relationships/slideLayout" Target="../slideLayouts/slideLayout8.xml"/></Relationships>
</file>

<file path=ppt/slides/_rels/slide502.xml.rels><?xml version="1.0" encoding="UTF-8" standalone="yes"?>
<Relationships xmlns="http://schemas.openxmlformats.org/package/2006/relationships"><Relationship Id="rId2" Type="http://schemas.openxmlformats.org/officeDocument/2006/relationships/notesSlide" Target="../notesSlides/notesSlide502.xml"/><Relationship Id="rId1" Type="http://schemas.openxmlformats.org/officeDocument/2006/relationships/slideLayout" Target="../slideLayouts/slideLayout8.xml"/></Relationships>
</file>

<file path=ppt/slides/_rels/slide503.xml.rels><?xml version="1.0" encoding="UTF-8" standalone="yes"?>
<Relationships xmlns="http://schemas.openxmlformats.org/package/2006/relationships"><Relationship Id="rId2" Type="http://schemas.openxmlformats.org/officeDocument/2006/relationships/notesSlide" Target="../notesSlides/notesSlide503.xml"/><Relationship Id="rId1" Type="http://schemas.openxmlformats.org/officeDocument/2006/relationships/slideLayout" Target="../slideLayouts/slideLayout8.xml"/></Relationships>
</file>

<file path=ppt/slides/_rels/slide504.xml.rels><?xml version="1.0" encoding="UTF-8" standalone="yes"?>
<Relationships xmlns="http://schemas.openxmlformats.org/package/2006/relationships"><Relationship Id="rId2" Type="http://schemas.openxmlformats.org/officeDocument/2006/relationships/notesSlide" Target="../notesSlides/notesSlide504.xml"/><Relationship Id="rId1" Type="http://schemas.openxmlformats.org/officeDocument/2006/relationships/slideLayout" Target="../slideLayouts/slideLayout8.xml"/></Relationships>
</file>

<file path=ppt/slides/_rels/slide505.xml.rels><?xml version="1.0" encoding="UTF-8" standalone="yes"?>
<Relationships xmlns="http://schemas.openxmlformats.org/package/2006/relationships"><Relationship Id="rId2" Type="http://schemas.openxmlformats.org/officeDocument/2006/relationships/notesSlide" Target="../notesSlides/notesSlide505.xml"/><Relationship Id="rId1" Type="http://schemas.openxmlformats.org/officeDocument/2006/relationships/slideLayout" Target="../slideLayouts/slideLayout8.xml"/></Relationships>
</file>

<file path=ppt/slides/_rels/slide506.xml.rels><?xml version="1.0" encoding="UTF-8" standalone="yes"?>
<Relationships xmlns="http://schemas.openxmlformats.org/package/2006/relationships"><Relationship Id="rId2" Type="http://schemas.openxmlformats.org/officeDocument/2006/relationships/notesSlide" Target="../notesSlides/notesSlide506.xml"/><Relationship Id="rId1" Type="http://schemas.openxmlformats.org/officeDocument/2006/relationships/slideLayout" Target="../slideLayouts/slideLayout8.xml"/></Relationships>
</file>

<file path=ppt/slides/_rels/slide507.xml.rels><?xml version="1.0" encoding="UTF-8" standalone="yes"?>
<Relationships xmlns="http://schemas.openxmlformats.org/package/2006/relationships"><Relationship Id="rId2" Type="http://schemas.openxmlformats.org/officeDocument/2006/relationships/notesSlide" Target="../notesSlides/notesSlide507.xml"/><Relationship Id="rId1" Type="http://schemas.openxmlformats.org/officeDocument/2006/relationships/slideLayout" Target="../slideLayouts/slideLayout8.xml"/></Relationships>
</file>

<file path=ppt/slides/_rels/slide508.xml.rels><?xml version="1.0" encoding="UTF-8" standalone="yes"?>
<Relationships xmlns="http://schemas.openxmlformats.org/package/2006/relationships"><Relationship Id="rId2" Type="http://schemas.openxmlformats.org/officeDocument/2006/relationships/notesSlide" Target="../notesSlides/notesSlide508.xml"/><Relationship Id="rId1" Type="http://schemas.openxmlformats.org/officeDocument/2006/relationships/slideLayout" Target="../slideLayouts/slideLayout8.xml"/></Relationships>
</file>

<file path=ppt/slides/_rels/slide50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09.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10.xml.rels><?xml version="1.0" encoding="UTF-8" standalone="yes"?>
<Relationships xmlns="http://schemas.openxmlformats.org/package/2006/relationships"><Relationship Id="rId2" Type="http://schemas.openxmlformats.org/officeDocument/2006/relationships/notesSlide" Target="../notesSlides/notesSlide510.xml"/><Relationship Id="rId1" Type="http://schemas.openxmlformats.org/officeDocument/2006/relationships/slideLayout" Target="../slideLayouts/slideLayout8.xml"/></Relationships>
</file>

<file path=ppt/slides/_rels/slide511.xml.rels><?xml version="1.0" encoding="UTF-8" standalone="yes"?>
<Relationships xmlns="http://schemas.openxmlformats.org/package/2006/relationships"><Relationship Id="rId2" Type="http://schemas.openxmlformats.org/officeDocument/2006/relationships/notesSlide" Target="../notesSlides/notesSlide511.xml"/><Relationship Id="rId1" Type="http://schemas.openxmlformats.org/officeDocument/2006/relationships/slideLayout" Target="../slideLayouts/slideLayout8.xml"/></Relationships>
</file>

<file path=ppt/slides/_rels/slide512.xml.rels><?xml version="1.0" encoding="UTF-8" standalone="yes"?>
<Relationships xmlns="http://schemas.openxmlformats.org/package/2006/relationships"><Relationship Id="rId2" Type="http://schemas.openxmlformats.org/officeDocument/2006/relationships/notesSlide" Target="../notesSlides/notesSlide512.xml"/><Relationship Id="rId1" Type="http://schemas.openxmlformats.org/officeDocument/2006/relationships/slideLayout" Target="../slideLayouts/slideLayout8.xml"/></Relationships>
</file>

<file path=ppt/slides/_rels/slide513.xml.rels><?xml version="1.0" encoding="UTF-8" standalone="yes"?>
<Relationships xmlns="http://schemas.openxmlformats.org/package/2006/relationships"><Relationship Id="rId2" Type="http://schemas.openxmlformats.org/officeDocument/2006/relationships/notesSlide" Target="../notesSlides/notesSlide513.xml"/><Relationship Id="rId1" Type="http://schemas.openxmlformats.org/officeDocument/2006/relationships/slideLayout" Target="../slideLayouts/slideLayout8.xml"/></Relationships>
</file>

<file path=ppt/slides/_rels/slide514.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20.jpeg"/><Relationship Id="rId7" Type="http://schemas.openxmlformats.org/officeDocument/2006/relationships/diagramColors" Target="../diagrams/colors22.xml"/><Relationship Id="rId2" Type="http://schemas.openxmlformats.org/officeDocument/2006/relationships/notesSlide" Target="../notesSlides/notesSlide514.xml"/><Relationship Id="rId1" Type="http://schemas.openxmlformats.org/officeDocument/2006/relationships/slideLayout" Target="../slideLayouts/slideLayout13.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515.xml.rels><?xml version="1.0" encoding="UTF-8" standalone="yes"?>
<Relationships xmlns="http://schemas.openxmlformats.org/package/2006/relationships"><Relationship Id="rId2" Type="http://schemas.openxmlformats.org/officeDocument/2006/relationships/notesSlide" Target="../notesSlides/notesSlide515.xml"/><Relationship Id="rId1" Type="http://schemas.openxmlformats.org/officeDocument/2006/relationships/slideLayout" Target="../slideLayouts/slideLayout8.xml"/></Relationships>
</file>

<file path=ppt/slides/_rels/slide516.xml.rels><?xml version="1.0" encoding="UTF-8" standalone="yes"?>
<Relationships xmlns="http://schemas.openxmlformats.org/package/2006/relationships"><Relationship Id="rId2" Type="http://schemas.openxmlformats.org/officeDocument/2006/relationships/notesSlide" Target="../notesSlides/notesSlide516.xml"/><Relationship Id="rId1" Type="http://schemas.openxmlformats.org/officeDocument/2006/relationships/slideLayout" Target="../slideLayouts/slideLayout8.xml"/></Relationships>
</file>

<file path=ppt/slides/_rels/slide517.xml.rels><?xml version="1.0" encoding="UTF-8" standalone="yes"?>
<Relationships xmlns="http://schemas.openxmlformats.org/package/2006/relationships"><Relationship Id="rId2" Type="http://schemas.openxmlformats.org/officeDocument/2006/relationships/notesSlide" Target="../notesSlides/notesSlide517.xml"/><Relationship Id="rId1" Type="http://schemas.openxmlformats.org/officeDocument/2006/relationships/slideLayout" Target="../slideLayouts/slideLayout8.xml"/></Relationships>
</file>

<file path=ppt/slides/_rels/slide518.xml.rels><?xml version="1.0" encoding="UTF-8" standalone="yes"?>
<Relationships xmlns="http://schemas.openxmlformats.org/package/2006/relationships"><Relationship Id="rId2" Type="http://schemas.openxmlformats.org/officeDocument/2006/relationships/notesSlide" Target="../notesSlides/notesSlide518.xml"/><Relationship Id="rId1" Type="http://schemas.openxmlformats.org/officeDocument/2006/relationships/slideLayout" Target="../slideLayouts/slideLayout8.xml"/></Relationships>
</file>

<file path=ppt/slides/_rels/slide519.xml.rels><?xml version="1.0" encoding="UTF-8" standalone="yes"?>
<Relationships xmlns="http://schemas.openxmlformats.org/package/2006/relationships"><Relationship Id="rId2" Type="http://schemas.openxmlformats.org/officeDocument/2006/relationships/notesSlide" Target="../notesSlides/notesSlide519.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20.xml.rels><?xml version="1.0" encoding="UTF-8" standalone="yes"?>
<Relationships xmlns="http://schemas.openxmlformats.org/package/2006/relationships"><Relationship Id="rId2" Type="http://schemas.openxmlformats.org/officeDocument/2006/relationships/notesSlide" Target="../notesSlides/notesSlide520.xml"/><Relationship Id="rId1" Type="http://schemas.openxmlformats.org/officeDocument/2006/relationships/slideLayout" Target="../slideLayouts/slideLayout8.xml"/></Relationships>
</file>

<file path=ppt/slides/_rels/slide521.xml.rels><?xml version="1.0" encoding="UTF-8" standalone="yes"?>
<Relationships xmlns="http://schemas.openxmlformats.org/package/2006/relationships"><Relationship Id="rId2" Type="http://schemas.openxmlformats.org/officeDocument/2006/relationships/notesSlide" Target="../notesSlides/notesSlide521.xml"/><Relationship Id="rId1" Type="http://schemas.openxmlformats.org/officeDocument/2006/relationships/slideLayout" Target="../slideLayouts/slideLayout8.xml"/></Relationships>
</file>

<file path=ppt/slides/_rels/slide522.xml.rels><?xml version="1.0" encoding="UTF-8" standalone="yes"?>
<Relationships xmlns="http://schemas.openxmlformats.org/package/2006/relationships"><Relationship Id="rId2" Type="http://schemas.openxmlformats.org/officeDocument/2006/relationships/notesSlide" Target="../notesSlides/notesSlide522.xml"/><Relationship Id="rId1" Type="http://schemas.openxmlformats.org/officeDocument/2006/relationships/slideLayout" Target="../slideLayouts/slideLayout8.xml"/></Relationships>
</file>

<file path=ppt/slides/_rels/slide523.xml.rels><?xml version="1.0" encoding="UTF-8" standalone="yes"?>
<Relationships xmlns="http://schemas.openxmlformats.org/package/2006/relationships"><Relationship Id="rId2" Type="http://schemas.openxmlformats.org/officeDocument/2006/relationships/notesSlide" Target="../notesSlides/notesSlide523.xml"/><Relationship Id="rId1" Type="http://schemas.openxmlformats.org/officeDocument/2006/relationships/slideLayout" Target="../slideLayouts/slideLayout8.xml"/></Relationships>
</file>

<file path=ppt/slides/_rels/slide524.xml.rels><?xml version="1.0" encoding="UTF-8" standalone="yes"?>
<Relationships xmlns="http://schemas.openxmlformats.org/package/2006/relationships"><Relationship Id="rId2" Type="http://schemas.openxmlformats.org/officeDocument/2006/relationships/notesSlide" Target="../notesSlides/notesSlide524.xml"/><Relationship Id="rId1" Type="http://schemas.openxmlformats.org/officeDocument/2006/relationships/slideLayout" Target="../slideLayouts/slideLayout8.xml"/></Relationships>
</file>

<file path=ppt/slides/_rels/slide525.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86.jpeg"/><Relationship Id="rId7" Type="http://schemas.openxmlformats.org/officeDocument/2006/relationships/diagramColors" Target="../diagrams/colors23.xml"/><Relationship Id="rId2" Type="http://schemas.openxmlformats.org/officeDocument/2006/relationships/notesSlide" Target="../notesSlides/notesSlide525.xml"/><Relationship Id="rId1" Type="http://schemas.openxmlformats.org/officeDocument/2006/relationships/slideLayout" Target="../slideLayouts/slideLayout13.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s>
</file>

<file path=ppt/slides/_rels/slide526.xml.rels><?xml version="1.0" encoding="UTF-8" standalone="yes"?>
<Relationships xmlns="http://schemas.openxmlformats.org/package/2006/relationships"><Relationship Id="rId2" Type="http://schemas.openxmlformats.org/officeDocument/2006/relationships/notesSlide" Target="../notesSlides/notesSlide526.xml"/><Relationship Id="rId1" Type="http://schemas.openxmlformats.org/officeDocument/2006/relationships/slideLayout" Target="../slideLayouts/slideLayout8.xml"/></Relationships>
</file>

<file path=ppt/slides/_rels/slide527.xml.rels><?xml version="1.0" encoding="UTF-8" standalone="yes"?>
<Relationships xmlns="http://schemas.openxmlformats.org/package/2006/relationships"><Relationship Id="rId2" Type="http://schemas.openxmlformats.org/officeDocument/2006/relationships/notesSlide" Target="../notesSlides/notesSlide527.xml"/><Relationship Id="rId1" Type="http://schemas.openxmlformats.org/officeDocument/2006/relationships/slideLayout" Target="../slideLayouts/slideLayout8.xml"/></Relationships>
</file>

<file path=ppt/slides/_rels/slide528.xml.rels><?xml version="1.0" encoding="UTF-8" standalone="yes"?>
<Relationships xmlns="http://schemas.openxmlformats.org/package/2006/relationships"><Relationship Id="rId2" Type="http://schemas.openxmlformats.org/officeDocument/2006/relationships/notesSlide" Target="../notesSlides/notesSlide528.xml"/><Relationship Id="rId1" Type="http://schemas.openxmlformats.org/officeDocument/2006/relationships/slideLayout" Target="../slideLayouts/slideLayout8.xml"/></Relationships>
</file>

<file path=ppt/slides/_rels/slide529.xml.rels><?xml version="1.0" encoding="UTF-8" standalone="yes"?>
<Relationships xmlns="http://schemas.openxmlformats.org/package/2006/relationships"><Relationship Id="rId2" Type="http://schemas.openxmlformats.org/officeDocument/2006/relationships/notesSlide" Target="../notesSlides/notesSlide529.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30.xml.rels><?xml version="1.0" encoding="UTF-8" standalone="yes"?>
<Relationships xmlns="http://schemas.openxmlformats.org/package/2006/relationships"><Relationship Id="rId2" Type="http://schemas.openxmlformats.org/officeDocument/2006/relationships/notesSlide" Target="../notesSlides/notesSlide530.xml"/><Relationship Id="rId1" Type="http://schemas.openxmlformats.org/officeDocument/2006/relationships/slideLayout" Target="../slideLayouts/slideLayout8.xml"/></Relationships>
</file>

<file path=ppt/slides/_rels/slide531.xml.rels><?xml version="1.0" encoding="UTF-8" standalone="yes"?>
<Relationships xmlns="http://schemas.openxmlformats.org/package/2006/relationships"><Relationship Id="rId2" Type="http://schemas.openxmlformats.org/officeDocument/2006/relationships/notesSlide" Target="../notesSlides/notesSlide531.xml"/><Relationship Id="rId1" Type="http://schemas.openxmlformats.org/officeDocument/2006/relationships/slideLayout" Target="../slideLayouts/slideLayout8.xml"/></Relationships>
</file>

<file path=ppt/slides/_rels/slide532.xml.rels><?xml version="1.0" encoding="UTF-8" standalone="yes"?>
<Relationships xmlns="http://schemas.openxmlformats.org/package/2006/relationships"><Relationship Id="rId2" Type="http://schemas.openxmlformats.org/officeDocument/2006/relationships/notesSlide" Target="../notesSlides/notesSlide532.xml"/><Relationship Id="rId1" Type="http://schemas.openxmlformats.org/officeDocument/2006/relationships/slideLayout" Target="../slideLayouts/slideLayout8.xml"/></Relationships>
</file>

<file path=ppt/slides/_rels/slide533.xml.rels><?xml version="1.0" encoding="UTF-8" standalone="yes"?>
<Relationships xmlns="http://schemas.openxmlformats.org/package/2006/relationships"><Relationship Id="rId2" Type="http://schemas.openxmlformats.org/officeDocument/2006/relationships/notesSlide" Target="../notesSlides/notesSlide533.xml"/><Relationship Id="rId1" Type="http://schemas.openxmlformats.org/officeDocument/2006/relationships/slideLayout" Target="../slideLayouts/slideLayout8.xml"/></Relationships>
</file>

<file path=ppt/slides/_rels/slide534.xml.rels><?xml version="1.0" encoding="UTF-8" standalone="yes"?>
<Relationships xmlns="http://schemas.openxmlformats.org/package/2006/relationships"><Relationship Id="rId2" Type="http://schemas.openxmlformats.org/officeDocument/2006/relationships/notesSlide" Target="../notesSlides/notesSlide534.xml"/><Relationship Id="rId1" Type="http://schemas.openxmlformats.org/officeDocument/2006/relationships/slideLayout" Target="../slideLayouts/slideLayout8.xml"/></Relationships>
</file>

<file path=ppt/slides/_rels/slide535.xml.rels><?xml version="1.0" encoding="UTF-8" standalone="yes"?>
<Relationships xmlns="http://schemas.openxmlformats.org/package/2006/relationships"><Relationship Id="rId2" Type="http://schemas.openxmlformats.org/officeDocument/2006/relationships/notesSlide" Target="../notesSlides/notesSlide535.xml"/><Relationship Id="rId1" Type="http://schemas.openxmlformats.org/officeDocument/2006/relationships/slideLayout" Target="../slideLayouts/slideLayout8.xml"/></Relationships>
</file>

<file path=ppt/slides/_rels/slide536.xml.rels><?xml version="1.0" encoding="UTF-8" standalone="yes"?>
<Relationships xmlns="http://schemas.openxmlformats.org/package/2006/relationships"><Relationship Id="rId2" Type="http://schemas.openxmlformats.org/officeDocument/2006/relationships/notesSlide" Target="../notesSlides/notesSlide536.xml"/><Relationship Id="rId1" Type="http://schemas.openxmlformats.org/officeDocument/2006/relationships/slideLayout" Target="../slideLayouts/slideLayout8.xml"/></Relationships>
</file>

<file path=ppt/slides/_rels/slide537.xml.rels><?xml version="1.0" encoding="UTF-8" standalone="yes"?>
<Relationships xmlns="http://schemas.openxmlformats.org/package/2006/relationships"><Relationship Id="rId2" Type="http://schemas.openxmlformats.org/officeDocument/2006/relationships/notesSlide" Target="../notesSlides/notesSlide537.xml"/><Relationship Id="rId1" Type="http://schemas.openxmlformats.org/officeDocument/2006/relationships/slideLayout" Target="../slideLayouts/slideLayout8.xml"/></Relationships>
</file>

<file path=ppt/slides/_rels/slide538.xml.rels><?xml version="1.0" encoding="UTF-8" standalone="yes"?>
<Relationships xmlns="http://schemas.openxmlformats.org/package/2006/relationships"><Relationship Id="rId2" Type="http://schemas.openxmlformats.org/officeDocument/2006/relationships/notesSlide" Target="../notesSlides/notesSlide538.xml"/><Relationship Id="rId1" Type="http://schemas.openxmlformats.org/officeDocument/2006/relationships/slideLayout" Target="../slideLayouts/slideLayout8.xml"/></Relationships>
</file>

<file path=ppt/slides/_rels/slide539.xml.rels><?xml version="1.0" encoding="UTF-8" standalone="yes"?>
<Relationships xmlns="http://schemas.openxmlformats.org/package/2006/relationships"><Relationship Id="rId2" Type="http://schemas.openxmlformats.org/officeDocument/2006/relationships/notesSlide" Target="../notesSlides/notesSlide539.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40.xml.rels><?xml version="1.0" encoding="UTF-8" standalone="yes"?>
<Relationships xmlns="http://schemas.openxmlformats.org/package/2006/relationships"><Relationship Id="rId2" Type="http://schemas.openxmlformats.org/officeDocument/2006/relationships/notesSlide" Target="../notesSlides/notesSlide540.xml"/><Relationship Id="rId1" Type="http://schemas.openxmlformats.org/officeDocument/2006/relationships/slideLayout" Target="../slideLayouts/slideLayout8.xml"/></Relationships>
</file>

<file path=ppt/slides/_rels/slide541.xml.rels><?xml version="1.0" encoding="UTF-8" standalone="yes"?>
<Relationships xmlns="http://schemas.openxmlformats.org/package/2006/relationships"><Relationship Id="rId2" Type="http://schemas.openxmlformats.org/officeDocument/2006/relationships/notesSlide" Target="../notesSlides/notesSlide541.xml"/><Relationship Id="rId1" Type="http://schemas.openxmlformats.org/officeDocument/2006/relationships/slideLayout" Target="../slideLayouts/slideLayout8.xml"/></Relationships>
</file>

<file path=ppt/slides/_rels/slide542.xml.rels><?xml version="1.0" encoding="UTF-8" standalone="yes"?>
<Relationships xmlns="http://schemas.openxmlformats.org/package/2006/relationships"><Relationship Id="rId2" Type="http://schemas.openxmlformats.org/officeDocument/2006/relationships/notesSlide" Target="../notesSlides/notesSlide542.xml"/><Relationship Id="rId1" Type="http://schemas.openxmlformats.org/officeDocument/2006/relationships/slideLayout" Target="../slideLayouts/slideLayout8.xml"/></Relationships>
</file>

<file path=ppt/slides/_rels/slide543.xml.rels><?xml version="1.0" encoding="UTF-8" standalone="yes"?>
<Relationships xmlns="http://schemas.openxmlformats.org/package/2006/relationships"><Relationship Id="rId2" Type="http://schemas.openxmlformats.org/officeDocument/2006/relationships/notesSlide" Target="../notesSlides/notesSlide543.xml"/><Relationship Id="rId1" Type="http://schemas.openxmlformats.org/officeDocument/2006/relationships/slideLayout" Target="../slideLayouts/slideLayout8.xml"/></Relationships>
</file>

<file path=ppt/slides/_rels/slide544.xml.rels><?xml version="1.0" encoding="UTF-8" standalone="yes"?>
<Relationships xmlns="http://schemas.openxmlformats.org/package/2006/relationships"><Relationship Id="rId2" Type="http://schemas.openxmlformats.org/officeDocument/2006/relationships/notesSlide" Target="../notesSlides/notesSlide544.xml"/><Relationship Id="rId1" Type="http://schemas.openxmlformats.org/officeDocument/2006/relationships/slideLayout" Target="../slideLayouts/slideLayout8.xml"/></Relationships>
</file>

<file path=ppt/slides/_rels/slide545.xml.rels><?xml version="1.0" encoding="UTF-8" standalone="yes"?>
<Relationships xmlns="http://schemas.openxmlformats.org/package/2006/relationships"><Relationship Id="rId2" Type="http://schemas.openxmlformats.org/officeDocument/2006/relationships/notesSlide" Target="../notesSlides/notesSlide545.xml"/><Relationship Id="rId1" Type="http://schemas.openxmlformats.org/officeDocument/2006/relationships/slideLayout" Target="../slideLayouts/slideLayout8.xml"/></Relationships>
</file>

<file path=ppt/slides/_rels/slide546.xml.rels><?xml version="1.0" encoding="UTF-8" standalone="yes"?>
<Relationships xmlns="http://schemas.openxmlformats.org/package/2006/relationships"><Relationship Id="rId2" Type="http://schemas.openxmlformats.org/officeDocument/2006/relationships/notesSlide" Target="../notesSlides/notesSlide546.xml"/><Relationship Id="rId1" Type="http://schemas.openxmlformats.org/officeDocument/2006/relationships/slideLayout" Target="../slideLayouts/slideLayout8.xml"/></Relationships>
</file>

<file path=ppt/slides/_rels/slide547.xml.rels><?xml version="1.0" encoding="UTF-8" standalone="yes"?>
<Relationships xmlns="http://schemas.openxmlformats.org/package/2006/relationships"><Relationship Id="rId8" Type="http://schemas.microsoft.com/office/2007/relationships/diagramDrawing" Target="../diagrams/drawing24.xml"/><Relationship Id="rId3" Type="http://schemas.openxmlformats.org/officeDocument/2006/relationships/image" Target="../media/image8.jpeg"/><Relationship Id="rId7" Type="http://schemas.openxmlformats.org/officeDocument/2006/relationships/diagramColors" Target="../diagrams/colors24.xml"/><Relationship Id="rId2" Type="http://schemas.openxmlformats.org/officeDocument/2006/relationships/notesSlide" Target="../notesSlides/notesSlide547.xml"/><Relationship Id="rId1" Type="http://schemas.openxmlformats.org/officeDocument/2006/relationships/slideLayout" Target="../slideLayouts/slideLayout13.xml"/><Relationship Id="rId6" Type="http://schemas.openxmlformats.org/officeDocument/2006/relationships/diagramQuickStyle" Target="../diagrams/quickStyle24.xml"/><Relationship Id="rId5" Type="http://schemas.openxmlformats.org/officeDocument/2006/relationships/diagramLayout" Target="../diagrams/layout24.xml"/><Relationship Id="rId4" Type="http://schemas.openxmlformats.org/officeDocument/2006/relationships/diagramData" Target="../diagrams/data24.xml"/></Relationships>
</file>

<file path=ppt/slides/_rels/slide548.xml.rels><?xml version="1.0" encoding="UTF-8" standalone="yes"?>
<Relationships xmlns="http://schemas.openxmlformats.org/package/2006/relationships"><Relationship Id="rId2" Type="http://schemas.openxmlformats.org/officeDocument/2006/relationships/notesSlide" Target="../notesSlides/notesSlide548.xml"/><Relationship Id="rId1" Type="http://schemas.openxmlformats.org/officeDocument/2006/relationships/slideLayout" Target="../slideLayouts/slideLayout8.xml"/></Relationships>
</file>

<file path=ppt/slides/_rels/slide549.xml.rels><?xml version="1.0" encoding="UTF-8" standalone="yes"?>
<Relationships xmlns="http://schemas.openxmlformats.org/package/2006/relationships"><Relationship Id="rId2" Type="http://schemas.openxmlformats.org/officeDocument/2006/relationships/notesSlide" Target="../notesSlides/notesSlide549.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50.xml.rels><?xml version="1.0" encoding="UTF-8" standalone="yes"?>
<Relationships xmlns="http://schemas.openxmlformats.org/package/2006/relationships"><Relationship Id="rId2" Type="http://schemas.openxmlformats.org/officeDocument/2006/relationships/notesSlide" Target="../notesSlides/notesSlide550.xml"/><Relationship Id="rId1" Type="http://schemas.openxmlformats.org/officeDocument/2006/relationships/slideLayout" Target="../slideLayouts/slideLayout8.xml"/></Relationships>
</file>

<file path=ppt/slides/_rels/slide551.xml.rels><?xml version="1.0" encoding="UTF-8" standalone="yes"?>
<Relationships xmlns="http://schemas.openxmlformats.org/package/2006/relationships"><Relationship Id="rId2" Type="http://schemas.openxmlformats.org/officeDocument/2006/relationships/notesSlide" Target="../notesSlides/notesSlide551.xml"/><Relationship Id="rId1" Type="http://schemas.openxmlformats.org/officeDocument/2006/relationships/slideLayout" Target="../slideLayouts/slideLayout8.xml"/></Relationships>
</file>

<file path=ppt/slides/_rels/slide552.xml.rels><?xml version="1.0" encoding="UTF-8" standalone="yes"?>
<Relationships xmlns="http://schemas.openxmlformats.org/package/2006/relationships"><Relationship Id="rId2" Type="http://schemas.openxmlformats.org/officeDocument/2006/relationships/notesSlide" Target="../notesSlides/notesSlide552.xml"/><Relationship Id="rId1" Type="http://schemas.openxmlformats.org/officeDocument/2006/relationships/slideLayout" Target="../slideLayouts/slideLayout8.xml"/></Relationships>
</file>

<file path=ppt/slides/_rels/slide553.xml.rels><?xml version="1.0" encoding="UTF-8" standalone="yes"?>
<Relationships xmlns="http://schemas.openxmlformats.org/package/2006/relationships"><Relationship Id="rId2" Type="http://schemas.openxmlformats.org/officeDocument/2006/relationships/notesSlide" Target="../notesSlides/notesSlide553.xml"/><Relationship Id="rId1" Type="http://schemas.openxmlformats.org/officeDocument/2006/relationships/slideLayout" Target="../slideLayouts/slideLayout8.xml"/></Relationships>
</file>

<file path=ppt/slides/_rels/slide554.xml.rels><?xml version="1.0" encoding="UTF-8" standalone="yes"?>
<Relationships xmlns="http://schemas.openxmlformats.org/package/2006/relationships"><Relationship Id="rId2" Type="http://schemas.openxmlformats.org/officeDocument/2006/relationships/notesSlide" Target="../notesSlides/notesSlide554.xml"/><Relationship Id="rId1" Type="http://schemas.openxmlformats.org/officeDocument/2006/relationships/slideLayout" Target="../slideLayouts/slideLayout8.xml"/></Relationships>
</file>

<file path=ppt/slides/_rels/slide555.xml.rels><?xml version="1.0" encoding="UTF-8" standalone="yes"?>
<Relationships xmlns="http://schemas.openxmlformats.org/package/2006/relationships"><Relationship Id="rId2" Type="http://schemas.openxmlformats.org/officeDocument/2006/relationships/notesSlide" Target="../notesSlides/notesSlide555.xml"/><Relationship Id="rId1" Type="http://schemas.openxmlformats.org/officeDocument/2006/relationships/slideLayout" Target="../slideLayouts/slideLayout8.xml"/></Relationships>
</file>

<file path=ppt/slides/_rels/slide556.xml.rels><?xml version="1.0" encoding="UTF-8" standalone="yes"?>
<Relationships xmlns="http://schemas.openxmlformats.org/package/2006/relationships"><Relationship Id="rId2" Type="http://schemas.openxmlformats.org/officeDocument/2006/relationships/notesSlide" Target="../notesSlides/notesSlide556.xml"/><Relationship Id="rId1" Type="http://schemas.openxmlformats.org/officeDocument/2006/relationships/slideLayout" Target="../slideLayouts/slideLayout8.xml"/></Relationships>
</file>

<file path=ppt/slides/_rels/slide557.xml.rels><?xml version="1.0" encoding="UTF-8" standalone="yes"?>
<Relationships xmlns="http://schemas.openxmlformats.org/package/2006/relationships"><Relationship Id="rId2" Type="http://schemas.openxmlformats.org/officeDocument/2006/relationships/notesSlide" Target="../notesSlides/notesSlide557.xml"/><Relationship Id="rId1" Type="http://schemas.openxmlformats.org/officeDocument/2006/relationships/slideLayout" Target="../slideLayouts/slideLayout8.xml"/></Relationships>
</file>

<file path=ppt/slides/_rels/slide558.xml.rels><?xml version="1.0" encoding="UTF-8" standalone="yes"?>
<Relationships xmlns="http://schemas.openxmlformats.org/package/2006/relationships"><Relationship Id="rId2" Type="http://schemas.openxmlformats.org/officeDocument/2006/relationships/notesSlide" Target="../notesSlides/notesSlide558.xml"/><Relationship Id="rId1" Type="http://schemas.openxmlformats.org/officeDocument/2006/relationships/slideLayout" Target="../slideLayouts/slideLayout8.xml"/></Relationships>
</file>

<file path=ppt/slides/_rels/slide559.xml.rels><?xml version="1.0" encoding="UTF-8" standalone="yes"?>
<Relationships xmlns="http://schemas.openxmlformats.org/package/2006/relationships"><Relationship Id="rId2" Type="http://schemas.openxmlformats.org/officeDocument/2006/relationships/notesSlide" Target="../notesSlides/notesSlide559.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60.xml.rels><?xml version="1.0" encoding="UTF-8" standalone="yes"?>
<Relationships xmlns="http://schemas.openxmlformats.org/package/2006/relationships"><Relationship Id="rId2" Type="http://schemas.openxmlformats.org/officeDocument/2006/relationships/notesSlide" Target="../notesSlides/notesSlide560.xml"/><Relationship Id="rId1" Type="http://schemas.openxmlformats.org/officeDocument/2006/relationships/slideLayout" Target="../slideLayouts/slideLayout8.xml"/></Relationships>
</file>

<file path=ppt/slides/_rels/slide561.xml.rels><?xml version="1.0" encoding="UTF-8" standalone="yes"?>
<Relationships xmlns="http://schemas.openxmlformats.org/package/2006/relationships"><Relationship Id="rId2" Type="http://schemas.openxmlformats.org/officeDocument/2006/relationships/notesSlide" Target="../notesSlides/notesSlide561.xml"/><Relationship Id="rId1" Type="http://schemas.openxmlformats.org/officeDocument/2006/relationships/slideLayout" Target="../slideLayouts/slideLayout8.xml"/></Relationships>
</file>

<file path=ppt/slides/_rels/slide562.xml.rels><?xml version="1.0" encoding="UTF-8" standalone="yes"?>
<Relationships xmlns="http://schemas.openxmlformats.org/package/2006/relationships"><Relationship Id="rId2" Type="http://schemas.openxmlformats.org/officeDocument/2006/relationships/notesSlide" Target="../notesSlides/notesSlide562.xml"/><Relationship Id="rId1" Type="http://schemas.openxmlformats.org/officeDocument/2006/relationships/slideLayout" Target="../slideLayouts/slideLayout8.xml"/></Relationships>
</file>

<file path=ppt/slides/_rels/slide563.xml.rels><?xml version="1.0" encoding="UTF-8" standalone="yes"?>
<Relationships xmlns="http://schemas.openxmlformats.org/package/2006/relationships"><Relationship Id="rId2" Type="http://schemas.openxmlformats.org/officeDocument/2006/relationships/notesSlide" Target="../notesSlides/notesSlide563.xml"/><Relationship Id="rId1" Type="http://schemas.openxmlformats.org/officeDocument/2006/relationships/slideLayout" Target="../slideLayouts/slideLayout8.xml"/></Relationships>
</file>

<file path=ppt/slides/_rels/slide564.xml.rels><?xml version="1.0" encoding="UTF-8" standalone="yes"?>
<Relationships xmlns="http://schemas.openxmlformats.org/package/2006/relationships"><Relationship Id="rId2" Type="http://schemas.openxmlformats.org/officeDocument/2006/relationships/notesSlide" Target="../notesSlides/notesSlide564.xml"/><Relationship Id="rId1" Type="http://schemas.openxmlformats.org/officeDocument/2006/relationships/slideLayout" Target="../slideLayouts/slideLayout8.xml"/></Relationships>
</file>

<file path=ppt/slides/_rels/slide565.xml.rels><?xml version="1.0" encoding="UTF-8" standalone="yes"?>
<Relationships xmlns="http://schemas.openxmlformats.org/package/2006/relationships"><Relationship Id="rId2" Type="http://schemas.openxmlformats.org/officeDocument/2006/relationships/notesSlide" Target="../notesSlides/notesSlide565.xml"/><Relationship Id="rId1" Type="http://schemas.openxmlformats.org/officeDocument/2006/relationships/slideLayout" Target="../slideLayouts/slideLayout8.xml"/></Relationships>
</file>

<file path=ppt/slides/_rels/slide566.xml.rels><?xml version="1.0" encoding="UTF-8" standalone="yes"?>
<Relationships xmlns="http://schemas.openxmlformats.org/package/2006/relationships"><Relationship Id="rId2" Type="http://schemas.openxmlformats.org/officeDocument/2006/relationships/notesSlide" Target="../notesSlides/notesSlide566.xml"/><Relationship Id="rId1" Type="http://schemas.openxmlformats.org/officeDocument/2006/relationships/slideLayout" Target="../slideLayouts/slideLayout8.xml"/></Relationships>
</file>

<file path=ppt/slides/_rels/slide567.xml.rels><?xml version="1.0" encoding="UTF-8" standalone="yes"?>
<Relationships xmlns="http://schemas.openxmlformats.org/package/2006/relationships"><Relationship Id="rId2" Type="http://schemas.openxmlformats.org/officeDocument/2006/relationships/notesSlide" Target="../notesSlides/notesSlide567.xml"/><Relationship Id="rId1" Type="http://schemas.openxmlformats.org/officeDocument/2006/relationships/slideLayout" Target="../slideLayouts/slideLayout8.xml"/></Relationships>
</file>

<file path=ppt/slides/_rels/slide568.xml.rels><?xml version="1.0" encoding="UTF-8" standalone="yes"?>
<Relationships xmlns="http://schemas.openxmlformats.org/package/2006/relationships"><Relationship Id="rId2" Type="http://schemas.openxmlformats.org/officeDocument/2006/relationships/notesSlide" Target="../notesSlides/notesSlide568.xml"/><Relationship Id="rId1" Type="http://schemas.openxmlformats.org/officeDocument/2006/relationships/slideLayout" Target="../slideLayouts/slideLayout8.xml"/></Relationships>
</file>

<file path=ppt/slides/_rels/slide569.xml.rels><?xml version="1.0" encoding="UTF-8" standalone="yes"?>
<Relationships xmlns="http://schemas.openxmlformats.org/package/2006/relationships"><Relationship Id="rId2" Type="http://schemas.openxmlformats.org/officeDocument/2006/relationships/notesSlide" Target="../notesSlides/notesSlide569.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70.xml.rels><?xml version="1.0" encoding="UTF-8" standalone="yes"?>
<Relationships xmlns="http://schemas.openxmlformats.org/package/2006/relationships"><Relationship Id="rId2" Type="http://schemas.openxmlformats.org/officeDocument/2006/relationships/notesSlide" Target="../notesSlides/notesSlide570.xml"/><Relationship Id="rId1" Type="http://schemas.openxmlformats.org/officeDocument/2006/relationships/slideLayout" Target="../slideLayouts/slideLayout8.xml"/></Relationships>
</file>

<file path=ppt/slides/_rels/slide571.xml.rels><?xml version="1.0" encoding="UTF-8" standalone="yes"?>
<Relationships xmlns="http://schemas.openxmlformats.org/package/2006/relationships"><Relationship Id="rId2" Type="http://schemas.openxmlformats.org/officeDocument/2006/relationships/notesSlide" Target="../notesSlides/notesSlide571.xml"/><Relationship Id="rId1" Type="http://schemas.openxmlformats.org/officeDocument/2006/relationships/slideLayout" Target="../slideLayouts/slideLayout8.xml"/></Relationships>
</file>

<file path=ppt/slides/_rels/slide572.xml.rels><?xml version="1.0" encoding="UTF-8" standalone="yes"?>
<Relationships xmlns="http://schemas.openxmlformats.org/package/2006/relationships"><Relationship Id="rId2" Type="http://schemas.openxmlformats.org/officeDocument/2006/relationships/notesSlide" Target="../notesSlides/notesSlide572.xml"/><Relationship Id="rId1" Type="http://schemas.openxmlformats.org/officeDocument/2006/relationships/slideLayout" Target="../slideLayouts/slideLayout8.xml"/></Relationships>
</file>

<file path=ppt/slides/_rels/slide573.xml.rels><?xml version="1.0" encoding="UTF-8" standalone="yes"?>
<Relationships xmlns="http://schemas.openxmlformats.org/package/2006/relationships"><Relationship Id="rId8" Type="http://schemas.microsoft.com/office/2007/relationships/diagramDrawing" Target="../diagrams/drawing25.xml"/><Relationship Id="rId3" Type="http://schemas.openxmlformats.org/officeDocument/2006/relationships/image" Target="../media/image1.jpeg"/><Relationship Id="rId7" Type="http://schemas.openxmlformats.org/officeDocument/2006/relationships/diagramColors" Target="../diagrams/colors25.xml"/><Relationship Id="rId2" Type="http://schemas.openxmlformats.org/officeDocument/2006/relationships/notesSlide" Target="../notesSlides/notesSlide573.xml"/><Relationship Id="rId1" Type="http://schemas.openxmlformats.org/officeDocument/2006/relationships/slideLayout" Target="../slideLayouts/slideLayout13.xml"/><Relationship Id="rId6" Type="http://schemas.openxmlformats.org/officeDocument/2006/relationships/diagramQuickStyle" Target="../diagrams/quickStyle25.xml"/><Relationship Id="rId5" Type="http://schemas.openxmlformats.org/officeDocument/2006/relationships/diagramLayout" Target="../diagrams/layout25.xml"/><Relationship Id="rId4" Type="http://schemas.openxmlformats.org/officeDocument/2006/relationships/diagramData" Target="../diagrams/data25.xml"/></Relationships>
</file>

<file path=ppt/slides/_rels/slide574.xml.rels><?xml version="1.0" encoding="UTF-8" standalone="yes"?>
<Relationships xmlns="http://schemas.openxmlformats.org/package/2006/relationships"><Relationship Id="rId2" Type="http://schemas.openxmlformats.org/officeDocument/2006/relationships/notesSlide" Target="../notesSlides/notesSlide574.xml"/><Relationship Id="rId1" Type="http://schemas.openxmlformats.org/officeDocument/2006/relationships/slideLayout" Target="../slideLayouts/slideLayout8.xml"/></Relationships>
</file>

<file path=ppt/slides/_rels/slide575.xml.rels><?xml version="1.0" encoding="UTF-8" standalone="yes"?>
<Relationships xmlns="http://schemas.openxmlformats.org/package/2006/relationships"><Relationship Id="rId2" Type="http://schemas.openxmlformats.org/officeDocument/2006/relationships/notesSlide" Target="../notesSlides/notesSlide575.xml"/><Relationship Id="rId1" Type="http://schemas.openxmlformats.org/officeDocument/2006/relationships/slideLayout" Target="../slideLayouts/slideLayout8.xml"/></Relationships>
</file>

<file path=ppt/slides/_rels/slide576.xml.rels><?xml version="1.0" encoding="UTF-8" standalone="yes"?>
<Relationships xmlns="http://schemas.openxmlformats.org/package/2006/relationships"><Relationship Id="rId2" Type="http://schemas.openxmlformats.org/officeDocument/2006/relationships/notesSlide" Target="../notesSlides/notesSlide576.xml"/><Relationship Id="rId1" Type="http://schemas.openxmlformats.org/officeDocument/2006/relationships/slideLayout" Target="../slideLayouts/slideLayout8.xml"/></Relationships>
</file>

<file path=ppt/slides/_rels/slide577.xml.rels><?xml version="1.0" encoding="UTF-8" standalone="yes"?>
<Relationships xmlns="http://schemas.openxmlformats.org/package/2006/relationships"><Relationship Id="rId2" Type="http://schemas.openxmlformats.org/officeDocument/2006/relationships/notesSlide" Target="../notesSlides/notesSlide577.xml"/><Relationship Id="rId1" Type="http://schemas.openxmlformats.org/officeDocument/2006/relationships/slideLayout" Target="../slideLayouts/slideLayout8.xml"/></Relationships>
</file>

<file path=ppt/slides/_rels/slide578.xml.rels><?xml version="1.0" encoding="UTF-8" standalone="yes"?>
<Relationships xmlns="http://schemas.openxmlformats.org/package/2006/relationships"><Relationship Id="rId2" Type="http://schemas.openxmlformats.org/officeDocument/2006/relationships/notesSlide" Target="../notesSlides/notesSlide578.xml"/><Relationship Id="rId1" Type="http://schemas.openxmlformats.org/officeDocument/2006/relationships/slideLayout" Target="../slideLayouts/slideLayout8.xml"/></Relationships>
</file>

<file path=ppt/slides/_rels/slide579.xml.rels><?xml version="1.0" encoding="UTF-8" standalone="yes"?>
<Relationships xmlns="http://schemas.openxmlformats.org/package/2006/relationships"><Relationship Id="rId2" Type="http://schemas.openxmlformats.org/officeDocument/2006/relationships/notesSlide" Target="../notesSlides/notesSlide579.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80.xml.rels><?xml version="1.0" encoding="UTF-8" standalone="yes"?>
<Relationships xmlns="http://schemas.openxmlformats.org/package/2006/relationships"><Relationship Id="rId2" Type="http://schemas.openxmlformats.org/officeDocument/2006/relationships/notesSlide" Target="../notesSlides/notesSlide580.xml"/><Relationship Id="rId1" Type="http://schemas.openxmlformats.org/officeDocument/2006/relationships/slideLayout" Target="../slideLayouts/slideLayout8.xml"/></Relationships>
</file>

<file path=ppt/slides/_rels/slide581.xml.rels><?xml version="1.0" encoding="UTF-8" standalone="yes"?>
<Relationships xmlns="http://schemas.openxmlformats.org/package/2006/relationships"><Relationship Id="rId2" Type="http://schemas.openxmlformats.org/officeDocument/2006/relationships/notesSlide" Target="../notesSlides/notesSlide581.xml"/><Relationship Id="rId1" Type="http://schemas.openxmlformats.org/officeDocument/2006/relationships/slideLayout" Target="../slideLayouts/slideLayout8.xml"/></Relationships>
</file>

<file path=ppt/slides/_rels/slide582.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82.xml"/><Relationship Id="rId1" Type="http://schemas.openxmlformats.org/officeDocument/2006/relationships/slideLayout" Target="../slideLayouts/slideLayout8.xml"/></Relationships>
</file>

<file path=ppt/slides/_rels/slide58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83.xml"/><Relationship Id="rId1" Type="http://schemas.openxmlformats.org/officeDocument/2006/relationships/slideLayout" Target="../slideLayouts/slideLayout8.xml"/></Relationships>
</file>

<file path=ppt/slides/_rels/slide58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84.xml"/><Relationship Id="rId1" Type="http://schemas.openxmlformats.org/officeDocument/2006/relationships/slideLayout" Target="../slideLayouts/slideLayout8.xml"/></Relationships>
</file>

<file path=ppt/slides/_rels/slide58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585.xml"/><Relationship Id="rId1" Type="http://schemas.openxmlformats.org/officeDocument/2006/relationships/slideLayout" Target="../slideLayouts/slideLayout8.xml"/></Relationships>
</file>

<file path=ppt/slides/_rels/slide586.xml.rels><?xml version="1.0" encoding="UTF-8" standalone="yes"?>
<Relationships xmlns="http://schemas.openxmlformats.org/package/2006/relationships"><Relationship Id="rId2" Type="http://schemas.openxmlformats.org/officeDocument/2006/relationships/notesSlide" Target="../notesSlides/notesSlide586.xml"/><Relationship Id="rId1" Type="http://schemas.openxmlformats.org/officeDocument/2006/relationships/slideLayout" Target="../slideLayouts/slideLayout8.xml"/></Relationships>
</file>

<file path=ppt/slides/_rels/slide587.xml.rels><?xml version="1.0" encoding="UTF-8" standalone="yes"?>
<Relationships xmlns="http://schemas.openxmlformats.org/package/2006/relationships"><Relationship Id="rId2" Type="http://schemas.openxmlformats.org/officeDocument/2006/relationships/notesSlide" Target="../notesSlides/notesSlide587.xml"/><Relationship Id="rId1" Type="http://schemas.openxmlformats.org/officeDocument/2006/relationships/slideLayout" Target="../slideLayouts/slideLayout8.xml"/></Relationships>
</file>

<file path=ppt/slides/_rels/slide588.xml.rels><?xml version="1.0" encoding="UTF-8" standalone="yes"?>
<Relationships xmlns="http://schemas.openxmlformats.org/package/2006/relationships"><Relationship Id="rId2" Type="http://schemas.openxmlformats.org/officeDocument/2006/relationships/notesSlide" Target="../notesSlides/notesSlide588.xml"/><Relationship Id="rId1" Type="http://schemas.openxmlformats.org/officeDocument/2006/relationships/slideLayout" Target="../slideLayouts/slideLayout8.xml"/></Relationships>
</file>

<file path=ppt/slides/_rels/slide589.xml.rels><?xml version="1.0" encoding="UTF-8" standalone="yes"?>
<Relationships xmlns="http://schemas.openxmlformats.org/package/2006/relationships"><Relationship Id="rId2" Type="http://schemas.openxmlformats.org/officeDocument/2006/relationships/notesSlide" Target="../notesSlides/notesSlide589.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590.xml.rels><?xml version="1.0" encoding="UTF-8" standalone="yes"?>
<Relationships xmlns="http://schemas.openxmlformats.org/package/2006/relationships"><Relationship Id="rId2" Type="http://schemas.openxmlformats.org/officeDocument/2006/relationships/notesSlide" Target="../notesSlides/notesSlide590.xml"/><Relationship Id="rId1" Type="http://schemas.openxmlformats.org/officeDocument/2006/relationships/slideLayout" Target="../slideLayouts/slideLayout8.xml"/></Relationships>
</file>

<file path=ppt/slides/_rels/slide591.xml.rels><?xml version="1.0" encoding="UTF-8" standalone="yes"?>
<Relationships xmlns="http://schemas.openxmlformats.org/package/2006/relationships"><Relationship Id="rId2" Type="http://schemas.openxmlformats.org/officeDocument/2006/relationships/notesSlide" Target="../notesSlides/notesSlide591.xml"/><Relationship Id="rId1" Type="http://schemas.openxmlformats.org/officeDocument/2006/relationships/slideLayout" Target="../slideLayouts/slideLayout8.xml"/></Relationships>
</file>

<file path=ppt/slides/_rels/slide592.xml.rels><?xml version="1.0" encoding="UTF-8" standalone="yes"?>
<Relationships xmlns="http://schemas.openxmlformats.org/package/2006/relationships"><Relationship Id="rId2" Type="http://schemas.openxmlformats.org/officeDocument/2006/relationships/notesSlide" Target="../notesSlides/notesSlide592.xml"/><Relationship Id="rId1" Type="http://schemas.openxmlformats.org/officeDocument/2006/relationships/slideLayout" Target="../slideLayouts/slideLayout8.xml"/></Relationships>
</file>

<file path=ppt/slides/_rels/slide593.xml.rels><?xml version="1.0" encoding="UTF-8" standalone="yes"?>
<Relationships xmlns="http://schemas.openxmlformats.org/package/2006/relationships"><Relationship Id="rId2" Type="http://schemas.openxmlformats.org/officeDocument/2006/relationships/notesSlide" Target="../notesSlides/notesSlide593.xml"/><Relationship Id="rId1" Type="http://schemas.openxmlformats.org/officeDocument/2006/relationships/slideLayout" Target="../slideLayouts/slideLayout8.xml"/></Relationships>
</file>

<file path=ppt/slides/_rels/slide594.xml.rels><?xml version="1.0" encoding="UTF-8" standalone="yes"?>
<Relationships xmlns="http://schemas.openxmlformats.org/package/2006/relationships"><Relationship Id="rId2" Type="http://schemas.openxmlformats.org/officeDocument/2006/relationships/notesSlide" Target="../notesSlides/notesSlide594.xml"/><Relationship Id="rId1" Type="http://schemas.openxmlformats.org/officeDocument/2006/relationships/slideLayout" Target="../slideLayouts/slideLayout8.xml"/></Relationships>
</file>

<file path=ppt/slides/_rels/slide595.xml.rels><?xml version="1.0" encoding="UTF-8" standalone="yes"?>
<Relationships xmlns="http://schemas.openxmlformats.org/package/2006/relationships"><Relationship Id="rId2" Type="http://schemas.openxmlformats.org/officeDocument/2006/relationships/notesSlide" Target="../notesSlides/notesSlide595.xml"/><Relationship Id="rId1" Type="http://schemas.openxmlformats.org/officeDocument/2006/relationships/slideLayout" Target="../slideLayouts/slideLayout8.xml"/></Relationships>
</file>

<file path=ppt/slides/_rels/slide596.xml.rels><?xml version="1.0" encoding="UTF-8" standalone="yes"?>
<Relationships xmlns="http://schemas.openxmlformats.org/package/2006/relationships"><Relationship Id="rId2" Type="http://schemas.openxmlformats.org/officeDocument/2006/relationships/notesSlide" Target="../notesSlides/notesSlide596.xml"/><Relationship Id="rId1" Type="http://schemas.openxmlformats.org/officeDocument/2006/relationships/slideLayout" Target="../slideLayouts/slideLayout8.xml"/></Relationships>
</file>

<file path=ppt/slides/_rels/slide597.xml.rels><?xml version="1.0" encoding="UTF-8" standalone="yes"?>
<Relationships xmlns="http://schemas.openxmlformats.org/package/2006/relationships"><Relationship Id="rId2" Type="http://schemas.openxmlformats.org/officeDocument/2006/relationships/notesSlide" Target="../notesSlides/notesSlide597.xml"/><Relationship Id="rId1" Type="http://schemas.openxmlformats.org/officeDocument/2006/relationships/slideLayout" Target="../slideLayouts/slideLayout8.xml"/></Relationships>
</file>

<file path=ppt/slides/_rels/slide598.xml.rels><?xml version="1.0" encoding="UTF-8" standalone="yes"?>
<Relationships xmlns="http://schemas.openxmlformats.org/package/2006/relationships"><Relationship Id="rId2" Type="http://schemas.openxmlformats.org/officeDocument/2006/relationships/notesSlide" Target="../notesSlides/notesSlide598.xml"/><Relationship Id="rId1" Type="http://schemas.openxmlformats.org/officeDocument/2006/relationships/slideLayout" Target="../slideLayouts/slideLayout8.xml"/></Relationships>
</file>

<file path=ppt/slides/_rels/slide599.xml.rels><?xml version="1.0" encoding="UTF-8" standalone="yes"?>
<Relationships xmlns="http://schemas.openxmlformats.org/package/2006/relationships"><Relationship Id="rId2" Type="http://schemas.openxmlformats.org/officeDocument/2006/relationships/notesSlide" Target="../notesSlides/notesSlide59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00.xml.rels><?xml version="1.0" encoding="UTF-8" standalone="yes"?>
<Relationships xmlns="http://schemas.openxmlformats.org/package/2006/relationships"><Relationship Id="rId2" Type="http://schemas.openxmlformats.org/officeDocument/2006/relationships/notesSlide" Target="../notesSlides/notesSlide600.xml"/><Relationship Id="rId1" Type="http://schemas.openxmlformats.org/officeDocument/2006/relationships/slideLayout" Target="../slideLayouts/slideLayout8.xml"/></Relationships>
</file>

<file path=ppt/slides/_rels/slide601.xml.rels><?xml version="1.0" encoding="UTF-8" standalone="yes"?>
<Relationships xmlns="http://schemas.openxmlformats.org/package/2006/relationships"><Relationship Id="rId2" Type="http://schemas.openxmlformats.org/officeDocument/2006/relationships/notesSlide" Target="../notesSlides/notesSlide601.xml"/><Relationship Id="rId1" Type="http://schemas.openxmlformats.org/officeDocument/2006/relationships/slideLayout" Target="../slideLayouts/slideLayout8.xml"/></Relationships>
</file>

<file path=ppt/slides/_rels/slide602.xml.rels><?xml version="1.0" encoding="UTF-8" standalone="yes"?>
<Relationships xmlns="http://schemas.openxmlformats.org/package/2006/relationships"><Relationship Id="rId2" Type="http://schemas.openxmlformats.org/officeDocument/2006/relationships/notesSlide" Target="../notesSlides/notesSlide602.xml"/><Relationship Id="rId1" Type="http://schemas.openxmlformats.org/officeDocument/2006/relationships/slideLayout" Target="../slideLayouts/slideLayout8.xml"/></Relationships>
</file>

<file path=ppt/slides/_rels/slide603.xml.rels><?xml version="1.0" encoding="UTF-8" standalone="yes"?>
<Relationships xmlns="http://schemas.openxmlformats.org/package/2006/relationships"><Relationship Id="rId2" Type="http://schemas.openxmlformats.org/officeDocument/2006/relationships/notesSlide" Target="../notesSlides/notesSlide603.xml"/><Relationship Id="rId1" Type="http://schemas.openxmlformats.org/officeDocument/2006/relationships/slideLayout" Target="../slideLayouts/slideLayout8.xml"/></Relationships>
</file>

<file path=ppt/slides/_rels/slide604.xml.rels><?xml version="1.0" encoding="UTF-8" standalone="yes"?>
<Relationships xmlns="http://schemas.openxmlformats.org/package/2006/relationships"><Relationship Id="rId2" Type="http://schemas.openxmlformats.org/officeDocument/2006/relationships/notesSlide" Target="../notesSlides/notesSlide604.xml"/><Relationship Id="rId1" Type="http://schemas.openxmlformats.org/officeDocument/2006/relationships/slideLayout" Target="../slideLayouts/slideLayout8.xml"/></Relationships>
</file>

<file path=ppt/slides/_rels/slide605.xml.rels><?xml version="1.0" encoding="UTF-8" standalone="yes"?>
<Relationships xmlns="http://schemas.openxmlformats.org/package/2006/relationships"><Relationship Id="rId2" Type="http://schemas.openxmlformats.org/officeDocument/2006/relationships/notesSlide" Target="../notesSlides/notesSlide605.xml"/><Relationship Id="rId1" Type="http://schemas.openxmlformats.org/officeDocument/2006/relationships/slideLayout" Target="../slideLayouts/slideLayout8.xml"/></Relationships>
</file>

<file path=ppt/slides/_rels/slide606.xml.rels><?xml version="1.0" encoding="UTF-8" standalone="yes"?>
<Relationships xmlns="http://schemas.openxmlformats.org/package/2006/relationships"><Relationship Id="rId2" Type="http://schemas.openxmlformats.org/officeDocument/2006/relationships/notesSlide" Target="../notesSlides/notesSlide606.xml"/><Relationship Id="rId1" Type="http://schemas.openxmlformats.org/officeDocument/2006/relationships/slideLayout" Target="../slideLayouts/slideLayout8.xml"/></Relationships>
</file>

<file path=ppt/slides/_rels/slide607.xml.rels><?xml version="1.0" encoding="UTF-8" standalone="yes"?>
<Relationships xmlns="http://schemas.openxmlformats.org/package/2006/relationships"><Relationship Id="rId2" Type="http://schemas.openxmlformats.org/officeDocument/2006/relationships/notesSlide" Target="../notesSlides/notesSlide607.xml"/><Relationship Id="rId1" Type="http://schemas.openxmlformats.org/officeDocument/2006/relationships/slideLayout" Target="../slideLayouts/slideLayout8.xml"/></Relationships>
</file>

<file path=ppt/slides/_rels/slide608.xml.rels><?xml version="1.0" encoding="UTF-8" standalone="yes"?>
<Relationships xmlns="http://schemas.openxmlformats.org/package/2006/relationships"><Relationship Id="rId2" Type="http://schemas.openxmlformats.org/officeDocument/2006/relationships/notesSlide" Target="../notesSlides/notesSlide608.xml"/><Relationship Id="rId1" Type="http://schemas.openxmlformats.org/officeDocument/2006/relationships/slideLayout" Target="../slideLayouts/slideLayout8.xml"/></Relationships>
</file>

<file path=ppt/slides/_rels/slide609.xml.rels><?xml version="1.0" encoding="UTF-8" standalone="yes"?>
<Relationships xmlns="http://schemas.openxmlformats.org/package/2006/relationships"><Relationship Id="rId2" Type="http://schemas.openxmlformats.org/officeDocument/2006/relationships/notesSlide" Target="../notesSlides/notesSlide609.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10.xml.rels><?xml version="1.0" encoding="UTF-8" standalone="yes"?>
<Relationships xmlns="http://schemas.openxmlformats.org/package/2006/relationships"><Relationship Id="rId2" Type="http://schemas.openxmlformats.org/officeDocument/2006/relationships/notesSlide" Target="../notesSlides/notesSlide610.xml"/><Relationship Id="rId1" Type="http://schemas.openxmlformats.org/officeDocument/2006/relationships/slideLayout" Target="../slideLayouts/slideLayout8.xml"/></Relationships>
</file>

<file path=ppt/slides/_rels/slide611.xml.rels><?xml version="1.0" encoding="UTF-8" standalone="yes"?>
<Relationships xmlns="http://schemas.openxmlformats.org/package/2006/relationships"><Relationship Id="rId2" Type="http://schemas.openxmlformats.org/officeDocument/2006/relationships/notesSlide" Target="../notesSlides/notesSlide611.xml"/><Relationship Id="rId1" Type="http://schemas.openxmlformats.org/officeDocument/2006/relationships/slideLayout" Target="../slideLayouts/slideLayout8.xml"/></Relationships>
</file>

<file path=ppt/slides/_rels/slide612.xml.rels><?xml version="1.0" encoding="UTF-8" standalone="yes"?>
<Relationships xmlns="http://schemas.openxmlformats.org/package/2006/relationships"><Relationship Id="rId2" Type="http://schemas.openxmlformats.org/officeDocument/2006/relationships/notesSlide" Target="../notesSlides/notesSlide612.xml"/><Relationship Id="rId1" Type="http://schemas.openxmlformats.org/officeDocument/2006/relationships/slideLayout" Target="../slideLayouts/slideLayout8.xml"/></Relationships>
</file>

<file path=ppt/slides/_rels/slide613.xml.rels><?xml version="1.0" encoding="UTF-8" standalone="yes"?>
<Relationships xmlns="http://schemas.openxmlformats.org/package/2006/relationships"><Relationship Id="rId2" Type="http://schemas.openxmlformats.org/officeDocument/2006/relationships/notesSlide" Target="../notesSlides/notesSlide613.xml"/><Relationship Id="rId1" Type="http://schemas.openxmlformats.org/officeDocument/2006/relationships/slideLayout" Target="../slideLayouts/slideLayout8.xml"/></Relationships>
</file>

<file path=ppt/slides/_rels/slide614.xml.rels><?xml version="1.0" encoding="UTF-8" standalone="yes"?>
<Relationships xmlns="http://schemas.openxmlformats.org/package/2006/relationships"><Relationship Id="rId2" Type="http://schemas.openxmlformats.org/officeDocument/2006/relationships/notesSlide" Target="../notesSlides/notesSlide614.xml"/><Relationship Id="rId1" Type="http://schemas.openxmlformats.org/officeDocument/2006/relationships/slideLayout" Target="../slideLayouts/slideLayout8.xml"/></Relationships>
</file>

<file path=ppt/slides/_rels/slide615.xml.rels><?xml version="1.0" encoding="UTF-8" standalone="yes"?>
<Relationships xmlns="http://schemas.openxmlformats.org/package/2006/relationships"><Relationship Id="rId2" Type="http://schemas.openxmlformats.org/officeDocument/2006/relationships/notesSlide" Target="../notesSlides/notesSlide615.xml"/><Relationship Id="rId1" Type="http://schemas.openxmlformats.org/officeDocument/2006/relationships/slideLayout" Target="../slideLayouts/slideLayout8.xml"/></Relationships>
</file>

<file path=ppt/slides/_rels/slide616.xml.rels><?xml version="1.0" encoding="UTF-8" standalone="yes"?>
<Relationships xmlns="http://schemas.openxmlformats.org/package/2006/relationships"><Relationship Id="rId2" Type="http://schemas.openxmlformats.org/officeDocument/2006/relationships/notesSlide" Target="../notesSlides/notesSlide616.xml"/><Relationship Id="rId1" Type="http://schemas.openxmlformats.org/officeDocument/2006/relationships/slideLayout" Target="../slideLayouts/slideLayout8.xml"/></Relationships>
</file>

<file path=ppt/slides/_rels/slide617.xml.rels><?xml version="1.0" encoding="UTF-8" standalone="yes"?>
<Relationships xmlns="http://schemas.openxmlformats.org/package/2006/relationships"><Relationship Id="rId2" Type="http://schemas.openxmlformats.org/officeDocument/2006/relationships/notesSlide" Target="../notesSlides/notesSlide617.xml"/><Relationship Id="rId1" Type="http://schemas.openxmlformats.org/officeDocument/2006/relationships/slideLayout" Target="../slideLayouts/slideLayout8.xml"/></Relationships>
</file>

<file path=ppt/slides/_rels/slide618.xml.rels><?xml version="1.0" encoding="UTF-8" standalone="yes"?>
<Relationships xmlns="http://schemas.openxmlformats.org/package/2006/relationships"><Relationship Id="rId2" Type="http://schemas.openxmlformats.org/officeDocument/2006/relationships/notesSlide" Target="../notesSlides/notesSlide618.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jpeg"/><Relationship Id="rId7" Type="http://schemas.openxmlformats.org/officeDocument/2006/relationships/diagramColors" Target="../diagrams/colors5.xml"/><Relationship Id="rId2" Type="http://schemas.openxmlformats.org/officeDocument/2006/relationships/notesSlide" Target="../notesSlides/notesSlide63.xml"/><Relationship Id="rId1" Type="http://schemas.openxmlformats.org/officeDocument/2006/relationships/slideLayout" Target="../slideLayouts/slideLayout13.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8.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4.xml"/><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9.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8.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0.jpeg"/><Relationship Id="rId7" Type="http://schemas.openxmlformats.org/officeDocument/2006/relationships/diagramColors" Target="../diagrams/colors6.xml"/><Relationship Id="rId2" Type="http://schemas.openxmlformats.org/officeDocument/2006/relationships/notesSlide" Target="../notesSlides/notesSlide97.xml"/><Relationship Id="rId1" Type="http://schemas.openxmlformats.org/officeDocument/2006/relationships/slideLayout" Target="../slideLayouts/slideLayout13.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8.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0" y="-6790"/>
            <a:ext cx="9144000"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Title 2"/>
          <p:cNvSpPr>
            <a:spLocks noGrp="1"/>
          </p:cNvSpPr>
          <p:nvPr>
            <p:ph type="ctrTitle"/>
          </p:nvPr>
        </p:nvSpPr>
        <p:spPr>
          <a:xfrm>
            <a:off x="152400" y="406772"/>
            <a:ext cx="8839200" cy="5867400"/>
          </a:xfrm>
        </p:spPr>
        <p:txBody>
          <a:bodyPr>
            <a:normAutofit fontScale="90000"/>
          </a:bodyPr>
          <a:lstStyle/>
          <a:p>
            <a:pPr>
              <a:spcBef>
                <a:spcPts val="600"/>
              </a:spcBef>
            </a:pPr>
            <a:r>
              <a:rPr lang="en-US" sz="2000" dirty="0">
                <a:solidFill>
                  <a:schemeClr val="bg1"/>
                </a:solidFill>
              </a:rPr>
              <a:t>	 </a:t>
            </a:r>
            <a:r>
              <a:rPr lang="en-US" sz="4000" dirty="0">
                <a:solidFill>
                  <a:schemeClr val="bg1"/>
                </a:solidFill>
              </a:rPr>
              <a:t>Performance Programs Company</a:t>
            </a:r>
            <a:br>
              <a:rPr lang="en-US" sz="2000" dirty="0">
                <a:solidFill>
                  <a:schemeClr val="bg1"/>
                </a:solidFill>
              </a:rPr>
            </a:br>
            <a:r>
              <a:rPr lang="en-US" sz="2000" dirty="0">
                <a:solidFill>
                  <a:schemeClr val="bg1"/>
                </a:solidFill>
              </a:rPr>
              <a:t>	</a:t>
            </a:r>
            <a:r>
              <a:rPr lang="en-US" sz="2200" dirty="0">
                <a:solidFill>
                  <a:schemeClr val="bg1"/>
                </a:solidFill>
              </a:rPr>
              <a:t>“</a:t>
            </a:r>
            <a:r>
              <a:rPr lang="en-US" sz="2700" dirty="0">
                <a:solidFill>
                  <a:schemeClr val="bg1"/>
                </a:solidFill>
              </a:rPr>
              <a:t>The New Standard for Prelicense Preparation</a:t>
            </a:r>
            <a:r>
              <a:rPr lang="en-US" sz="2200" dirty="0">
                <a:solidFill>
                  <a:schemeClr val="bg1"/>
                </a:solidFill>
              </a:rPr>
              <a:t>”</a:t>
            </a:r>
            <a:br>
              <a:rPr lang="en-US" sz="2200" dirty="0">
                <a:solidFill>
                  <a:schemeClr val="bg1"/>
                </a:solidFill>
              </a:rPr>
            </a:br>
            <a:br>
              <a:rPr lang="en-US" sz="1800" dirty="0">
                <a:solidFill>
                  <a:schemeClr val="bg1"/>
                </a:solidFill>
              </a:rPr>
            </a:br>
            <a:r>
              <a:rPr lang="en-US" sz="1800" dirty="0">
                <a:solidFill>
                  <a:schemeClr val="bg1"/>
                </a:solidFill>
              </a:rPr>
              <a:t>  </a:t>
            </a:r>
            <a:r>
              <a:rPr lang="en-US" sz="3600" dirty="0">
                <a:solidFill>
                  <a:schemeClr val="bg1"/>
                </a:solidFill>
              </a:rPr>
              <a:t>presents its</a:t>
            </a:r>
            <a:br>
              <a:rPr lang="en-US" sz="1800" dirty="0">
                <a:solidFill>
                  <a:schemeClr val="bg1"/>
                </a:solidFill>
              </a:rPr>
            </a:br>
            <a:br>
              <a:rPr lang="en-US" sz="4000" dirty="0">
                <a:solidFill>
                  <a:schemeClr val="bg1"/>
                </a:solidFill>
              </a:rPr>
            </a:br>
            <a:r>
              <a:rPr lang="en-US" sz="6000" dirty="0">
                <a:solidFill>
                  <a:schemeClr val="bg1"/>
                </a:solidFill>
              </a:rPr>
              <a:t>PowerPoint Presentation</a:t>
            </a:r>
            <a:br>
              <a:rPr lang="en-US" sz="4000" dirty="0">
                <a:solidFill>
                  <a:schemeClr val="bg1"/>
                </a:solidFill>
              </a:rPr>
            </a:br>
            <a:r>
              <a:rPr lang="en-US" sz="4000" dirty="0">
                <a:solidFill>
                  <a:schemeClr val="bg1"/>
                </a:solidFill>
              </a:rPr>
              <a:t>to</a:t>
            </a:r>
            <a:br>
              <a:rPr lang="en-US" sz="4000" dirty="0">
                <a:solidFill>
                  <a:schemeClr val="bg1"/>
                </a:solidFill>
              </a:rPr>
            </a:br>
            <a:r>
              <a:rPr lang="en-US" sz="4900" u="sng" dirty="0">
                <a:solidFill>
                  <a:schemeClr val="bg1"/>
                </a:solidFill>
              </a:rPr>
              <a:t>Principles of Real Estate Practice</a:t>
            </a:r>
            <a:br>
              <a:rPr lang="en-US" sz="1000" u="sng" dirty="0">
                <a:solidFill>
                  <a:schemeClr val="bg1"/>
                </a:solidFill>
              </a:rPr>
            </a:br>
            <a:r>
              <a:rPr lang="en-US" sz="1000" u="sng" dirty="0">
                <a:solidFill>
                  <a:srgbClr val="002060"/>
                </a:solidFill>
              </a:rPr>
              <a:t>.</a:t>
            </a:r>
            <a:br>
              <a:rPr lang="en-US" dirty="0">
                <a:solidFill>
                  <a:schemeClr val="bg1"/>
                </a:solidFill>
              </a:rPr>
            </a:br>
            <a:r>
              <a:rPr lang="en-US" sz="3200" dirty="0">
                <a:solidFill>
                  <a:schemeClr val="bg1"/>
                </a:solidFill>
              </a:rPr>
              <a:t>7</a:t>
            </a:r>
            <a:r>
              <a:rPr lang="en-US" sz="3200" baseline="30000" dirty="0">
                <a:solidFill>
                  <a:schemeClr val="bg1"/>
                </a:solidFill>
              </a:rPr>
              <a:t>th</a:t>
            </a:r>
            <a:r>
              <a:rPr lang="en-US" sz="3200" dirty="0">
                <a:solidFill>
                  <a:schemeClr val="bg1"/>
                </a:solidFill>
              </a:rPr>
              <a:t> Edition by Mettling, Cusic &amp; Mettling</a:t>
            </a:r>
            <a:br>
              <a:rPr lang="en-US" sz="3200" dirty="0"/>
            </a:br>
            <a:endParaRPr lang="en-US" dirty="0">
              <a:solidFill>
                <a:schemeClr val="bg1"/>
              </a:solidFill>
            </a:endParaRPr>
          </a:p>
        </p:txBody>
      </p:sp>
      <p:graphicFrame>
        <p:nvGraphicFramePr>
          <p:cNvPr id="9" name="Table 8"/>
          <p:cNvGraphicFramePr>
            <a:graphicFrameLocks noGrp="1"/>
          </p:cNvGraphicFramePr>
          <p:nvPr/>
        </p:nvGraphicFramePr>
        <p:xfrm>
          <a:off x="228600" y="6418625"/>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a:t>
                      </a:r>
                    </a:p>
                  </a:txBody>
                  <a:tcPr>
                    <a:noFill/>
                  </a:tcPr>
                </a:tc>
                <a:extLst>
                  <a:ext uri="{0D108BD9-81ED-4DB2-BD59-A6C34878D82A}">
                    <a16:rowId xmlns:a16="http://schemas.microsoft.com/office/drawing/2014/main" val="10000"/>
                  </a:ext>
                </a:extLst>
              </a:tr>
            </a:tbl>
          </a:graphicData>
        </a:graphic>
      </p:graphicFrame>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2000" y="609600"/>
            <a:ext cx="1007918" cy="838200"/>
          </a:xfrm>
          <a:prstGeom prst="rect">
            <a:avLst/>
          </a:prstGeom>
        </p:spPr>
      </p:pic>
    </p:spTree>
    <p:extLst>
      <p:ext uri="{BB962C8B-B14F-4D97-AF65-F5344CB8AC3E}">
        <p14:creationId xmlns:p14="http://schemas.microsoft.com/office/powerpoint/2010/main" val="3946951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a:t>
            </a:r>
            <a:br>
              <a:rPr lang="en-US" sz="2400" dirty="0"/>
            </a:br>
            <a:r>
              <a:rPr lang="en-US" sz="2400" dirty="0"/>
              <a:t>The </a:t>
            </a:r>
            <a:r>
              <a:rPr lang="en-US" sz="2400" dirty="0">
                <a:ea typeface="Times New Roman"/>
                <a:cs typeface="Shruti"/>
              </a:rPr>
              <a:t>Real Estate Business</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853113"/>
          </a:xfrm>
        </p:spPr>
        <p:txBody>
          <a:bodyPr>
            <a:normAutofit fontScale="92500" lnSpcReduction="20000"/>
          </a:bodyPr>
          <a:lstStyle/>
          <a:p>
            <a:pPr marL="0" indent="0">
              <a:buNone/>
            </a:pPr>
            <a:endParaRPr lang="en-US" sz="1600" b="1" dirty="0">
              <a:solidFill>
                <a:srgbClr val="00B0F0"/>
              </a:solidFill>
            </a:endParaRPr>
          </a:p>
          <a:p>
            <a:pPr marL="0" lvl="0" indent="0">
              <a:buNone/>
            </a:pPr>
            <a:r>
              <a:rPr lang="en-US" sz="2600" b="1" dirty="0">
                <a:solidFill>
                  <a:srgbClr val="FF0000"/>
                </a:solidFill>
              </a:rPr>
              <a:t>Regulation &amp; Licensing</a:t>
            </a:r>
          </a:p>
          <a:p>
            <a:pPr marL="0" indent="0">
              <a:buNone/>
            </a:pPr>
            <a:endParaRPr lang="en-US" sz="2600" dirty="0"/>
          </a:p>
          <a:p>
            <a:pPr marL="400050" lvl="1" indent="0">
              <a:buNone/>
            </a:pPr>
            <a:r>
              <a:rPr lang="en-US" sz="2600" b="1" dirty="0"/>
              <a:t>Regulation of business practices</a:t>
            </a:r>
          </a:p>
          <a:p>
            <a:pPr lvl="1" indent="-342900">
              <a:buFont typeface="Wingdings" panose="05000000000000000000" pitchFamily="2" charset="2"/>
              <a:buChar char="q"/>
            </a:pPr>
            <a:r>
              <a:rPr lang="en-US" sz="2600" dirty="0"/>
              <a:t>All facets are regulated by federal, state, local laws</a:t>
            </a:r>
          </a:p>
          <a:p>
            <a:pPr lvl="1" indent="-342900">
              <a:buFont typeface="Wingdings" panose="05000000000000000000" pitchFamily="2" charset="2"/>
              <a:buChar char="q"/>
            </a:pPr>
            <a:r>
              <a:rPr lang="en-US" sz="2600" dirty="0"/>
              <a:t>Practitioners must understand laws and adapt practices accordingly</a:t>
            </a:r>
          </a:p>
          <a:p>
            <a:pPr lvl="1" indent="-342900">
              <a:buFont typeface="Wingdings" panose="05000000000000000000" pitchFamily="2" charset="2"/>
              <a:buChar char="q"/>
            </a:pPr>
            <a:endParaRPr lang="en-US" sz="2600" dirty="0"/>
          </a:p>
          <a:p>
            <a:pPr marL="400050" lvl="1" indent="0">
              <a:buNone/>
            </a:pPr>
            <a:r>
              <a:rPr lang="en-US" sz="2600" b="1" dirty="0">
                <a:solidFill>
                  <a:srgbClr val="2F2B20"/>
                </a:solidFill>
              </a:rPr>
              <a:t>Types of laws to understand</a:t>
            </a:r>
          </a:p>
          <a:p>
            <a:pPr lvl="1" indent="-342900">
              <a:buFont typeface="Wingdings" panose="05000000000000000000" pitchFamily="2" charset="2"/>
              <a:buChar char="q"/>
            </a:pPr>
            <a:r>
              <a:rPr lang="en-US" sz="2600" dirty="0">
                <a:solidFill>
                  <a:srgbClr val="2F2B20"/>
                </a:solidFill>
              </a:rPr>
              <a:t>License laws</a:t>
            </a:r>
          </a:p>
          <a:p>
            <a:pPr lvl="1" indent="-342900">
              <a:buFont typeface="Wingdings" panose="05000000000000000000" pitchFamily="2" charset="2"/>
              <a:buChar char="q"/>
            </a:pPr>
            <a:r>
              <a:rPr lang="en-US" sz="2600" dirty="0">
                <a:solidFill>
                  <a:srgbClr val="2F2B20"/>
                </a:solidFill>
              </a:rPr>
              <a:t>Agency and disclosure laws</a:t>
            </a:r>
          </a:p>
          <a:p>
            <a:pPr lvl="1" indent="-342900">
              <a:buFont typeface="Wingdings" panose="05000000000000000000" pitchFamily="2" charset="2"/>
              <a:buChar char="q"/>
            </a:pPr>
            <a:r>
              <a:rPr lang="en-US" sz="2600" dirty="0">
                <a:solidFill>
                  <a:srgbClr val="2F2B20"/>
                </a:solidFill>
              </a:rPr>
              <a:t>Contracts</a:t>
            </a:r>
          </a:p>
          <a:p>
            <a:pPr lvl="1" indent="-342900">
              <a:buFont typeface="Wingdings" panose="05000000000000000000" pitchFamily="2" charset="2"/>
              <a:buChar char="q"/>
            </a:pPr>
            <a:r>
              <a:rPr lang="en-US" sz="2600" dirty="0">
                <a:solidFill>
                  <a:srgbClr val="2F2B20"/>
                </a:solidFill>
              </a:rPr>
              <a:t>Environmental</a:t>
            </a:r>
          </a:p>
          <a:p>
            <a:pPr lvl="1" indent="-342900">
              <a:buFont typeface="Wingdings" panose="05000000000000000000" pitchFamily="2" charset="2"/>
              <a:buChar char="q"/>
            </a:pPr>
            <a:r>
              <a:rPr lang="en-US" sz="2600" dirty="0">
                <a:solidFill>
                  <a:srgbClr val="2F2B20"/>
                </a:solidFill>
              </a:rPr>
              <a:t>Fair housing</a:t>
            </a:r>
          </a:p>
          <a:p>
            <a:pPr lvl="1" indent="-342900">
              <a:buFont typeface="Wingdings" panose="05000000000000000000" pitchFamily="2" charset="2"/>
              <a:buChar char="q"/>
            </a:pPr>
            <a:r>
              <a:rPr lang="en-US" sz="2600" dirty="0">
                <a:solidFill>
                  <a:srgbClr val="2F2B20"/>
                </a:solidFill>
              </a:rPr>
              <a:t>Codes of ethics</a:t>
            </a:r>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t>Real Estate Professions</a:t>
            </a:r>
          </a:p>
          <a:p>
            <a:pPr>
              <a:buFont typeface="Wingdings" panose="05000000000000000000" pitchFamily="2" charset="2"/>
              <a:buChar char="q"/>
            </a:pPr>
            <a:endParaRPr lang="en-US" b="1" dirty="0"/>
          </a:p>
          <a:p>
            <a:r>
              <a:rPr lang="en-US" b="1" dirty="0"/>
              <a:t>Real Estate Brokerage</a:t>
            </a:r>
          </a:p>
          <a:p>
            <a:pPr>
              <a:buFont typeface="Wingdings" panose="05000000000000000000" pitchFamily="2" charset="2"/>
              <a:buChar char="q"/>
            </a:pPr>
            <a:endParaRPr lang="en-US" b="1" dirty="0"/>
          </a:p>
          <a:p>
            <a:r>
              <a:rPr lang="en-US" b="1" dirty="0"/>
              <a:t>Professional Organizations</a:t>
            </a:r>
          </a:p>
          <a:p>
            <a:pPr>
              <a:buFont typeface="Wingdings" panose="05000000000000000000" pitchFamily="2" charset="2"/>
              <a:buChar char="q"/>
            </a:pPr>
            <a:endParaRPr lang="en-US" b="1" dirty="0"/>
          </a:p>
          <a:p>
            <a:r>
              <a:rPr lang="en-US" b="1" dirty="0">
                <a:solidFill>
                  <a:srgbClr val="FF0000"/>
                </a:solidFill>
              </a:rPr>
              <a:t>Regulation &amp; Licensing</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188349858"/>
              </p:ext>
            </p:extLst>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1  The Real Estate Business            Slide 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8391081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lvl="0" indent="0">
              <a:buNone/>
            </a:pPr>
            <a:r>
              <a:rPr lang="en-US" sz="2400" b="1" dirty="0">
                <a:solidFill>
                  <a:srgbClr val="FF0000"/>
                </a:solidFill>
              </a:rPr>
              <a:t>Title to Real Estate</a:t>
            </a:r>
          </a:p>
          <a:p>
            <a:pPr marL="400050" lvl="1" indent="0">
              <a:buNone/>
            </a:pPr>
            <a:endParaRPr lang="en-US" sz="2400" dirty="0"/>
          </a:p>
          <a:p>
            <a:pPr marL="400050" lvl="1" indent="0">
              <a:buNone/>
            </a:pPr>
            <a:r>
              <a:rPr lang="en-US" sz="2400" b="1" dirty="0"/>
              <a:t>Notice of title (cont.)</a:t>
            </a:r>
          </a:p>
          <a:p>
            <a:pPr marL="400050" lvl="1" indent="0">
              <a:buNone/>
            </a:pPr>
            <a:endParaRPr lang="en-US" sz="2400" b="1" dirty="0"/>
          </a:p>
          <a:p>
            <a:pPr lvl="1" indent="-342900">
              <a:buFont typeface="Wingdings" panose="05000000000000000000" pitchFamily="2" charset="2"/>
              <a:buChar char="q"/>
            </a:pPr>
            <a:r>
              <a:rPr lang="en-US" sz="2400" b="1" dirty="0"/>
              <a:t>Actual notice</a:t>
            </a:r>
            <a:endParaRPr lang="en-US" sz="2400" dirty="0"/>
          </a:p>
          <a:p>
            <a:pPr lvl="2" indent="-342900">
              <a:buFont typeface="Wingdings" panose="05000000000000000000" pitchFamily="2" charset="2"/>
              <a:buChar char="§"/>
            </a:pPr>
            <a:r>
              <a:rPr lang="en-US" dirty="0"/>
              <a:t>knowledge acquired or imparted </a:t>
            </a:r>
            <a:r>
              <a:rPr lang="en-US" b="1" dirty="0"/>
              <a:t>directly through evidence</a:t>
            </a:r>
          </a:p>
          <a:p>
            <a:pPr lvl="2" indent="-342900">
              <a:buFont typeface="Wingdings" panose="05000000000000000000" pitchFamily="2" charset="2"/>
              <a:buChar char="§"/>
            </a:pPr>
            <a:r>
              <a:rPr lang="en-US" dirty="0"/>
              <a:t>e.g., presenting or inspecting deed, visiting party in possession</a:t>
            </a:r>
            <a:br>
              <a:rPr lang="en-US" sz="2000" dirty="0"/>
            </a:br>
            <a:endParaRPr lang="en-US" sz="2000" dirty="0"/>
          </a:p>
          <a:p>
            <a:pPr lvl="1" indent="-342900">
              <a:buFont typeface="Wingdings" panose="05000000000000000000" pitchFamily="2" charset="2"/>
              <a:buChar char="q"/>
            </a:pPr>
            <a:r>
              <a:rPr lang="en-US" sz="2400" b="1" dirty="0"/>
              <a:t>Constructive notice</a:t>
            </a:r>
            <a:r>
              <a:rPr lang="en-US" sz="2400" dirty="0"/>
              <a:t>: </a:t>
            </a:r>
          </a:p>
          <a:p>
            <a:pPr lvl="2" indent="-342900">
              <a:buFont typeface="Wingdings" panose="05000000000000000000" pitchFamily="2" charset="2"/>
              <a:buChar char="§"/>
            </a:pPr>
            <a:r>
              <a:rPr lang="en-US" dirty="0"/>
              <a:t>knowledge one could or should have obtained, as presumed by law</a:t>
            </a:r>
          </a:p>
          <a:p>
            <a:pPr lvl="2" indent="-342900">
              <a:buFont typeface="Wingdings" panose="05000000000000000000" pitchFamily="2" charset="2"/>
              <a:buChar char="§"/>
            </a:pPr>
            <a:r>
              <a:rPr lang="en-US" dirty="0"/>
              <a:t>imparted by </a:t>
            </a:r>
            <a:r>
              <a:rPr lang="en-US" b="1" dirty="0"/>
              <a:t>recording </a:t>
            </a:r>
            <a:r>
              <a:rPr lang="en-US" dirty="0"/>
              <a:t>in title records</a:t>
            </a:r>
            <a:endParaRPr lang="en-US" b="1"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0672600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553200" cy="6280150"/>
          </a:xfrm>
        </p:spPr>
        <p:txBody>
          <a:bodyPr>
            <a:normAutofit/>
          </a:bodyPr>
          <a:lstStyle/>
          <a:p>
            <a:pPr marL="0" lvl="0" indent="0">
              <a:spcBef>
                <a:spcPts val="0"/>
              </a:spcBef>
              <a:buNone/>
            </a:pPr>
            <a:r>
              <a:rPr lang="en-US" sz="2400" b="1" dirty="0">
                <a:solidFill>
                  <a:srgbClr val="FF0000"/>
                </a:solidFill>
              </a:rPr>
              <a:t>Title to Real Estate</a:t>
            </a:r>
          </a:p>
          <a:p>
            <a:pPr marL="400050" lvl="1" indent="0">
              <a:spcBef>
                <a:spcPts val="0"/>
              </a:spcBef>
              <a:buNone/>
            </a:pPr>
            <a:endParaRPr lang="en-US" sz="2400" dirty="0"/>
          </a:p>
          <a:p>
            <a:pPr marL="400050" lvl="1" indent="0">
              <a:spcBef>
                <a:spcPts val="0"/>
              </a:spcBef>
              <a:buNone/>
            </a:pPr>
            <a:r>
              <a:rPr lang="en-US" sz="2400" b="1" dirty="0"/>
              <a:t>Transferring title</a:t>
            </a:r>
          </a:p>
          <a:p>
            <a:pPr marL="400050" lvl="1" indent="0">
              <a:spcBef>
                <a:spcPts val="0"/>
              </a:spcBef>
              <a:buNone/>
            </a:pPr>
            <a:endParaRPr lang="en-US" sz="2400" b="1" dirty="0"/>
          </a:p>
          <a:p>
            <a:pPr lvl="1" indent="-342900">
              <a:buFont typeface="Wingdings" panose="05000000000000000000" pitchFamily="2" charset="2"/>
              <a:buChar char="q"/>
            </a:pPr>
            <a:r>
              <a:rPr lang="en-US" sz="2400" b="1" dirty="0"/>
              <a:t>Voluntary</a:t>
            </a:r>
          </a:p>
          <a:p>
            <a:pPr lvl="2" indent="-342900">
              <a:buFont typeface="Wingdings" panose="05000000000000000000" pitchFamily="2" charset="2"/>
              <a:buChar char="§"/>
            </a:pPr>
            <a:r>
              <a:rPr lang="en-US" dirty="0"/>
              <a:t>Unforced transfer by sale or gift</a:t>
            </a:r>
          </a:p>
          <a:p>
            <a:pPr lvl="2" indent="-342900">
              <a:buFont typeface="Wingdings" panose="05000000000000000000" pitchFamily="2" charset="2"/>
              <a:buChar char="§"/>
            </a:pPr>
            <a:r>
              <a:rPr lang="en-US" i="1" dirty="0"/>
              <a:t>Public grant </a:t>
            </a:r>
            <a:r>
              <a:rPr lang="en-US" dirty="0"/>
              <a:t>if from government</a:t>
            </a:r>
          </a:p>
          <a:p>
            <a:pPr lvl="2" indent="-342900">
              <a:buFont typeface="Wingdings" panose="05000000000000000000" pitchFamily="2" charset="2"/>
              <a:buChar char="§"/>
            </a:pPr>
            <a:r>
              <a:rPr lang="en-US" i="1" dirty="0"/>
              <a:t>Private grant </a:t>
            </a:r>
            <a:r>
              <a:rPr lang="en-US" dirty="0"/>
              <a:t>if from private party</a:t>
            </a:r>
          </a:p>
          <a:p>
            <a:pPr lvl="2" indent="-342900">
              <a:buFont typeface="Wingdings" panose="05000000000000000000" pitchFamily="2" charset="2"/>
              <a:buChar char="§"/>
            </a:pPr>
            <a:r>
              <a:rPr lang="en-US" dirty="0"/>
              <a:t>Transfer by living party effected by a deed</a:t>
            </a:r>
          </a:p>
          <a:p>
            <a:pPr lvl="2" indent="-342900">
              <a:buFont typeface="Wingdings" panose="05000000000000000000" pitchFamily="2" charset="2"/>
              <a:buChar char="§"/>
            </a:pPr>
            <a:r>
              <a:rPr lang="en-US" dirty="0"/>
              <a:t>Transfer from deceased via will</a:t>
            </a:r>
            <a:br>
              <a:rPr lang="en-US" sz="2000" dirty="0"/>
            </a:br>
            <a:endParaRPr lang="en-US" sz="2000" dirty="0"/>
          </a:p>
          <a:p>
            <a:pPr lvl="1" indent="-342900">
              <a:buFont typeface="Wingdings" panose="05000000000000000000" pitchFamily="2" charset="2"/>
              <a:buChar char="q"/>
            </a:pPr>
            <a:r>
              <a:rPr lang="en-US" sz="2400" b="1" dirty="0"/>
              <a:t>Involuntary</a:t>
            </a:r>
          </a:p>
          <a:p>
            <a:pPr lvl="2" indent="-342900">
              <a:buFont typeface="Wingdings" panose="05000000000000000000" pitchFamily="2" charset="2"/>
              <a:buChar char="§"/>
            </a:pPr>
            <a:r>
              <a:rPr lang="en-US" dirty="0"/>
              <a:t>Transfer without owner’s consent</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4933950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553200" cy="6280150"/>
          </a:xfrm>
        </p:spPr>
        <p:txBody>
          <a:bodyPr>
            <a:normAutofit/>
          </a:bodyPr>
          <a:lstStyle/>
          <a:p>
            <a:pPr marL="0" lvl="0" indent="0">
              <a:spcBef>
                <a:spcPts val="0"/>
              </a:spcBef>
              <a:buNone/>
            </a:pPr>
            <a:r>
              <a:rPr lang="en-US" sz="2400" b="1" dirty="0">
                <a:solidFill>
                  <a:srgbClr val="FF0000"/>
                </a:solidFill>
              </a:rPr>
              <a:t>Title to Real Estate</a:t>
            </a:r>
            <a:endParaRPr lang="en-US" sz="2400" dirty="0"/>
          </a:p>
          <a:p>
            <a:pPr marL="400050" lvl="1" indent="0">
              <a:spcBef>
                <a:spcPts val="0"/>
              </a:spcBef>
              <a:buNone/>
            </a:pPr>
            <a:r>
              <a:rPr lang="en-US" sz="2400" b="1" dirty="0"/>
              <a:t>Transferring title (cont.)</a:t>
            </a:r>
          </a:p>
          <a:p>
            <a:pPr marL="400050" lvl="1" indent="0">
              <a:spcBef>
                <a:spcPts val="0"/>
              </a:spcBef>
              <a:buNone/>
            </a:pPr>
            <a:endParaRPr lang="en-US" sz="2400" b="1"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15 voluntary involuntary title transfer.jpg"/>
          <p:cNvPicPr>
            <a:picLocks noChangeAspect="1" noChangeArrowheads="1"/>
          </p:cNvPicPr>
          <p:nvPr/>
        </p:nvPicPr>
        <p:blipFill rotWithShape="1">
          <a:blip r:embed="rId3">
            <a:extLst>
              <a:ext uri="{28A0092B-C50C-407E-A947-70E740481C1C}">
                <a14:useLocalDpi xmlns:a14="http://schemas.microsoft.com/office/drawing/2010/main" val="0"/>
              </a:ext>
            </a:extLst>
          </a:blip>
          <a:srcRect t="11005" b="6667"/>
          <a:stretch/>
        </p:blipFill>
        <p:spPr bwMode="auto">
          <a:xfrm>
            <a:off x="3200400" y="1143000"/>
            <a:ext cx="5029200" cy="533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424805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553200" cy="6280150"/>
          </a:xfrm>
        </p:spPr>
        <p:txBody>
          <a:bodyPr>
            <a:normAutofit/>
          </a:bodyPr>
          <a:lstStyle/>
          <a:p>
            <a:pPr marL="0" lvl="0" indent="0">
              <a:spcBef>
                <a:spcPts val="0"/>
              </a:spcBef>
              <a:buNone/>
            </a:pPr>
            <a:endParaRPr lang="en-US" sz="2400" b="1" dirty="0">
              <a:solidFill>
                <a:srgbClr val="FF0000"/>
              </a:solidFill>
            </a:endParaRPr>
          </a:p>
          <a:p>
            <a:pPr marL="0" lvl="0" indent="0">
              <a:spcBef>
                <a:spcPts val="0"/>
              </a:spcBef>
              <a:buNone/>
            </a:pPr>
            <a:r>
              <a:rPr lang="en-US" sz="2400" b="1" dirty="0">
                <a:solidFill>
                  <a:srgbClr val="FF0000"/>
                </a:solidFill>
              </a:rPr>
              <a:t>Deeds of Conveyance</a:t>
            </a:r>
          </a:p>
          <a:p>
            <a:pPr marL="0" lvl="0" indent="0">
              <a:spcBef>
                <a:spcPts val="0"/>
              </a:spcBef>
              <a:buNone/>
            </a:pPr>
            <a:endParaRPr lang="en-US" sz="2400" b="1" dirty="0">
              <a:solidFill>
                <a:srgbClr val="FF0000"/>
              </a:solidFill>
            </a:endParaRPr>
          </a:p>
          <a:p>
            <a:pPr lvl="1" indent="-342900">
              <a:spcBef>
                <a:spcPts val="0"/>
              </a:spcBef>
              <a:buFont typeface="Wingdings" panose="05000000000000000000" pitchFamily="2" charset="2"/>
              <a:buChar char="q"/>
            </a:pPr>
            <a:r>
              <a:rPr lang="en-US" sz="2400" dirty="0"/>
              <a:t>Instruments of voluntary conveyance </a:t>
            </a:r>
            <a:br>
              <a:rPr lang="en-US" sz="2400" dirty="0"/>
            </a:br>
            <a:endParaRPr lang="en-US" sz="2400" dirty="0"/>
          </a:p>
          <a:p>
            <a:pPr lvl="1" indent="-342900">
              <a:spcBef>
                <a:spcPts val="0"/>
              </a:spcBef>
              <a:buFont typeface="Wingdings" panose="05000000000000000000" pitchFamily="2" charset="2"/>
              <a:buChar char="q"/>
            </a:pPr>
            <a:r>
              <a:rPr lang="en-US" sz="2400" i="1" dirty="0"/>
              <a:t>Grantor</a:t>
            </a:r>
            <a:r>
              <a:rPr lang="en-US" sz="2400" dirty="0"/>
              <a:t> deeds to </a:t>
            </a:r>
            <a:r>
              <a:rPr lang="en-US" sz="2400" i="1" dirty="0"/>
              <a:t>grantee</a:t>
            </a:r>
          </a:p>
          <a:p>
            <a:pPr marL="0" indent="0">
              <a:spcBef>
                <a:spcPts val="0"/>
              </a:spcBef>
              <a:buNone/>
            </a:pPr>
            <a:endParaRPr lang="en-US" sz="2400" dirty="0"/>
          </a:p>
          <a:p>
            <a:pPr marL="400050" lvl="1" indent="0">
              <a:spcBef>
                <a:spcPts val="0"/>
              </a:spcBef>
              <a:buNone/>
            </a:pPr>
            <a:r>
              <a:rPr lang="en-US" sz="2400" b="1" dirty="0"/>
              <a:t>Delivery and acceptance</a:t>
            </a:r>
          </a:p>
          <a:p>
            <a:pPr marL="0" indent="0">
              <a:spcBef>
                <a:spcPts val="0"/>
              </a:spcBef>
              <a:buNone/>
            </a:pPr>
            <a:endParaRPr lang="en-US" sz="2400" dirty="0"/>
          </a:p>
          <a:p>
            <a:pPr lvl="1" indent="-342900">
              <a:spcBef>
                <a:spcPts val="0"/>
              </a:spcBef>
              <a:buFont typeface="Wingdings" panose="05000000000000000000" pitchFamily="2" charset="2"/>
              <a:buChar char="q"/>
            </a:pPr>
            <a:r>
              <a:rPr lang="en-US" sz="2400" dirty="0"/>
              <a:t>Legal title transfers upon </a:t>
            </a:r>
            <a:br>
              <a:rPr lang="en-US" sz="2400" dirty="0"/>
            </a:br>
            <a:endParaRPr lang="en-US" sz="2400" dirty="0"/>
          </a:p>
          <a:p>
            <a:pPr lvl="2" indent="-342900">
              <a:spcBef>
                <a:spcPts val="0"/>
              </a:spcBef>
              <a:buFont typeface="Wingdings" panose="05000000000000000000" pitchFamily="2" charset="2"/>
              <a:buChar char="§"/>
            </a:pPr>
            <a:r>
              <a:rPr lang="en-US" dirty="0"/>
              <a:t>Competent grantor's intentional </a:t>
            </a:r>
            <a:r>
              <a:rPr lang="en-US" b="1" dirty="0"/>
              <a:t>delivery</a:t>
            </a:r>
            <a:br>
              <a:rPr lang="en-US" dirty="0"/>
            </a:br>
            <a:endParaRPr lang="en-US" dirty="0"/>
          </a:p>
          <a:p>
            <a:pPr lvl="2" indent="-342900">
              <a:spcBef>
                <a:spcPts val="0"/>
              </a:spcBef>
              <a:buFont typeface="Wingdings" panose="05000000000000000000" pitchFamily="2" charset="2"/>
              <a:buChar char="§"/>
            </a:pPr>
            <a:r>
              <a:rPr lang="en-US" dirty="0"/>
              <a:t>Grantee's </a:t>
            </a:r>
            <a:r>
              <a:rPr lang="en-US" b="1" dirty="0"/>
              <a:t>acceptance</a:t>
            </a:r>
            <a:br>
              <a:rPr lang="en-US" dirty="0"/>
            </a:br>
            <a:endParaRPr lang="en-US" dirty="0"/>
          </a:p>
          <a:p>
            <a:pPr marL="857250" lvl="1" indent="-457200">
              <a:spcBef>
                <a:spcPts val="0"/>
              </a:spcBef>
              <a:buFont typeface="Wingdings" panose="05000000000000000000" pitchFamily="2" charset="2"/>
              <a:buChar char="q"/>
            </a:pPr>
            <a:r>
              <a:rPr lang="en-US" sz="2400" dirty="0"/>
              <a:t>In Torrens, title transfers upon registration </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solidFill>
                  <a:srgbClr val="FF0000"/>
                </a:solidFill>
              </a:rPr>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4866105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553200" cy="6280150"/>
          </a:xfrm>
        </p:spPr>
        <p:txBody>
          <a:bodyPr>
            <a:normAutofit/>
          </a:bodyPr>
          <a:lstStyle/>
          <a:p>
            <a:pPr marL="0" lvl="0" indent="0">
              <a:spcBef>
                <a:spcPts val="0"/>
              </a:spcBef>
              <a:buNone/>
            </a:pPr>
            <a:r>
              <a:rPr lang="en-US" sz="2400" b="1" dirty="0">
                <a:solidFill>
                  <a:srgbClr val="FF0000"/>
                </a:solidFill>
              </a:rPr>
              <a:t>Deeds of Conveyance</a:t>
            </a:r>
          </a:p>
          <a:p>
            <a:pPr marL="0" lvl="0" indent="0">
              <a:spcBef>
                <a:spcPts val="0"/>
              </a:spcBef>
              <a:buNone/>
            </a:pPr>
            <a:endParaRPr lang="en-US" sz="2400" b="1"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solidFill>
                  <a:srgbClr val="FF0000"/>
                </a:solidFill>
              </a:rPr>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16 conveyance by valid deed.jpg"/>
          <p:cNvPicPr>
            <a:picLocks noChangeAspect="1" noChangeArrowheads="1"/>
          </p:cNvPicPr>
          <p:nvPr/>
        </p:nvPicPr>
        <p:blipFill rotWithShape="1">
          <a:blip r:embed="rId3">
            <a:extLst>
              <a:ext uri="{28A0092B-C50C-407E-A947-70E740481C1C}">
                <a14:useLocalDpi xmlns:a14="http://schemas.microsoft.com/office/drawing/2010/main" val="0"/>
              </a:ext>
            </a:extLst>
          </a:blip>
          <a:srcRect b="7301"/>
          <a:stretch/>
        </p:blipFill>
        <p:spPr bwMode="auto">
          <a:xfrm>
            <a:off x="3200400" y="838200"/>
            <a:ext cx="5105400" cy="5624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964630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553200" cy="6051550"/>
          </a:xfrm>
        </p:spPr>
        <p:txBody>
          <a:bodyPr>
            <a:normAutofit/>
          </a:bodyPr>
          <a:lstStyle/>
          <a:p>
            <a:pPr marL="0" lvl="0" indent="0">
              <a:spcBef>
                <a:spcPts val="0"/>
              </a:spcBef>
              <a:buNone/>
            </a:pPr>
            <a:r>
              <a:rPr lang="en-US" sz="2400" b="1" dirty="0">
                <a:solidFill>
                  <a:srgbClr val="FF0000"/>
                </a:solidFill>
              </a:rPr>
              <a:t>Deeds of Conveyance</a:t>
            </a:r>
          </a:p>
          <a:p>
            <a:pPr marL="0" indent="0">
              <a:spcBef>
                <a:spcPts val="0"/>
              </a:spcBef>
              <a:buNone/>
            </a:pPr>
            <a:endParaRPr lang="en-US" sz="2400" dirty="0"/>
          </a:p>
          <a:p>
            <a:pPr marL="400050" lvl="1" indent="0">
              <a:spcBef>
                <a:spcPts val="0"/>
              </a:spcBef>
              <a:buNone/>
            </a:pPr>
            <a:r>
              <a:rPr lang="en-US" sz="2400" b="1" dirty="0"/>
              <a:t>Deed clauses and covenants</a:t>
            </a:r>
          </a:p>
          <a:p>
            <a:pPr marL="400050" lvl="1" indent="0">
              <a:spcBef>
                <a:spcPts val="0"/>
              </a:spcBef>
              <a:buNone/>
            </a:pPr>
            <a:endParaRPr lang="en-US" sz="2400" b="1" dirty="0"/>
          </a:p>
          <a:p>
            <a:pPr lvl="1" indent="-342900">
              <a:spcBef>
                <a:spcPts val="0"/>
              </a:spcBef>
              <a:buFont typeface="Wingdings" panose="05000000000000000000" pitchFamily="2" charset="2"/>
              <a:buChar char="q"/>
            </a:pPr>
            <a:r>
              <a:rPr lang="en-US" sz="2400" b="1" dirty="0"/>
              <a:t>Granting clause: </a:t>
            </a:r>
            <a:r>
              <a:rPr lang="en-US" sz="2400" dirty="0"/>
              <a:t>, or premises clause</a:t>
            </a:r>
          </a:p>
          <a:p>
            <a:pPr lvl="2" indent="-342900">
              <a:spcBef>
                <a:spcPts val="0"/>
              </a:spcBef>
              <a:buFont typeface="Wingdings" panose="05000000000000000000" pitchFamily="2" charset="2"/>
              <a:buChar char="§"/>
            </a:pPr>
            <a:r>
              <a:rPr lang="en-US" dirty="0"/>
              <a:t>Only clause required</a:t>
            </a:r>
          </a:p>
          <a:p>
            <a:pPr lvl="2" indent="-342900">
              <a:spcBef>
                <a:spcPts val="0"/>
              </a:spcBef>
              <a:buFont typeface="Wingdings" panose="05000000000000000000" pitchFamily="2" charset="2"/>
              <a:buChar char="§"/>
            </a:pPr>
            <a:r>
              <a:rPr lang="en-US" dirty="0"/>
              <a:t>Identifies parties, property, consideration</a:t>
            </a:r>
            <a:br>
              <a:rPr lang="en-US" dirty="0"/>
            </a:br>
            <a:endParaRPr lang="en-US" dirty="0"/>
          </a:p>
          <a:p>
            <a:pPr lvl="1" indent="-342900">
              <a:spcBef>
                <a:spcPts val="0"/>
              </a:spcBef>
              <a:buFont typeface="Wingdings" panose="05000000000000000000" pitchFamily="2" charset="2"/>
              <a:buChar char="q"/>
            </a:pPr>
            <a:r>
              <a:rPr lang="en-US" sz="2400" b="1" dirty="0"/>
              <a:t>Habendum</a:t>
            </a:r>
            <a:r>
              <a:rPr lang="en-US" sz="2400" dirty="0"/>
              <a:t> </a:t>
            </a:r>
            <a:r>
              <a:rPr lang="en-US" sz="2400" b="1" dirty="0"/>
              <a:t>clause</a:t>
            </a:r>
            <a:r>
              <a:rPr lang="en-US" sz="2400" dirty="0"/>
              <a:t>: type of estate</a:t>
            </a:r>
            <a:br>
              <a:rPr lang="en-US" sz="2400" dirty="0"/>
            </a:br>
            <a:endParaRPr lang="en-US" sz="2400" dirty="0"/>
          </a:p>
          <a:p>
            <a:pPr lvl="1" indent="-342900">
              <a:spcBef>
                <a:spcPts val="0"/>
              </a:spcBef>
              <a:buFont typeface="Wingdings" panose="05000000000000000000" pitchFamily="2" charset="2"/>
              <a:buChar char="q"/>
            </a:pPr>
            <a:r>
              <a:rPr lang="en-US" sz="2400" b="1" dirty="0"/>
              <a:t>Reddendum</a:t>
            </a:r>
            <a:r>
              <a:rPr lang="en-US" sz="2400" dirty="0"/>
              <a:t> </a:t>
            </a:r>
            <a:r>
              <a:rPr lang="en-US" sz="2400" b="1" dirty="0"/>
              <a:t>clause</a:t>
            </a:r>
            <a:r>
              <a:rPr lang="en-US" sz="2400" dirty="0"/>
              <a:t>: restrictions, liens, etc.</a:t>
            </a:r>
            <a:br>
              <a:rPr lang="en-US" sz="2400" dirty="0"/>
            </a:br>
            <a:endParaRPr lang="en-US" sz="2400" dirty="0"/>
          </a:p>
          <a:p>
            <a:pPr lvl="1" indent="-342900">
              <a:spcBef>
                <a:spcPts val="0"/>
              </a:spcBef>
              <a:buFont typeface="Wingdings" panose="05000000000000000000" pitchFamily="2" charset="2"/>
              <a:buChar char="q"/>
            </a:pPr>
            <a:r>
              <a:rPr lang="en-US" sz="2400" b="1" dirty="0"/>
              <a:t>Tenendum</a:t>
            </a:r>
            <a:r>
              <a:rPr lang="en-US" sz="2400" dirty="0"/>
              <a:t> </a:t>
            </a:r>
            <a:r>
              <a:rPr lang="en-US" sz="2400" b="1" dirty="0"/>
              <a:t>clause</a:t>
            </a:r>
            <a:r>
              <a:rPr lang="en-US" sz="2400" dirty="0"/>
              <a:t>: other property included</a:t>
            </a:r>
          </a:p>
          <a:p>
            <a:pPr marL="400050" lvl="1" indent="0">
              <a:spcBef>
                <a:spcPts val="0"/>
              </a:spcBef>
              <a:buNone/>
            </a:pPr>
            <a:r>
              <a:rPr lang="en-US" sz="2400" dirty="0"/>
              <a:t>	</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solidFill>
                  <a:srgbClr val="FF0000"/>
                </a:solidFill>
              </a:rPr>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5403675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280150"/>
          </a:xfrm>
        </p:spPr>
        <p:txBody>
          <a:bodyPr>
            <a:normAutofit lnSpcReduction="10000"/>
          </a:bodyPr>
          <a:lstStyle/>
          <a:p>
            <a:pPr marL="0" lvl="0" indent="0">
              <a:spcBef>
                <a:spcPts val="0"/>
              </a:spcBef>
              <a:buNone/>
            </a:pPr>
            <a:r>
              <a:rPr lang="en-US" sz="2400" b="1" dirty="0">
                <a:solidFill>
                  <a:srgbClr val="FF0000"/>
                </a:solidFill>
              </a:rPr>
              <a:t>Deeds of Conveyance</a:t>
            </a:r>
          </a:p>
          <a:p>
            <a:pPr marL="0" indent="0">
              <a:spcBef>
                <a:spcPts val="0"/>
              </a:spcBef>
              <a:buNone/>
            </a:pPr>
            <a:endParaRPr lang="en-US" sz="2400" dirty="0"/>
          </a:p>
          <a:p>
            <a:pPr marL="400050" lvl="1" indent="0">
              <a:spcBef>
                <a:spcPts val="0"/>
              </a:spcBef>
              <a:buNone/>
            </a:pPr>
            <a:r>
              <a:rPr lang="en-US" sz="2400" b="1" dirty="0"/>
              <a:t>Deed clauses and covenants (cont.)</a:t>
            </a:r>
          </a:p>
          <a:p>
            <a:pPr marL="400050" lvl="1" indent="0">
              <a:spcBef>
                <a:spcPts val="0"/>
              </a:spcBef>
              <a:buNone/>
            </a:pPr>
            <a:endParaRPr lang="en-US" sz="2400" b="1" dirty="0"/>
          </a:p>
          <a:p>
            <a:pPr lvl="1" indent="-342900">
              <a:spcBef>
                <a:spcPts val="0"/>
              </a:spcBef>
              <a:buFont typeface="Wingdings" panose="05000000000000000000" pitchFamily="2" charset="2"/>
              <a:buChar char="q"/>
            </a:pPr>
            <a:r>
              <a:rPr lang="en-US" sz="2400" dirty="0"/>
              <a:t>Deed warrants: </a:t>
            </a:r>
          </a:p>
          <a:p>
            <a:pPr lvl="2" indent="-342900">
              <a:spcBef>
                <a:spcPts val="0"/>
              </a:spcBef>
              <a:buFont typeface="Wingdings" panose="05000000000000000000" pitchFamily="2" charset="2"/>
              <a:buChar char="§"/>
            </a:pPr>
            <a:r>
              <a:rPr lang="en-US" dirty="0"/>
              <a:t>Seizin – grantor owns, can convey</a:t>
            </a:r>
            <a:br>
              <a:rPr lang="en-US" dirty="0"/>
            </a:br>
            <a:endParaRPr lang="en-US" dirty="0"/>
          </a:p>
          <a:p>
            <a:pPr lvl="2" indent="-342900">
              <a:spcBef>
                <a:spcPts val="0"/>
              </a:spcBef>
              <a:buFont typeface="Wingdings" panose="05000000000000000000" pitchFamily="2" charset="2"/>
              <a:buChar char="§"/>
            </a:pPr>
            <a:r>
              <a:rPr lang="en-US" dirty="0"/>
              <a:t>Quiet enjoyment – no 3</a:t>
            </a:r>
            <a:r>
              <a:rPr lang="en-US" baseline="30000" dirty="0"/>
              <a:t>rd</a:t>
            </a:r>
            <a:r>
              <a:rPr lang="en-US" dirty="0"/>
              <a:t> party title claims</a:t>
            </a:r>
            <a:br>
              <a:rPr lang="en-US" dirty="0"/>
            </a:br>
            <a:endParaRPr lang="en-US" dirty="0"/>
          </a:p>
          <a:p>
            <a:pPr lvl="2" indent="-342900">
              <a:spcBef>
                <a:spcPts val="0"/>
              </a:spcBef>
              <a:buFont typeface="Wingdings" panose="05000000000000000000" pitchFamily="2" charset="2"/>
              <a:buChar char="§"/>
            </a:pPr>
            <a:r>
              <a:rPr lang="en-US" dirty="0"/>
              <a:t>Further assurance – owner will assist if disputes arise</a:t>
            </a:r>
            <a:br>
              <a:rPr lang="en-US" dirty="0"/>
            </a:br>
            <a:endParaRPr lang="en-US" dirty="0"/>
          </a:p>
          <a:p>
            <a:pPr lvl="2" indent="-342900">
              <a:spcBef>
                <a:spcPts val="0"/>
              </a:spcBef>
              <a:buFont typeface="Wingdings" panose="05000000000000000000" pitchFamily="2" charset="2"/>
              <a:buChar char="§"/>
            </a:pPr>
            <a:r>
              <a:rPr lang="en-US" dirty="0"/>
              <a:t>Warranty forever – good title, will defend</a:t>
            </a:r>
            <a:br>
              <a:rPr lang="en-US" dirty="0"/>
            </a:br>
            <a:endParaRPr lang="en-US" dirty="0"/>
          </a:p>
          <a:p>
            <a:pPr lvl="2" indent="-342900">
              <a:spcBef>
                <a:spcPts val="0"/>
              </a:spcBef>
              <a:buFont typeface="Wingdings" panose="05000000000000000000" pitchFamily="2" charset="2"/>
              <a:buChar char="§"/>
            </a:pPr>
            <a:r>
              <a:rPr lang="en-US" dirty="0"/>
              <a:t>Encumbrances – none besides those listed</a:t>
            </a:r>
            <a:br>
              <a:rPr lang="en-US" dirty="0"/>
            </a:br>
            <a:endParaRPr lang="en-US" dirty="0"/>
          </a:p>
          <a:p>
            <a:pPr lvl="2" indent="-342900">
              <a:spcBef>
                <a:spcPts val="0"/>
              </a:spcBef>
              <a:buFont typeface="Wingdings" panose="05000000000000000000" pitchFamily="2" charset="2"/>
              <a:buChar char="§"/>
            </a:pPr>
            <a:r>
              <a:rPr lang="en-US" dirty="0"/>
              <a:t>Grantor's acts – no title impairment</a:t>
            </a:r>
          </a:p>
          <a:p>
            <a:pPr marL="400050" lvl="1" indent="0">
              <a:spcBef>
                <a:spcPts val="0"/>
              </a:spcBef>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solidFill>
                  <a:srgbClr val="FF0000"/>
                </a:solidFill>
              </a:rPr>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3601914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280150"/>
          </a:xfrm>
        </p:spPr>
        <p:txBody>
          <a:bodyPr>
            <a:normAutofit/>
          </a:bodyPr>
          <a:lstStyle/>
          <a:p>
            <a:pPr marL="0" lvl="0" indent="0">
              <a:spcBef>
                <a:spcPts val="0"/>
              </a:spcBef>
              <a:buNone/>
            </a:pPr>
            <a:r>
              <a:rPr lang="en-US" sz="2400" b="1" dirty="0">
                <a:solidFill>
                  <a:srgbClr val="FF0000"/>
                </a:solidFill>
              </a:rPr>
              <a:t>Deeds of Conveyance</a:t>
            </a:r>
            <a:endParaRPr lang="en-US" sz="2400" dirty="0"/>
          </a:p>
          <a:p>
            <a:pPr marL="400050" lvl="1" indent="0">
              <a:spcBef>
                <a:spcPts val="0"/>
              </a:spcBef>
              <a:buNone/>
            </a:pPr>
            <a:r>
              <a:rPr lang="en-US" sz="2400" b="1" dirty="0"/>
              <a:t>Deed types: statutory deeds &amp; special purpose</a:t>
            </a:r>
          </a:p>
          <a:p>
            <a:pPr marL="400050" lvl="1" indent="0">
              <a:spcBef>
                <a:spcPts val="0"/>
              </a:spcBef>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solidFill>
                  <a:srgbClr val="FF0000"/>
                </a:solidFill>
              </a:rPr>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17 types of deeds.jpg"/>
          <p:cNvPicPr>
            <a:picLocks noChangeAspect="1" noChangeArrowheads="1"/>
          </p:cNvPicPr>
          <p:nvPr/>
        </p:nvPicPr>
        <p:blipFill rotWithShape="1">
          <a:blip r:embed="rId3">
            <a:extLst>
              <a:ext uri="{28A0092B-C50C-407E-A947-70E740481C1C}">
                <a14:useLocalDpi xmlns:a14="http://schemas.microsoft.com/office/drawing/2010/main" val="0"/>
              </a:ext>
            </a:extLst>
          </a:blip>
          <a:srcRect t="11481" r="2778" b="14444"/>
          <a:stretch/>
        </p:blipFill>
        <p:spPr bwMode="auto">
          <a:xfrm>
            <a:off x="3585029" y="1219200"/>
            <a:ext cx="4876800" cy="5060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310171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280150"/>
          </a:xfrm>
        </p:spPr>
        <p:txBody>
          <a:bodyPr>
            <a:normAutofit/>
          </a:bodyPr>
          <a:lstStyle/>
          <a:p>
            <a:pPr marL="0" lvl="0" indent="0">
              <a:spcBef>
                <a:spcPts val="0"/>
              </a:spcBef>
              <a:buNone/>
            </a:pPr>
            <a:r>
              <a:rPr lang="en-US" sz="2400" b="1" dirty="0">
                <a:solidFill>
                  <a:srgbClr val="FF0000"/>
                </a:solidFill>
              </a:rPr>
              <a:t>Deeds of Conveyance</a:t>
            </a:r>
          </a:p>
          <a:p>
            <a:pPr marL="0" indent="0">
              <a:spcBef>
                <a:spcPts val="0"/>
              </a:spcBef>
              <a:buNone/>
            </a:pPr>
            <a:endParaRPr lang="en-US" sz="2400" dirty="0"/>
          </a:p>
          <a:p>
            <a:pPr marL="400050" lvl="1" indent="0">
              <a:spcBef>
                <a:spcPts val="0"/>
              </a:spcBef>
              <a:buNone/>
            </a:pPr>
            <a:r>
              <a:rPr lang="en-US" sz="2400" b="1" dirty="0"/>
              <a:t>Deed types: statutory deeds </a:t>
            </a:r>
            <a:br>
              <a:rPr lang="en-US" sz="2400" b="1" dirty="0"/>
            </a:br>
            <a:endParaRPr lang="en-US" sz="2400" b="1" dirty="0"/>
          </a:p>
          <a:p>
            <a:pPr lvl="1">
              <a:buFont typeface="Wingdings" panose="05000000000000000000" pitchFamily="2" charset="2"/>
              <a:buChar char="q"/>
            </a:pPr>
            <a:r>
              <a:rPr lang="en-US" sz="2400" dirty="0"/>
              <a:t>Bargain and sale:  "I own, won't defend“</a:t>
            </a:r>
            <a:br>
              <a:rPr lang="en-US" sz="2400" dirty="0"/>
            </a:br>
            <a:endParaRPr lang="en-US" sz="2400" dirty="0"/>
          </a:p>
          <a:p>
            <a:pPr lvl="1">
              <a:buFont typeface="Wingdings" panose="05000000000000000000" pitchFamily="2" charset="2"/>
              <a:buChar char="q"/>
            </a:pPr>
            <a:r>
              <a:rPr lang="en-US" sz="2400" b="1" dirty="0"/>
              <a:t>General warranty</a:t>
            </a:r>
            <a:r>
              <a:rPr lang="en-US" sz="2400" dirty="0"/>
              <a:t>:  "I own, will defend“</a:t>
            </a:r>
            <a:br>
              <a:rPr lang="en-US" sz="2400" dirty="0"/>
            </a:br>
            <a:endParaRPr lang="en-US" sz="2400" dirty="0"/>
          </a:p>
          <a:p>
            <a:pPr lvl="1">
              <a:buFont typeface="Wingdings" panose="05000000000000000000" pitchFamily="2" charset="2"/>
              <a:buChar char="q"/>
            </a:pPr>
            <a:r>
              <a:rPr lang="en-US" sz="2400" dirty="0"/>
              <a:t>Special warranty:  "I own, warrant myself only“</a:t>
            </a:r>
            <a:br>
              <a:rPr lang="en-US" sz="2400" dirty="0"/>
            </a:br>
            <a:endParaRPr lang="en-US" sz="2400" dirty="0"/>
          </a:p>
          <a:p>
            <a:pPr lvl="1">
              <a:buFont typeface="Wingdings" panose="05000000000000000000" pitchFamily="2" charset="2"/>
              <a:buChar char="q"/>
            </a:pPr>
            <a:r>
              <a:rPr lang="en-US" sz="2400" dirty="0"/>
              <a:t>Quitclaim</a:t>
            </a:r>
            <a:r>
              <a:rPr lang="en-US" sz="2000" dirty="0"/>
              <a:t>:  </a:t>
            </a:r>
            <a:r>
              <a:rPr lang="en-US" sz="2400" dirty="0"/>
              <a:t>"I may or may not own,  won't defend</a:t>
            </a:r>
            <a:r>
              <a:rPr lang="en-US" sz="2000" dirty="0"/>
              <a:t>"</a:t>
            </a:r>
          </a:p>
          <a:p>
            <a:pPr marL="400050" lvl="1" indent="0">
              <a:spcBef>
                <a:spcPts val="0"/>
              </a:spcBef>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solidFill>
                  <a:srgbClr val="FF0000"/>
                </a:solidFill>
              </a:rPr>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2316634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280150"/>
          </a:xfrm>
        </p:spPr>
        <p:txBody>
          <a:bodyPr>
            <a:normAutofit fontScale="92500" lnSpcReduction="20000"/>
          </a:bodyPr>
          <a:lstStyle/>
          <a:p>
            <a:pPr marL="0" lvl="0" indent="0">
              <a:spcBef>
                <a:spcPts val="0"/>
              </a:spcBef>
              <a:buNone/>
            </a:pPr>
            <a:r>
              <a:rPr lang="en-US" sz="2600" b="1" dirty="0">
                <a:solidFill>
                  <a:srgbClr val="FF0000"/>
                </a:solidFill>
              </a:rPr>
              <a:t>Deeds of Conveyance</a:t>
            </a:r>
          </a:p>
          <a:p>
            <a:pPr marL="0" indent="0">
              <a:spcBef>
                <a:spcPts val="0"/>
              </a:spcBef>
              <a:buNone/>
            </a:pPr>
            <a:endParaRPr lang="en-US" sz="2600" dirty="0"/>
          </a:p>
          <a:p>
            <a:pPr marL="400050" lvl="1" indent="0">
              <a:spcBef>
                <a:spcPts val="0"/>
              </a:spcBef>
              <a:buNone/>
            </a:pPr>
            <a:r>
              <a:rPr lang="en-US" sz="2600" b="1" dirty="0"/>
              <a:t>Deed types: special purpose deeds </a:t>
            </a:r>
            <a:br>
              <a:rPr lang="en-US" sz="2400" b="1" dirty="0"/>
            </a:br>
            <a:endParaRPr lang="en-US" sz="2600" b="1" dirty="0"/>
          </a:p>
          <a:p>
            <a:pPr lvl="1">
              <a:buFont typeface="Wingdings" panose="05000000000000000000" pitchFamily="2" charset="2"/>
              <a:buChar char="q"/>
            </a:pPr>
            <a:r>
              <a:rPr lang="en-US" sz="2600" dirty="0"/>
              <a:t>Personal representative’s deed</a:t>
            </a:r>
          </a:p>
          <a:p>
            <a:pPr lvl="2">
              <a:buFont typeface="Wingdings" panose="05000000000000000000" pitchFamily="2" charset="2"/>
              <a:buChar char="§"/>
            </a:pPr>
            <a:r>
              <a:rPr lang="en-US" sz="2600" dirty="0"/>
              <a:t>Convey decedent estate</a:t>
            </a:r>
            <a:br>
              <a:rPr lang="en-US" sz="2600" dirty="0"/>
            </a:br>
            <a:endParaRPr lang="en-US" sz="2600" dirty="0"/>
          </a:p>
          <a:p>
            <a:pPr lvl="1">
              <a:buFont typeface="Wingdings" panose="05000000000000000000" pitchFamily="2" charset="2"/>
              <a:buChar char="q"/>
            </a:pPr>
            <a:r>
              <a:rPr lang="en-US" sz="2600" dirty="0"/>
              <a:t>Guardian’s deed</a:t>
            </a:r>
          </a:p>
          <a:p>
            <a:pPr lvl="2">
              <a:buFont typeface="Wingdings" panose="05000000000000000000" pitchFamily="2" charset="2"/>
              <a:buChar char="§"/>
            </a:pPr>
            <a:r>
              <a:rPr lang="en-US" sz="2600" dirty="0"/>
              <a:t>Transfer minor or incompetent’s estate</a:t>
            </a:r>
            <a:br>
              <a:rPr lang="en-US" sz="2600" dirty="0"/>
            </a:br>
            <a:endParaRPr lang="en-US" sz="2600" dirty="0"/>
          </a:p>
          <a:p>
            <a:pPr lvl="1">
              <a:buFont typeface="Wingdings" panose="05000000000000000000" pitchFamily="2" charset="2"/>
              <a:buChar char="q"/>
            </a:pPr>
            <a:r>
              <a:rPr lang="en-US" sz="2600" dirty="0"/>
              <a:t>Sheriff’s deed</a:t>
            </a:r>
          </a:p>
          <a:p>
            <a:pPr lvl="2">
              <a:buFont typeface="Wingdings" panose="05000000000000000000" pitchFamily="2" charset="2"/>
              <a:buChar char="§"/>
            </a:pPr>
            <a:r>
              <a:rPr lang="en-US" sz="2600" dirty="0"/>
              <a:t>Convey foreclosed property</a:t>
            </a:r>
            <a:br>
              <a:rPr lang="en-US" sz="2600" dirty="0"/>
            </a:br>
            <a:endParaRPr lang="en-US" sz="2600" dirty="0"/>
          </a:p>
          <a:p>
            <a:pPr lvl="1">
              <a:buFont typeface="Wingdings" panose="05000000000000000000" pitchFamily="2" charset="2"/>
              <a:buChar char="q"/>
            </a:pPr>
            <a:r>
              <a:rPr lang="en-US" sz="2600" dirty="0"/>
              <a:t>Deed of trust</a:t>
            </a:r>
          </a:p>
          <a:p>
            <a:pPr lvl="2">
              <a:buFont typeface="Wingdings" panose="05000000000000000000" pitchFamily="2" charset="2"/>
              <a:buChar char="§"/>
            </a:pPr>
            <a:r>
              <a:rPr lang="en-US" sz="2600" dirty="0"/>
              <a:t>Convey property to trustee</a:t>
            </a:r>
          </a:p>
          <a:p>
            <a:pPr lvl="2">
              <a:buFont typeface="Wingdings" panose="05000000000000000000" pitchFamily="2" charset="2"/>
              <a:buChar char="§"/>
            </a:pPr>
            <a:r>
              <a:rPr lang="en-US" sz="2600" dirty="0"/>
              <a:t>Reconveyance deed used to convey back to borrower</a:t>
            </a:r>
            <a:br>
              <a:rPr lang="en-US" sz="2600" dirty="0"/>
            </a:br>
            <a:endParaRPr lang="en-US" sz="26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solidFill>
                  <a:srgbClr val="FF0000"/>
                </a:solidFill>
              </a:rPr>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97881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a:t>
            </a:r>
            <a:br>
              <a:rPr lang="en-US" sz="2400" dirty="0"/>
            </a:br>
            <a:r>
              <a:rPr lang="en-US" sz="2400" dirty="0"/>
              <a:t>The </a:t>
            </a:r>
            <a:r>
              <a:rPr lang="en-US" sz="2400" dirty="0">
                <a:ea typeface="Times New Roman"/>
                <a:cs typeface="Shruti"/>
              </a:rPr>
              <a:t>Real Estate Business</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853113"/>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Regulation &amp; Licensing</a:t>
            </a:r>
          </a:p>
          <a:p>
            <a:pPr marL="0" indent="0">
              <a:buNone/>
            </a:pPr>
            <a:endParaRPr lang="en-US" sz="2400" dirty="0"/>
          </a:p>
          <a:p>
            <a:pPr marL="400050" lvl="1" indent="0">
              <a:buNone/>
            </a:pPr>
            <a:r>
              <a:rPr lang="en-US" sz="2400" b="1" dirty="0"/>
              <a:t>Real estate license laws</a:t>
            </a:r>
          </a:p>
          <a:p>
            <a:pPr marL="400050" lvl="1" indent="0">
              <a:buNone/>
            </a:pPr>
            <a:endParaRPr lang="en-US" sz="2400" b="1" dirty="0"/>
          </a:p>
          <a:p>
            <a:pPr lvl="1" indent="-342900">
              <a:buFont typeface="Wingdings" panose="05000000000000000000" pitchFamily="2" charset="2"/>
              <a:buChar char="q"/>
            </a:pPr>
            <a:r>
              <a:rPr lang="en-US" sz="2400" dirty="0"/>
              <a:t>Primary body of laws and regulations governing  licensure and conduct of  brokers and agents</a:t>
            </a:r>
            <a:br>
              <a:rPr lang="en-US" sz="2400" dirty="0"/>
            </a:br>
            <a:endParaRPr lang="en-US" sz="2400" dirty="0"/>
          </a:p>
          <a:p>
            <a:pPr lvl="1" indent="-342900">
              <a:buFont typeface="Wingdings" panose="05000000000000000000" pitchFamily="2" charset="2"/>
              <a:buChar char="q"/>
            </a:pPr>
            <a:r>
              <a:rPr lang="en-US" sz="2400" dirty="0"/>
              <a:t>License laws administered and enforced under the jurisdiction of the state real estate commission or related governmental entity</a:t>
            </a:r>
          </a:p>
        </p:txBody>
      </p:sp>
      <p:sp>
        <p:nvSpPr>
          <p:cNvPr id="8" name="Text Placeholder 7"/>
          <p:cNvSpPr>
            <a:spLocks noGrp="1"/>
          </p:cNvSpPr>
          <p:nvPr>
            <p:ph type="body" sz="half" idx="2"/>
          </p:nvPr>
        </p:nvSpPr>
        <p:spPr>
          <a:xfrm>
            <a:off x="304801" y="1600200"/>
            <a:ext cx="1904999" cy="2362200"/>
          </a:xfrm>
          <a:noFill/>
        </p:spPr>
        <p:txBody>
          <a:bodyPr>
            <a:normAutofit/>
          </a:bodyPr>
          <a:lstStyle/>
          <a:p>
            <a:endParaRPr lang="en-US" sz="1200" b="1" dirty="0">
              <a:solidFill>
                <a:srgbClr val="FF0000"/>
              </a:solidFill>
            </a:endParaRPr>
          </a:p>
          <a:p>
            <a:r>
              <a:rPr lang="en-US" b="1" dirty="0"/>
              <a:t>Real Estate Professions</a:t>
            </a:r>
          </a:p>
          <a:p>
            <a:pPr>
              <a:buFont typeface="Wingdings" panose="05000000000000000000" pitchFamily="2" charset="2"/>
              <a:buChar char="q"/>
            </a:pPr>
            <a:endParaRPr lang="en-US" b="1" dirty="0"/>
          </a:p>
          <a:p>
            <a:r>
              <a:rPr lang="en-US" b="1" dirty="0"/>
              <a:t>Real Estate Brokerage</a:t>
            </a:r>
          </a:p>
          <a:p>
            <a:pPr>
              <a:buFont typeface="Wingdings" panose="05000000000000000000" pitchFamily="2" charset="2"/>
              <a:buChar char="q"/>
            </a:pPr>
            <a:endParaRPr lang="en-US" b="1" dirty="0"/>
          </a:p>
          <a:p>
            <a:r>
              <a:rPr lang="en-US" b="1" dirty="0"/>
              <a:t>Professional Organizations</a:t>
            </a:r>
          </a:p>
          <a:p>
            <a:pPr>
              <a:buFont typeface="Wingdings" panose="05000000000000000000" pitchFamily="2" charset="2"/>
              <a:buChar char="q"/>
            </a:pPr>
            <a:endParaRPr lang="en-US" b="1" dirty="0"/>
          </a:p>
          <a:p>
            <a:r>
              <a:rPr lang="en-US" b="1" dirty="0">
                <a:solidFill>
                  <a:srgbClr val="FF0000"/>
                </a:solidFill>
              </a:rPr>
              <a:t>Regulation &amp; Licensing</a:t>
            </a:r>
          </a:p>
          <a:p>
            <a:endParaRPr lang="en-US" dirty="0"/>
          </a:p>
          <a:p>
            <a:endParaRPr lang="en-US" dirty="0"/>
          </a:p>
        </p:txBody>
      </p:sp>
      <p:cxnSp>
        <p:nvCxnSpPr>
          <p:cNvPr id="3" name="Straight Connector 2"/>
          <p:cNvCxnSpPr/>
          <p:nvPr/>
        </p:nvCxnSpPr>
        <p:spPr>
          <a:xfrm>
            <a:off x="2209800" y="9144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601435632"/>
              </p:ext>
            </p:extLst>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1  The Real Estate Business            Slide 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1107420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280150"/>
          </a:xfrm>
        </p:spPr>
        <p:txBody>
          <a:bodyPr>
            <a:normAutofit fontScale="85000" lnSpcReduction="10000"/>
          </a:bodyPr>
          <a:lstStyle/>
          <a:p>
            <a:pPr marL="0" lvl="0" indent="0">
              <a:spcBef>
                <a:spcPts val="0"/>
              </a:spcBef>
              <a:buNone/>
            </a:pPr>
            <a:r>
              <a:rPr lang="en-US" sz="2800" b="1" dirty="0">
                <a:solidFill>
                  <a:srgbClr val="FF0000"/>
                </a:solidFill>
              </a:rPr>
              <a:t>Deeds of Conveyance</a:t>
            </a:r>
          </a:p>
          <a:p>
            <a:pPr marL="0" indent="0">
              <a:spcBef>
                <a:spcPts val="0"/>
              </a:spcBef>
              <a:buNone/>
            </a:pPr>
            <a:endParaRPr lang="en-US" sz="2400" dirty="0"/>
          </a:p>
          <a:p>
            <a:pPr marL="400050" lvl="1" indent="0">
              <a:spcBef>
                <a:spcPts val="0"/>
              </a:spcBef>
              <a:buNone/>
            </a:pPr>
            <a:r>
              <a:rPr lang="en-US" sz="2600" b="1" dirty="0"/>
              <a:t>Deed types: special purpose deeds (cont.)</a:t>
            </a:r>
            <a:br>
              <a:rPr lang="en-US" sz="2600" b="1" dirty="0"/>
            </a:br>
            <a:endParaRPr lang="en-US" sz="2600" dirty="0"/>
          </a:p>
          <a:p>
            <a:pPr lvl="1">
              <a:buFont typeface="Wingdings" panose="05000000000000000000" pitchFamily="2" charset="2"/>
              <a:buChar char="q"/>
            </a:pPr>
            <a:r>
              <a:rPr lang="en-US" sz="2600" dirty="0"/>
              <a:t>Deed </a:t>
            </a:r>
            <a:r>
              <a:rPr lang="en-US" sz="2600" i="1" dirty="0"/>
              <a:t>in</a:t>
            </a:r>
            <a:r>
              <a:rPr lang="en-US" sz="2600" dirty="0"/>
              <a:t> trust</a:t>
            </a:r>
          </a:p>
          <a:p>
            <a:pPr lvl="2">
              <a:buFont typeface="Wingdings" panose="05000000000000000000" pitchFamily="2" charset="2"/>
              <a:buChar char="§"/>
            </a:pPr>
            <a:r>
              <a:rPr lang="en-US" sz="2600" dirty="0"/>
              <a:t>Convey to a land trust</a:t>
            </a:r>
            <a:br>
              <a:rPr lang="en-US" sz="2600" dirty="0"/>
            </a:br>
            <a:endParaRPr lang="en-US" sz="2600" dirty="0"/>
          </a:p>
          <a:p>
            <a:pPr lvl="1">
              <a:buFont typeface="Wingdings" panose="05000000000000000000" pitchFamily="2" charset="2"/>
              <a:buChar char="q"/>
            </a:pPr>
            <a:r>
              <a:rPr lang="en-US" sz="2600" dirty="0"/>
              <a:t>Master deed</a:t>
            </a:r>
          </a:p>
          <a:p>
            <a:pPr lvl="2">
              <a:buFont typeface="Wingdings" panose="05000000000000000000" pitchFamily="2" charset="2"/>
              <a:buChar char="§"/>
            </a:pPr>
            <a:r>
              <a:rPr lang="en-US" sz="2600" dirty="0"/>
              <a:t>Convey land to condo developer</a:t>
            </a:r>
            <a:br>
              <a:rPr lang="en-US" sz="2600" dirty="0"/>
            </a:br>
            <a:endParaRPr lang="en-US" sz="2600" dirty="0"/>
          </a:p>
          <a:p>
            <a:pPr lvl="1">
              <a:buFont typeface="Wingdings" panose="05000000000000000000" pitchFamily="2" charset="2"/>
              <a:buChar char="q"/>
            </a:pPr>
            <a:r>
              <a:rPr lang="en-US" sz="2600" dirty="0"/>
              <a:t>Partition deed</a:t>
            </a:r>
          </a:p>
          <a:p>
            <a:pPr lvl="2">
              <a:buFont typeface="Wingdings" panose="05000000000000000000" pitchFamily="2" charset="2"/>
              <a:buChar char="§"/>
            </a:pPr>
            <a:r>
              <a:rPr lang="en-US" sz="2600" dirty="0"/>
              <a:t>Convey partitioned property</a:t>
            </a:r>
            <a:br>
              <a:rPr lang="en-US" sz="2600" dirty="0"/>
            </a:br>
            <a:endParaRPr lang="en-US" sz="2600" dirty="0"/>
          </a:p>
          <a:p>
            <a:pPr lvl="1">
              <a:buFont typeface="Wingdings" panose="05000000000000000000" pitchFamily="2" charset="2"/>
              <a:buChar char="q"/>
            </a:pPr>
            <a:r>
              <a:rPr lang="en-US" sz="2600" dirty="0"/>
              <a:t>Patent deed</a:t>
            </a:r>
          </a:p>
          <a:p>
            <a:pPr lvl="2">
              <a:buFont typeface="Wingdings" panose="05000000000000000000" pitchFamily="2" charset="2"/>
              <a:buChar char="§"/>
            </a:pPr>
            <a:r>
              <a:rPr lang="en-US" sz="2600" dirty="0"/>
              <a:t>Convey government property to private owner</a:t>
            </a:r>
            <a:br>
              <a:rPr lang="en-US" sz="2600" dirty="0"/>
            </a:br>
            <a:endParaRPr lang="en-US" sz="2600" dirty="0"/>
          </a:p>
          <a:p>
            <a:pPr lvl="1">
              <a:buFont typeface="Wingdings" panose="05000000000000000000" pitchFamily="2" charset="2"/>
              <a:buChar char="q"/>
            </a:pPr>
            <a:r>
              <a:rPr lang="en-US" sz="2600" dirty="0"/>
              <a:t>Tax deed</a:t>
            </a:r>
          </a:p>
          <a:p>
            <a:pPr lvl="2">
              <a:buFont typeface="Wingdings" panose="05000000000000000000" pitchFamily="2" charset="2"/>
              <a:buChar char="§"/>
            </a:pPr>
            <a:r>
              <a:rPr lang="en-US" sz="2600" dirty="0"/>
              <a:t>Convey property sold at tax sale</a:t>
            </a:r>
          </a:p>
          <a:p>
            <a:pPr lvl="2">
              <a:buFont typeface="Wingdings" panose="05000000000000000000" pitchFamily="2" charset="2"/>
              <a:buChar char="§"/>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solidFill>
                  <a:srgbClr val="FF0000"/>
                </a:solidFill>
              </a:rPr>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7517240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280150"/>
          </a:xfrm>
        </p:spPr>
        <p:txBody>
          <a:bodyPr>
            <a:normAutofit/>
          </a:bodyPr>
          <a:lstStyle/>
          <a:p>
            <a:pPr marL="0" lvl="0" indent="0">
              <a:spcBef>
                <a:spcPts val="0"/>
              </a:spcBef>
              <a:buNone/>
            </a:pPr>
            <a:r>
              <a:rPr lang="en-US" sz="2400" b="1" dirty="0">
                <a:solidFill>
                  <a:srgbClr val="FF0000"/>
                </a:solidFill>
              </a:rPr>
              <a:t>Deeds of Conveyance</a:t>
            </a:r>
          </a:p>
          <a:p>
            <a:pPr marL="0" indent="0">
              <a:spcBef>
                <a:spcPts val="0"/>
              </a:spcBef>
              <a:buNone/>
            </a:pPr>
            <a:endParaRPr lang="en-US" sz="2400" dirty="0"/>
          </a:p>
          <a:p>
            <a:pPr marL="400050" lvl="1" indent="0">
              <a:spcBef>
                <a:spcPts val="0"/>
              </a:spcBef>
              <a:buNone/>
            </a:pPr>
            <a:r>
              <a:rPr lang="en-US" sz="2600" b="1" dirty="0"/>
              <a:t>Transfer tax</a:t>
            </a:r>
            <a:br>
              <a:rPr lang="en-US" sz="2600" b="1" dirty="0"/>
            </a:br>
            <a:endParaRPr lang="en-US" sz="2600" dirty="0"/>
          </a:p>
          <a:p>
            <a:pPr lvl="1">
              <a:buFont typeface="Wingdings" panose="05000000000000000000" pitchFamily="2" charset="2"/>
              <a:buChar char="q"/>
            </a:pPr>
            <a:r>
              <a:rPr lang="en-US" sz="2400" dirty="0"/>
              <a:t>State tax on property conveyances </a:t>
            </a:r>
            <a:br>
              <a:rPr lang="en-US" sz="2400" dirty="0"/>
            </a:br>
            <a:endParaRPr lang="en-US" sz="2400" dirty="0"/>
          </a:p>
          <a:p>
            <a:pPr lvl="1">
              <a:buFont typeface="Wingdings" panose="05000000000000000000" pitchFamily="2" charset="2"/>
              <a:buChar char="q"/>
            </a:pPr>
            <a:r>
              <a:rPr lang="en-US" sz="2400" dirty="0"/>
              <a:t>Amount of tax based on price of property</a:t>
            </a:r>
          </a:p>
          <a:p>
            <a:pPr marL="914400" lvl="2" indent="0">
              <a:buNone/>
            </a:pPr>
            <a:endParaRPr lang="en-US" dirty="0"/>
          </a:p>
          <a:p>
            <a:pPr lvl="1">
              <a:buFont typeface="Wingdings" panose="05000000000000000000" pitchFamily="2" charset="2"/>
              <a:buChar char="q"/>
            </a:pPr>
            <a:r>
              <a:rPr lang="en-US" sz="2400" dirty="0"/>
              <a:t>Called ‘documentary stamp tax’</a:t>
            </a:r>
            <a:br>
              <a:rPr lang="en-US" sz="2400" dirty="0"/>
            </a:br>
            <a:endParaRPr lang="en-US" sz="2400" dirty="0"/>
          </a:p>
          <a:p>
            <a:pPr lvl="1">
              <a:buFont typeface="Wingdings" panose="05000000000000000000" pitchFamily="2" charset="2"/>
              <a:buChar char="q"/>
            </a:pPr>
            <a:r>
              <a:rPr lang="en-US" sz="2400" dirty="0"/>
              <a:t>Payment is evidenced on the deed</a:t>
            </a:r>
          </a:p>
          <a:p>
            <a:pPr lvl="2">
              <a:buFont typeface="Wingdings" panose="05000000000000000000" pitchFamily="2" charset="2"/>
              <a:buChar char="§"/>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solidFill>
                  <a:srgbClr val="FF0000"/>
                </a:solidFill>
              </a:rPr>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7672250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280150"/>
          </a:xfrm>
        </p:spPr>
        <p:txBody>
          <a:bodyPr>
            <a:normAutofit/>
          </a:bodyPr>
          <a:lstStyle/>
          <a:p>
            <a:pPr marL="0" lvl="0" indent="0">
              <a:spcBef>
                <a:spcPts val="0"/>
              </a:spcBef>
              <a:buNone/>
            </a:pPr>
            <a:endParaRPr lang="en-US" sz="2400" b="1" dirty="0">
              <a:solidFill>
                <a:srgbClr val="FF0000"/>
              </a:solidFill>
            </a:endParaRPr>
          </a:p>
          <a:p>
            <a:pPr marL="0" lvl="0" indent="0">
              <a:spcBef>
                <a:spcPts val="0"/>
              </a:spcBef>
              <a:buNone/>
            </a:pPr>
            <a:r>
              <a:rPr lang="en-US" sz="2400" b="1" dirty="0">
                <a:solidFill>
                  <a:srgbClr val="FF0000"/>
                </a:solidFill>
              </a:rPr>
              <a:t>Wills</a:t>
            </a:r>
          </a:p>
          <a:p>
            <a:pPr marL="0" indent="0">
              <a:spcBef>
                <a:spcPts val="0"/>
              </a:spcBef>
              <a:buNone/>
            </a:pPr>
            <a:endParaRPr lang="en-US" sz="2400" dirty="0"/>
          </a:p>
          <a:p>
            <a:pPr lvl="1">
              <a:buFont typeface="Wingdings" panose="05000000000000000000" pitchFamily="2" charset="2"/>
              <a:buChar char="q"/>
            </a:pPr>
            <a:r>
              <a:rPr lang="en-US" sz="2400" dirty="0"/>
              <a:t>Last will and testament</a:t>
            </a:r>
          </a:p>
          <a:p>
            <a:pPr lvl="2">
              <a:buFont typeface="Wingdings" panose="05000000000000000000" pitchFamily="2" charset="2"/>
              <a:buChar char="§"/>
            </a:pPr>
            <a:r>
              <a:rPr lang="en-US" dirty="0"/>
              <a:t>Voluntary transfer to heirs after death</a:t>
            </a:r>
            <a:br>
              <a:rPr lang="en-US" dirty="0"/>
            </a:br>
            <a:endParaRPr lang="en-US" dirty="0"/>
          </a:p>
          <a:p>
            <a:pPr lvl="1">
              <a:buFont typeface="Wingdings" panose="05000000000000000000" pitchFamily="2" charset="2"/>
              <a:buChar char="q"/>
            </a:pPr>
            <a:r>
              <a:rPr lang="en-US" sz="2400" dirty="0"/>
              <a:t>Maker: devisor or testator</a:t>
            </a:r>
            <a:br>
              <a:rPr lang="en-US" sz="2400" dirty="0"/>
            </a:br>
            <a:endParaRPr lang="en-US" sz="2400" dirty="0"/>
          </a:p>
          <a:p>
            <a:pPr lvl="1">
              <a:buFont typeface="Wingdings" panose="05000000000000000000" pitchFamily="2" charset="2"/>
              <a:buChar char="q"/>
            </a:pPr>
            <a:r>
              <a:rPr lang="en-US" sz="2400" dirty="0"/>
              <a:t>Heir / beneficiary: devisee</a:t>
            </a:r>
            <a:br>
              <a:rPr lang="en-US" sz="2400" dirty="0"/>
            </a:br>
            <a:endParaRPr lang="en-US" sz="2400" dirty="0"/>
          </a:p>
          <a:p>
            <a:pPr lvl="1">
              <a:buFont typeface="Wingdings" panose="05000000000000000000" pitchFamily="2" charset="2"/>
              <a:buChar char="q"/>
            </a:pPr>
            <a:r>
              <a:rPr lang="en-US" sz="2400" dirty="0"/>
              <a:t>Estate / property transferred: devise</a:t>
            </a:r>
          </a:p>
          <a:p>
            <a:pPr marL="914400" lvl="2"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solidFill>
                  <a:srgbClr val="FF0000"/>
                </a:solidFill>
              </a:rPr>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3405756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280150"/>
          </a:xfrm>
        </p:spPr>
        <p:txBody>
          <a:bodyPr>
            <a:normAutofit/>
          </a:bodyPr>
          <a:lstStyle/>
          <a:p>
            <a:pPr marL="0" lvl="0" indent="0">
              <a:spcBef>
                <a:spcPts val="0"/>
              </a:spcBef>
              <a:buNone/>
            </a:pPr>
            <a:endParaRPr lang="en-US" sz="2400" b="1" dirty="0">
              <a:solidFill>
                <a:srgbClr val="FF0000"/>
              </a:solidFill>
            </a:endParaRPr>
          </a:p>
          <a:p>
            <a:pPr marL="0" lvl="0" indent="0">
              <a:spcBef>
                <a:spcPts val="0"/>
              </a:spcBef>
              <a:buNone/>
            </a:pPr>
            <a:r>
              <a:rPr lang="en-US" sz="2400" b="1" dirty="0">
                <a:solidFill>
                  <a:srgbClr val="FF0000"/>
                </a:solidFill>
              </a:rPr>
              <a:t>Wills</a:t>
            </a:r>
          </a:p>
          <a:p>
            <a:pPr marL="0" indent="0">
              <a:spcBef>
                <a:spcPts val="0"/>
              </a:spcBef>
              <a:buNone/>
            </a:pPr>
            <a:endParaRPr lang="en-US" sz="2400" dirty="0"/>
          </a:p>
          <a:p>
            <a:pPr marL="457200" lvl="1" indent="0">
              <a:buNone/>
            </a:pPr>
            <a:r>
              <a:rPr lang="en-US" sz="2400" b="1" dirty="0"/>
              <a:t>Types of will</a:t>
            </a:r>
            <a:br>
              <a:rPr lang="en-US" sz="2400" b="1" dirty="0"/>
            </a:br>
            <a:endParaRPr lang="en-US" sz="2400" b="1" dirty="0"/>
          </a:p>
          <a:p>
            <a:pPr lvl="1">
              <a:buFont typeface="Wingdings" panose="05000000000000000000" pitchFamily="2" charset="2"/>
              <a:buChar char="q"/>
            </a:pPr>
            <a:r>
              <a:rPr lang="en-US" sz="2400" b="1" dirty="0"/>
              <a:t>Witnessed</a:t>
            </a:r>
            <a:r>
              <a:rPr lang="en-US" sz="2400" dirty="0"/>
              <a:t>: in writing; two + witnesses</a:t>
            </a:r>
            <a:br>
              <a:rPr lang="en-US" sz="2400" dirty="0"/>
            </a:br>
            <a:endParaRPr lang="en-US" sz="2400" dirty="0"/>
          </a:p>
          <a:p>
            <a:pPr lvl="1">
              <a:buFont typeface="Wingdings" panose="05000000000000000000" pitchFamily="2" charset="2"/>
              <a:buChar char="q"/>
            </a:pPr>
            <a:r>
              <a:rPr lang="en-US" sz="2400" b="1" dirty="0"/>
              <a:t>Holographic</a:t>
            </a:r>
            <a:r>
              <a:rPr lang="en-US" sz="2400" dirty="0"/>
              <a:t>: in testator’s handwriting</a:t>
            </a:r>
            <a:br>
              <a:rPr lang="en-US" sz="2400" dirty="0"/>
            </a:br>
            <a:endParaRPr lang="en-US" sz="2400" dirty="0"/>
          </a:p>
          <a:p>
            <a:pPr lvl="1">
              <a:buFont typeface="Wingdings" panose="05000000000000000000" pitchFamily="2" charset="2"/>
              <a:buChar char="q"/>
            </a:pPr>
            <a:r>
              <a:rPr lang="en-US" sz="2400" b="1" dirty="0"/>
              <a:t>Approved</a:t>
            </a:r>
            <a:r>
              <a:rPr lang="en-US" sz="2400" dirty="0"/>
              <a:t>: on pre-printed state law-compliant forms</a:t>
            </a:r>
            <a:br>
              <a:rPr lang="en-US" sz="2400" dirty="0"/>
            </a:br>
            <a:endParaRPr lang="en-US" sz="2400" dirty="0"/>
          </a:p>
          <a:p>
            <a:pPr lvl="1">
              <a:buFont typeface="Wingdings" panose="05000000000000000000" pitchFamily="2" charset="2"/>
              <a:buChar char="q"/>
            </a:pPr>
            <a:r>
              <a:rPr lang="en-US" sz="2400" b="1" dirty="0"/>
              <a:t>Nuncupative</a:t>
            </a:r>
            <a:r>
              <a:rPr lang="en-US" sz="2400" dirty="0"/>
              <a:t>: orally; written by witness</a:t>
            </a:r>
          </a:p>
          <a:p>
            <a:pPr lvl="2">
              <a:buFont typeface="Wingdings" panose="05000000000000000000" pitchFamily="2" charset="2"/>
              <a:buChar char="§"/>
            </a:pPr>
            <a:r>
              <a:rPr lang="en-US" dirty="0"/>
              <a:t>Generally not valid for real property transfer</a:t>
            </a:r>
          </a:p>
          <a:p>
            <a:pPr marL="914400" lvl="2"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solidFill>
                  <a:srgbClr val="FF0000"/>
                </a:solidFill>
              </a:rPr>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2922074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280150"/>
          </a:xfrm>
        </p:spPr>
        <p:txBody>
          <a:bodyPr>
            <a:normAutofit/>
          </a:bodyPr>
          <a:lstStyle/>
          <a:p>
            <a:pPr marL="0" lvl="0" indent="0">
              <a:spcBef>
                <a:spcPts val="0"/>
              </a:spcBef>
              <a:buNone/>
            </a:pPr>
            <a:endParaRPr lang="en-US" sz="2400" b="1" dirty="0">
              <a:solidFill>
                <a:srgbClr val="FF0000"/>
              </a:solidFill>
            </a:endParaRPr>
          </a:p>
          <a:p>
            <a:pPr marL="0" lvl="0" indent="0">
              <a:spcBef>
                <a:spcPts val="0"/>
              </a:spcBef>
              <a:buNone/>
            </a:pPr>
            <a:r>
              <a:rPr lang="en-US" sz="2400" b="1" dirty="0">
                <a:solidFill>
                  <a:srgbClr val="FF0000"/>
                </a:solidFill>
              </a:rPr>
              <a:t>Wills</a:t>
            </a:r>
          </a:p>
          <a:p>
            <a:pPr marL="0" indent="0">
              <a:spcBef>
                <a:spcPts val="0"/>
              </a:spcBef>
              <a:buNone/>
            </a:pPr>
            <a:endParaRPr lang="en-US" sz="2400" dirty="0"/>
          </a:p>
          <a:p>
            <a:pPr marL="457200" lvl="1" indent="0">
              <a:buNone/>
            </a:pPr>
            <a:r>
              <a:rPr lang="en-US" sz="2400" b="1" dirty="0"/>
              <a:t>Validity of the will</a:t>
            </a:r>
            <a:br>
              <a:rPr lang="en-US" sz="2400" b="1" dirty="0"/>
            </a:br>
            <a:endParaRPr lang="en-US" sz="2400" b="1" dirty="0"/>
          </a:p>
          <a:p>
            <a:pPr lvl="1">
              <a:buFont typeface="Wingdings" panose="05000000000000000000" pitchFamily="2" charset="2"/>
              <a:buChar char="q"/>
            </a:pPr>
            <a:r>
              <a:rPr lang="en-US" sz="2400" dirty="0"/>
              <a:t>Legal age</a:t>
            </a:r>
          </a:p>
          <a:p>
            <a:pPr lvl="1">
              <a:buFont typeface="Wingdings" panose="05000000000000000000" pitchFamily="2" charset="2"/>
              <a:buChar char="q"/>
            </a:pPr>
            <a:r>
              <a:rPr lang="en-US" sz="2400" dirty="0"/>
              <a:t>Mentally competent</a:t>
            </a:r>
          </a:p>
          <a:p>
            <a:pPr lvl="1">
              <a:buFont typeface="Wingdings" panose="05000000000000000000" pitchFamily="2" charset="2"/>
              <a:buChar char="q"/>
            </a:pPr>
            <a:r>
              <a:rPr lang="en-US" sz="2400" dirty="0"/>
              <a:t>Entitled ‘last will and testament”</a:t>
            </a:r>
          </a:p>
          <a:p>
            <a:pPr lvl="1">
              <a:buFont typeface="Wingdings" panose="05000000000000000000" pitchFamily="2" charset="2"/>
              <a:buChar char="q"/>
            </a:pPr>
            <a:r>
              <a:rPr lang="en-US" sz="2400" dirty="0"/>
              <a:t>Signed</a:t>
            </a:r>
          </a:p>
          <a:p>
            <a:pPr lvl="1">
              <a:buFont typeface="Wingdings" panose="05000000000000000000" pitchFamily="2" charset="2"/>
              <a:buChar char="q"/>
            </a:pPr>
            <a:r>
              <a:rPr lang="en-US" sz="2400" dirty="0"/>
              <a:t>Witnessed</a:t>
            </a:r>
          </a:p>
          <a:p>
            <a:pPr lvl="1">
              <a:buFont typeface="Wingdings" panose="05000000000000000000" pitchFamily="2" charset="2"/>
              <a:buChar char="q"/>
            </a:pPr>
            <a:r>
              <a:rPr lang="en-US" sz="2400" dirty="0"/>
              <a:t>Voluntary</a:t>
            </a:r>
            <a:endParaRPr lang="en-US" dirty="0"/>
          </a:p>
          <a:p>
            <a:pPr marL="914400" lvl="2"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solidFill>
                  <a:srgbClr val="FF0000"/>
                </a:solidFill>
              </a:rPr>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1258718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280150"/>
          </a:xfrm>
        </p:spPr>
        <p:txBody>
          <a:bodyPr>
            <a:normAutofit/>
          </a:bodyPr>
          <a:lstStyle/>
          <a:p>
            <a:pPr marL="0" lvl="0" indent="0">
              <a:spcBef>
                <a:spcPts val="0"/>
              </a:spcBef>
              <a:buNone/>
            </a:pPr>
            <a:endParaRPr lang="en-US" sz="2400" b="1" dirty="0">
              <a:solidFill>
                <a:srgbClr val="FF0000"/>
              </a:solidFill>
            </a:endParaRPr>
          </a:p>
          <a:p>
            <a:pPr marL="0" lvl="0" indent="0">
              <a:spcBef>
                <a:spcPts val="0"/>
              </a:spcBef>
              <a:buNone/>
            </a:pPr>
            <a:r>
              <a:rPr lang="en-US" sz="2400" b="1" dirty="0">
                <a:solidFill>
                  <a:srgbClr val="FF0000"/>
                </a:solidFill>
              </a:rPr>
              <a:t>Wills</a:t>
            </a:r>
          </a:p>
          <a:p>
            <a:pPr marL="0" indent="0">
              <a:spcBef>
                <a:spcPts val="0"/>
              </a:spcBef>
              <a:buNone/>
            </a:pPr>
            <a:endParaRPr lang="en-US" sz="2400" dirty="0"/>
          </a:p>
          <a:p>
            <a:pPr marL="914400" lvl="2"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solidFill>
                  <a:srgbClr val="FF0000"/>
                </a:solidFill>
              </a:rPr>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18 probating the estate.jpg"/>
          <p:cNvPicPr>
            <a:picLocks noChangeAspect="1" noChangeArrowheads="1"/>
          </p:cNvPicPr>
          <p:nvPr/>
        </p:nvPicPr>
        <p:blipFill rotWithShape="1">
          <a:blip r:embed="rId3">
            <a:extLst>
              <a:ext uri="{28A0092B-C50C-407E-A947-70E740481C1C}">
                <a14:useLocalDpi xmlns:a14="http://schemas.microsoft.com/office/drawing/2010/main" val="0"/>
              </a:ext>
            </a:extLst>
          </a:blip>
          <a:srcRect b="9154"/>
          <a:stretch/>
        </p:blipFill>
        <p:spPr bwMode="auto">
          <a:xfrm>
            <a:off x="2971800" y="1295401"/>
            <a:ext cx="5105400" cy="5105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746616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lvl="0" indent="0">
              <a:spcBef>
                <a:spcPts val="0"/>
              </a:spcBef>
              <a:buNone/>
            </a:pPr>
            <a:endParaRPr lang="en-US" sz="2400" b="1" dirty="0">
              <a:solidFill>
                <a:srgbClr val="FF0000"/>
              </a:solidFill>
            </a:endParaRPr>
          </a:p>
          <a:p>
            <a:pPr marL="0" lvl="0" indent="0">
              <a:spcBef>
                <a:spcPts val="0"/>
              </a:spcBef>
              <a:buNone/>
            </a:pPr>
            <a:r>
              <a:rPr lang="en-US" sz="2800" b="1" dirty="0">
                <a:solidFill>
                  <a:srgbClr val="FF0000"/>
                </a:solidFill>
              </a:rPr>
              <a:t>Wills</a:t>
            </a:r>
          </a:p>
          <a:p>
            <a:pPr marL="0" indent="0">
              <a:spcBef>
                <a:spcPts val="0"/>
              </a:spcBef>
              <a:buNone/>
            </a:pPr>
            <a:endParaRPr lang="en-US" sz="2400" dirty="0"/>
          </a:p>
          <a:p>
            <a:pPr marL="457200" lvl="1" indent="0">
              <a:buNone/>
            </a:pPr>
            <a:r>
              <a:rPr lang="en-US" sz="2400" b="1" dirty="0"/>
              <a:t>Probate process</a:t>
            </a:r>
            <a:br>
              <a:rPr lang="en-US" sz="2400" b="1" dirty="0"/>
            </a:br>
            <a:endParaRPr lang="en-US" sz="2400" b="1" dirty="0"/>
          </a:p>
          <a:p>
            <a:pPr lvl="1">
              <a:buFont typeface="Wingdings" panose="05000000000000000000" pitchFamily="2" charset="2"/>
              <a:buChar char="q"/>
            </a:pPr>
            <a:r>
              <a:rPr lang="en-US" sz="2400" dirty="0"/>
              <a:t>Validate will</a:t>
            </a:r>
            <a:br>
              <a:rPr lang="en-US" sz="2400" dirty="0"/>
            </a:br>
            <a:endParaRPr lang="en-US" sz="2400" dirty="0"/>
          </a:p>
          <a:p>
            <a:pPr lvl="1">
              <a:buFont typeface="Wingdings" panose="05000000000000000000" pitchFamily="2" charset="2"/>
              <a:buChar char="q"/>
            </a:pPr>
            <a:r>
              <a:rPr lang="en-US" sz="2400" dirty="0"/>
              <a:t>Validate and settle claims</a:t>
            </a:r>
            <a:br>
              <a:rPr lang="en-US" sz="2400" dirty="0"/>
            </a:br>
            <a:endParaRPr lang="en-US" sz="2400" dirty="0"/>
          </a:p>
          <a:p>
            <a:pPr lvl="1">
              <a:buFont typeface="Wingdings" panose="05000000000000000000" pitchFamily="2" charset="2"/>
              <a:buChar char="q"/>
            </a:pPr>
            <a:r>
              <a:rPr lang="en-US" sz="2400" dirty="0"/>
              <a:t>Pay debts against estate</a:t>
            </a:r>
            <a:br>
              <a:rPr lang="en-US" sz="2400" dirty="0"/>
            </a:br>
            <a:endParaRPr lang="en-US" sz="2400" dirty="0"/>
          </a:p>
          <a:p>
            <a:pPr lvl="1">
              <a:buFont typeface="Wingdings" panose="05000000000000000000" pitchFamily="2" charset="2"/>
              <a:buChar char="q"/>
            </a:pPr>
            <a:r>
              <a:rPr lang="en-US" sz="2400" dirty="0"/>
              <a:t>Distribute remaining estate to heirs</a:t>
            </a:r>
          </a:p>
          <a:p>
            <a:pPr marL="914400" lvl="2"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solidFill>
                  <a:srgbClr val="FF0000"/>
                </a:solidFill>
              </a:rPr>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5411602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lnSpcReduction="10000"/>
          </a:bodyPr>
          <a:lstStyle/>
          <a:p>
            <a:pPr marL="0" lvl="0" indent="0">
              <a:spcBef>
                <a:spcPts val="0"/>
              </a:spcBef>
              <a:buNone/>
            </a:pPr>
            <a:r>
              <a:rPr lang="en-US" sz="2400" b="1" dirty="0">
                <a:solidFill>
                  <a:srgbClr val="FF0000"/>
                </a:solidFill>
              </a:rPr>
              <a:t>Involuntary Title Transfer</a:t>
            </a:r>
          </a:p>
          <a:p>
            <a:pPr marL="0" indent="0">
              <a:spcBef>
                <a:spcPts val="0"/>
              </a:spcBef>
              <a:buNone/>
            </a:pPr>
            <a:endParaRPr lang="en-US" sz="2400" dirty="0"/>
          </a:p>
          <a:p>
            <a:pPr marL="457200" lvl="1" indent="0">
              <a:buNone/>
            </a:pPr>
            <a:r>
              <a:rPr lang="en-US" sz="2400" b="1" dirty="0"/>
              <a:t>Types of involuntary transfer</a:t>
            </a:r>
            <a:br>
              <a:rPr lang="en-US" sz="2400" b="1" dirty="0"/>
            </a:br>
            <a:endParaRPr lang="en-US" sz="2400" b="1" dirty="0"/>
          </a:p>
          <a:p>
            <a:pPr lvl="1">
              <a:buFont typeface="Wingdings" panose="05000000000000000000" pitchFamily="2" charset="2"/>
              <a:buChar char="q"/>
            </a:pPr>
            <a:r>
              <a:rPr lang="en-US" sz="2400" dirty="0"/>
              <a:t>Via laws of descent: </a:t>
            </a:r>
          </a:p>
          <a:p>
            <a:pPr lvl="2">
              <a:buFont typeface="Wingdings" panose="05000000000000000000" pitchFamily="2" charset="2"/>
              <a:buChar char="§"/>
            </a:pPr>
            <a:r>
              <a:rPr lang="en-US" dirty="0"/>
              <a:t>Prescribes who gets what in absence of will</a:t>
            </a:r>
            <a:br>
              <a:rPr lang="en-US" dirty="0"/>
            </a:br>
            <a:endParaRPr lang="en-US" dirty="0"/>
          </a:p>
          <a:p>
            <a:pPr lvl="2">
              <a:buFont typeface="Wingdings" panose="05000000000000000000" pitchFamily="2" charset="2"/>
              <a:buChar char="§"/>
            </a:pPr>
            <a:r>
              <a:rPr lang="en-US" dirty="0"/>
              <a:t>If a will; identifies heirs</a:t>
            </a:r>
            <a:br>
              <a:rPr lang="en-US" dirty="0"/>
            </a:br>
            <a:endParaRPr lang="en-US" dirty="0"/>
          </a:p>
          <a:p>
            <a:pPr lvl="2">
              <a:buFont typeface="Wingdings" panose="05000000000000000000" pitchFamily="2" charset="2"/>
              <a:buChar char="§"/>
            </a:pPr>
            <a:r>
              <a:rPr lang="en-US" dirty="0"/>
              <a:t>If no will, property escheats to state/county</a:t>
            </a:r>
            <a:br>
              <a:rPr lang="en-US" sz="2000" dirty="0"/>
            </a:br>
            <a:endParaRPr lang="en-US" sz="2000" dirty="0"/>
          </a:p>
          <a:p>
            <a:pPr lvl="1">
              <a:buFont typeface="Wingdings" panose="05000000000000000000" pitchFamily="2" charset="2"/>
              <a:buChar char="q"/>
            </a:pPr>
            <a:r>
              <a:rPr lang="en-US" sz="2400" dirty="0"/>
              <a:t>Abandonment: escheats if unused for statutory period</a:t>
            </a:r>
            <a:br>
              <a:rPr lang="en-US" sz="2400" dirty="0"/>
            </a:br>
            <a:endParaRPr lang="en-US" sz="2400" dirty="0"/>
          </a:p>
          <a:p>
            <a:pPr lvl="1">
              <a:buFont typeface="Wingdings" panose="05000000000000000000" pitchFamily="2" charset="2"/>
              <a:buChar char="q"/>
            </a:pPr>
            <a:r>
              <a:rPr lang="en-US" sz="2400" dirty="0"/>
              <a:t>Foreclosure: lose title by forfeiture</a:t>
            </a:r>
            <a:br>
              <a:rPr lang="en-US" sz="2400" dirty="0"/>
            </a:br>
            <a:endParaRPr lang="en-US" sz="2400" dirty="0"/>
          </a:p>
          <a:p>
            <a:pPr marL="914400" lvl="2"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solidFill>
                  <a:srgbClr val="FF0000"/>
                </a:solidFill>
              </a:rPr>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944723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lvl="0" indent="0">
              <a:spcBef>
                <a:spcPts val="0"/>
              </a:spcBef>
              <a:buNone/>
            </a:pPr>
            <a:r>
              <a:rPr lang="en-US" sz="2800" b="1" dirty="0">
                <a:solidFill>
                  <a:srgbClr val="FF0000"/>
                </a:solidFill>
              </a:rPr>
              <a:t>Involuntary Title Transfer</a:t>
            </a:r>
          </a:p>
          <a:p>
            <a:pPr marL="0" indent="0">
              <a:spcBef>
                <a:spcPts val="0"/>
              </a:spcBef>
              <a:buNone/>
            </a:pPr>
            <a:endParaRPr lang="en-US" sz="2400" dirty="0"/>
          </a:p>
          <a:p>
            <a:pPr marL="457200" lvl="1" indent="0">
              <a:buNone/>
            </a:pPr>
            <a:r>
              <a:rPr lang="en-US" sz="2400" b="1" dirty="0"/>
              <a:t>Types of involuntary transfer (cont.)</a:t>
            </a:r>
            <a:br>
              <a:rPr lang="en-US" sz="2400" b="1" dirty="0"/>
            </a:br>
            <a:endParaRPr lang="en-US" sz="2000" dirty="0"/>
          </a:p>
          <a:p>
            <a:pPr lvl="1">
              <a:buFont typeface="Wingdings" panose="05000000000000000000" pitchFamily="2" charset="2"/>
              <a:buChar char="q"/>
            </a:pPr>
            <a:r>
              <a:rPr lang="en-US" sz="2400" dirty="0"/>
              <a:t>Eminent domain</a:t>
            </a:r>
          </a:p>
          <a:p>
            <a:pPr lvl="2">
              <a:buFont typeface="Wingdings" panose="05000000000000000000" pitchFamily="2" charset="2"/>
              <a:buChar char="§"/>
            </a:pPr>
            <a:r>
              <a:rPr lang="en-US" dirty="0"/>
              <a:t>lose title to public for the “greater good”</a:t>
            </a:r>
          </a:p>
          <a:p>
            <a:pPr lvl="2">
              <a:buFont typeface="Wingdings" panose="05000000000000000000" pitchFamily="2" charset="2"/>
              <a:buChar char="§"/>
            </a:pPr>
            <a:r>
              <a:rPr lang="en-US" dirty="0"/>
              <a:t>owner receives just compensation</a:t>
            </a:r>
            <a:br>
              <a:rPr lang="en-US" sz="2000" dirty="0"/>
            </a:br>
            <a:endParaRPr lang="en-US" dirty="0"/>
          </a:p>
          <a:p>
            <a:pPr lvl="1">
              <a:buFont typeface="Wingdings" panose="05000000000000000000" pitchFamily="2" charset="2"/>
              <a:buChar char="q"/>
            </a:pPr>
            <a:r>
              <a:rPr lang="en-US" sz="2400" dirty="0"/>
              <a:t>Estoppel</a:t>
            </a:r>
          </a:p>
          <a:p>
            <a:pPr lvl="2">
              <a:buFont typeface="Wingdings" panose="05000000000000000000" pitchFamily="2" charset="2"/>
              <a:buChar char="§"/>
            </a:pPr>
            <a:r>
              <a:rPr lang="en-US" dirty="0"/>
              <a:t>barred by prior acts or claims from claiming a right or interest in a property</a:t>
            </a:r>
          </a:p>
          <a:p>
            <a:pPr lvl="2">
              <a:buFont typeface="Wingdings" panose="05000000000000000000" pitchFamily="2" charset="2"/>
              <a:buChar char="§"/>
            </a:pPr>
            <a:r>
              <a:rPr lang="en-US" dirty="0"/>
              <a:t>can prevent an owner from re-claiming a property transferred under false pretenses</a:t>
            </a:r>
          </a:p>
          <a:p>
            <a:pPr marL="914400" lvl="2"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solidFill>
                  <a:srgbClr val="FF0000"/>
                </a:solidFill>
              </a:rPr>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0489942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lvl="0" indent="0">
              <a:spcBef>
                <a:spcPts val="0"/>
              </a:spcBef>
              <a:buNone/>
            </a:pPr>
            <a:r>
              <a:rPr lang="en-US" sz="2400" b="1" dirty="0">
                <a:solidFill>
                  <a:srgbClr val="FF0000"/>
                </a:solidFill>
              </a:rPr>
              <a:t>Involuntary Title Transfer</a:t>
            </a:r>
          </a:p>
          <a:p>
            <a:pPr marL="0" indent="0">
              <a:spcBef>
                <a:spcPts val="0"/>
              </a:spcBef>
              <a:buNone/>
            </a:pPr>
            <a:endParaRPr lang="en-US" sz="2400" dirty="0"/>
          </a:p>
          <a:p>
            <a:pPr marL="457200" lvl="1" indent="0">
              <a:buNone/>
            </a:pPr>
            <a:r>
              <a:rPr lang="en-US" sz="2400" b="1" dirty="0"/>
              <a:t>Involuntary transfer: adverse possession</a:t>
            </a:r>
            <a:br>
              <a:rPr lang="en-US" sz="2400" b="1" dirty="0"/>
            </a:br>
            <a:endParaRPr lang="en-US" sz="2000" dirty="0"/>
          </a:p>
          <a:p>
            <a:pPr lvl="1">
              <a:buFont typeface="Wingdings" panose="05000000000000000000" pitchFamily="2" charset="2"/>
              <a:buChar char="q"/>
            </a:pPr>
            <a:r>
              <a:rPr lang="en-US" sz="2400" dirty="0"/>
              <a:t>Adverse possession</a:t>
            </a:r>
          </a:p>
          <a:p>
            <a:pPr lvl="2">
              <a:buFont typeface="Wingdings" panose="05000000000000000000" pitchFamily="2" charset="2"/>
              <a:buChar char="§"/>
            </a:pPr>
            <a:r>
              <a:rPr lang="en-US" dirty="0"/>
              <a:t>“Unwanted owner” may claim, obtain ownership</a:t>
            </a:r>
          </a:p>
          <a:p>
            <a:pPr lvl="1">
              <a:buFont typeface="Wingdings" panose="05000000000000000000" pitchFamily="2" charset="2"/>
              <a:buChar char="q"/>
            </a:pPr>
            <a:r>
              <a:rPr lang="en-US" sz="2400" dirty="0"/>
              <a:t>Adverse possession criteria</a:t>
            </a:r>
          </a:p>
          <a:p>
            <a:pPr lvl="2">
              <a:buFont typeface="Wingdings" panose="05000000000000000000" pitchFamily="2" charset="2"/>
              <a:buChar char="§"/>
            </a:pPr>
            <a:r>
              <a:rPr lang="en-US" dirty="0"/>
              <a:t>show </a:t>
            </a:r>
            <a:r>
              <a:rPr lang="en-US" b="1" dirty="0"/>
              <a:t>claim of right </a:t>
            </a:r>
            <a:r>
              <a:rPr lang="en-US" dirty="0"/>
              <a:t>as reason</a:t>
            </a:r>
          </a:p>
          <a:p>
            <a:pPr lvl="2">
              <a:buFont typeface="Wingdings" panose="05000000000000000000" pitchFamily="2" charset="2"/>
              <a:buChar char="§"/>
            </a:pPr>
            <a:r>
              <a:rPr lang="en-US" b="1" dirty="0"/>
              <a:t>notorious possession</a:t>
            </a:r>
            <a:r>
              <a:rPr lang="en-US" dirty="0"/>
              <a:t>: unconcealed occupation</a:t>
            </a:r>
          </a:p>
          <a:p>
            <a:pPr lvl="2">
              <a:buFont typeface="Wingdings" panose="05000000000000000000" pitchFamily="2" charset="2"/>
              <a:buChar char="§"/>
            </a:pPr>
            <a:r>
              <a:rPr lang="en-US" b="1" dirty="0"/>
              <a:t>hostile possession</a:t>
            </a:r>
            <a:r>
              <a:rPr lang="en-US" dirty="0"/>
              <a:t>: claim ownership</a:t>
            </a:r>
          </a:p>
          <a:p>
            <a:pPr lvl="2">
              <a:buFont typeface="Wingdings" panose="05000000000000000000" pitchFamily="2" charset="2"/>
              <a:buChar char="§"/>
            </a:pPr>
            <a:r>
              <a:rPr lang="en-US" b="1" dirty="0"/>
              <a:t>continuous</a:t>
            </a:r>
            <a:r>
              <a:rPr lang="en-US" dirty="0"/>
              <a:t> occupation for statutory period</a:t>
            </a:r>
          </a:p>
          <a:p>
            <a:pPr lvl="2">
              <a:buFont typeface="Wingdings" panose="05000000000000000000" pitchFamily="2" charset="2"/>
              <a:buChar char="§"/>
            </a:pPr>
            <a:r>
              <a:rPr lang="en-US" dirty="0"/>
              <a:t>may require payment of taxes</a:t>
            </a:r>
          </a:p>
          <a:p>
            <a:pPr lvl="2">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solidFill>
                  <a:srgbClr val="FF0000"/>
                </a:solidFill>
              </a:rPr>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342681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12825" y="-2"/>
            <a:ext cx="9144001"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199" y="537256"/>
            <a:ext cx="8229600" cy="639762"/>
          </a:xfrm>
        </p:spPr>
        <p:txBody>
          <a:bodyPr>
            <a:noAutofit/>
          </a:bodyPr>
          <a:lstStyle/>
          <a:p>
            <a:r>
              <a:rPr lang="en-US" b="1" dirty="0">
                <a:solidFill>
                  <a:schemeClr val="bg1"/>
                </a:solidFill>
              </a:rPr>
              <a:t>Unit 2:</a:t>
            </a:r>
            <a:r>
              <a:rPr lang="en-US" dirty="0">
                <a:solidFill>
                  <a:schemeClr val="bg1"/>
                </a:solidFill>
              </a:rPr>
              <a:t> </a:t>
            </a:r>
            <a:r>
              <a:rPr lang="en-US" b="1" dirty="0">
                <a:solidFill>
                  <a:schemeClr val="bg1"/>
                </a:solidFill>
              </a:rPr>
              <a:t>RIGHTS IN REAL ESTATE</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1428747" y="1909897"/>
          <a:ext cx="6286502" cy="30382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8" y="641604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 2  Rights in Real Estate         Slide 2-1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4562072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lvl="0" indent="0">
              <a:spcBef>
                <a:spcPts val="0"/>
              </a:spcBef>
              <a:buNone/>
            </a:pPr>
            <a:r>
              <a:rPr lang="en-US" sz="2400" b="1" dirty="0">
                <a:solidFill>
                  <a:srgbClr val="FF0000"/>
                </a:solidFill>
              </a:rPr>
              <a:t>Title Records</a:t>
            </a:r>
          </a:p>
          <a:p>
            <a:pPr marL="0" indent="0">
              <a:spcBef>
                <a:spcPts val="0"/>
              </a:spcBef>
              <a:buNone/>
            </a:pPr>
            <a:endParaRPr lang="en-US" sz="2400" dirty="0"/>
          </a:p>
          <a:p>
            <a:pPr lvl="1">
              <a:buFont typeface="Wingdings" panose="05000000000000000000" pitchFamily="2" charset="2"/>
              <a:buChar char="q"/>
            </a:pPr>
            <a:r>
              <a:rPr lang="en-US" sz="2400" dirty="0"/>
              <a:t>Instruments affecting title must be recorded</a:t>
            </a:r>
            <a:br>
              <a:rPr lang="en-US" sz="2400" dirty="0"/>
            </a:br>
            <a:endParaRPr lang="en-US" dirty="0"/>
          </a:p>
          <a:p>
            <a:pPr lvl="1">
              <a:buFont typeface="Wingdings" panose="05000000000000000000" pitchFamily="2" charset="2"/>
              <a:buChar char="q"/>
            </a:pPr>
            <a:r>
              <a:rPr lang="en-US" sz="2400" dirty="0"/>
              <a:t>Purposes for recordation / title records </a:t>
            </a:r>
            <a:br>
              <a:rPr lang="en-US" sz="2400" dirty="0"/>
            </a:br>
            <a:endParaRPr lang="en-US" sz="2400" dirty="0"/>
          </a:p>
          <a:p>
            <a:pPr lvl="2">
              <a:buFont typeface="Wingdings" panose="05000000000000000000" pitchFamily="2" charset="2"/>
              <a:buChar char="§"/>
            </a:pPr>
            <a:r>
              <a:rPr lang="en-US" dirty="0"/>
              <a:t>Gives public constructive notice of title condition, ownership, claims</a:t>
            </a:r>
            <a:br>
              <a:rPr lang="en-US" dirty="0"/>
            </a:br>
            <a:endParaRPr lang="en-US" dirty="0"/>
          </a:p>
          <a:p>
            <a:pPr lvl="2">
              <a:buFont typeface="Wingdings" panose="05000000000000000000" pitchFamily="2" charset="2"/>
              <a:buChar char="§"/>
            </a:pPr>
            <a:r>
              <a:rPr lang="en-US" dirty="0"/>
              <a:t>Determines property marketability; protects buyers</a:t>
            </a:r>
            <a:br>
              <a:rPr lang="en-US" dirty="0"/>
            </a:br>
            <a:endParaRPr lang="en-US" dirty="0"/>
          </a:p>
          <a:p>
            <a:pPr lvl="2">
              <a:buFont typeface="Wingdings" panose="05000000000000000000" pitchFamily="2" charset="2"/>
              <a:buChar char="§"/>
            </a:pPr>
            <a:r>
              <a:rPr lang="en-US" dirty="0"/>
              <a:t>Protects lienholders; establishes priority</a:t>
            </a:r>
          </a:p>
          <a:p>
            <a:pPr lvl="2">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solidFill>
                  <a:srgbClr val="FF0000"/>
                </a:solidFill>
              </a:rPr>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579448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lvl="0" indent="0">
              <a:spcBef>
                <a:spcPts val="0"/>
              </a:spcBef>
              <a:buNone/>
            </a:pPr>
            <a:r>
              <a:rPr lang="en-US" sz="2400" b="1" dirty="0">
                <a:solidFill>
                  <a:srgbClr val="FF0000"/>
                </a:solidFill>
              </a:rPr>
              <a:t>Title Records</a:t>
            </a:r>
          </a:p>
          <a:p>
            <a:pPr marL="0" indent="0">
              <a:spcBef>
                <a:spcPts val="0"/>
              </a:spcBef>
              <a:buNone/>
            </a:pPr>
            <a:endParaRPr lang="en-US" sz="2400" dirty="0"/>
          </a:p>
          <a:p>
            <a:pPr marL="457200" lvl="1" indent="0">
              <a:buNone/>
            </a:pPr>
            <a:r>
              <a:rPr lang="en-US" sz="2400" b="1" dirty="0"/>
              <a:t>Chain of title</a:t>
            </a:r>
            <a:endParaRPr lang="en-US" sz="2400" dirty="0"/>
          </a:p>
          <a:p>
            <a:pPr marL="457200" lvl="1" indent="0">
              <a:buNone/>
            </a:pPr>
            <a:endParaRPr lang="en-US" sz="2400" b="1" dirty="0"/>
          </a:p>
          <a:p>
            <a:pPr lvl="1">
              <a:buFont typeface="Wingdings" panose="05000000000000000000" pitchFamily="2" charset="2"/>
              <a:buChar char="q"/>
            </a:pPr>
            <a:r>
              <a:rPr lang="en-US" sz="2400" b="1" dirty="0"/>
              <a:t>Chain of title</a:t>
            </a:r>
            <a:r>
              <a:rPr lang="en-US" sz="2400" dirty="0"/>
              <a:t>: successive property owners from original grant to present owner</a:t>
            </a:r>
            <a:br>
              <a:rPr lang="en-US" sz="2400" dirty="0"/>
            </a:br>
            <a:endParaRPr lang="en-US" sz="2400" dirty="0"/>
          </a:p>
          <a:p>
            <a:pPr lvl="1">
              <a:buFont typeface="Wingdings" panose="05000000000000000000" pitchFamily="2" charset="2"/>
              <a:buChar char="q"/>
            </a:pPr>
            <a:r>
              <a:rPr lang="en-US" sz="2400" b="1" dirty="0"/>
              <a:t>Cloud on title </a:t>
            </a:r>
            <a:r>
              <a:rPr lang="en-US" sz="2400" dirty="0"/>
              <a:t>– unrecorded claims</a:t>
            </a:r>
            <a:br>
              <a:rPr lang="en-US" sz="2400" dirty="0"/>
            </a:br>
            <a:endParaRPr lang="en-US" sz="2400" dirty="0"/>
          </a:p>
          <a:p>
            <a:pPr lvl="1">
              <a:buFont typeface="Wingdings" panose="05000000000000000000" pitchFamily="2" charset="2"/>
              <a:buChar char="q"/>
            </a:pPr>
            <a:r>
              <a:rPr lang="en-US" sz="2400" b="1" dirty="0"/>
              <a:t>Suit to quiet title </a:t>
            </a:r>
            <a:r>
              <a:rPr lang="en-US" sz="2400" dirty="0"/>
              <a:t>– lawsuit to settle claims</a:t>
            </a:r>
            <a:br>
              <a:rPr lang="en-US" sz="2400" dirty="0"/>
            </a:br>
            <a:endParaRPr lang="en-US" sz="2400" dirty="0"/>
          </a:p>
          <a:p>
            <a:pPr lvl="1">
              <a:buFont typeface="Wingdings" panose="05000000000000000000" pitchFamily="2" charset="2"/>
              <a:buChar char="q"/>
            </a:pPr>
            <a:r>
              <a:rPr lang="en-US" sz="2400" b="1" dirty="0"/>
              <a:t>Abstract of title</a:t>
            </a:r>
            <a:r>
              <a:rPr lang="en-US" sz="2400" dirty="0"/>
              <a:t>:  written chronology of recorded owners, transfers, encumbrances</a:t>
            </a:r>
          </a:p>
          <a:p>
            <a:pPr lvl="2">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solidFill>
                  <a:srgbClr val="FF0000"/>
                </a:solidFill>
              </a:rPr>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6-25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5091113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lvl="0" indent="0">
              <a:spcBef>
                <a:spcPts val="0"/>
              </a:spcBef>
              <a:buNone/>
            </a:pPr>
            <a:r>
              <a:rPr lang="en-US" sz="2400" b="1" dirty="0">
                <a:solidFill>
                  <a:srgbClr val="FF0000"/>
                </a:solidFill>
              </a:rPr>
              <a:t>Title Records</a:t>
            </a:r>
          </a:p>
          <a:p>
            <a:pPr marL="0" indent="0">
              <a:spcBef>
                <a:spcPts val="0"/>
              </a:spcBef>
              <a:buNone/>
            </a:pPr>
            <a:endParaRPr lang="en-US" sz="2400" dirty="0"/>
          </a:p>
          <a:p>
            <a:pPr marL="457200" lvl="1" indent="0">
              <a:buNone/>
            </a:pPr>
            <a:r>
              <a:rPr lang="en-US" sz="2400" b="1" dirty="0"/>
              <a:t>Recording system</a:t>
            </a:r>
            <a:endParaRPr lang="en-US" sz="2400" dirty="0"/>
          </a:p>
          <a:p>
            <a:pPr marL="457200" lvl="1" indent="0">
              <a:buNone/>
            </a:pPr>
            <a:endParaRPr lang="en-US" sz="2400" b="1" dirty="0"/>
          </a:p>
          <a:p>
            <a:pPr lvl="1">
              <a:buFont typeface="Wingdings" panose="05000000000000000000" pitchFamily="2" charset="2"/>
              <a:buChar char="q"/>
            </a:pPr>
            <a:r>
              <a:rPr lang="en-US" sz="2400" dirty="0"/>
              <a:t>Governed by state law; specific procedures vary</a:t>
            </a:r>
          </a:p>
          <a:p>
            <a:pPr marL="457200" lvl="1" indent="0">
              <a:buNone/>
            </a:pPr>
            <a:endParaRPr lang="en-US" sz="2400" dirty="0"/>
          </a:p>
          <a:p>
            <a:pPr lvl="1">
              <a:buFont typeface="Wingdings" panose="05000000000000000000" pitchFamily="2" charset="2"/>
              <a:buChar char="q"/>
            </a:pPr>
            <a:r>
              <a:rPr lang="en-US" sz="2400" dirty="0"/>
              <a:t>Torrens registry </a:t>
            </a:r>
          </a:p>
          <a:p>
            <a:pPr lvl="2">
              <a:buFont typeface="Wingdings" panose="05000000000000000000" pitchFamily="2" charset="2"/>
              <a:buChar char="§"/>
            </a:pPr>
            <a:r>
              <a:rPr lang="en-US" dirty="0"/>
              <a:t>requires court action initially</a:t>
            </a:r>
            <a:br>
              <a:rPr lang="en-US" dirty="0"/>
            </a:br>
            <a:endParaRPr lang="en-US" dirty="0"/>
          </a:p>
          <a:p>
            <a:pPr lvl="2">
              <a:buFont typeface="Wingdings" panose="05000000000000000000" pitchFamily="2" charset="2"/>
              <a:buChar char="§"/>
            </a:pPr>
            <a:r>
              <a:rPr lang="en-US" dirty="0"/>
              <a:t>legal title passes when recordation occurs</a:t>
            </a:r>
          </a:p>
          <a:p>
            <a:pPr lvl="2">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solidFill>
                  <a:srgbClr val="FF0000"/>
                </a:solidFill>
              </a:rPr>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6-26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6533988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498590"/>
          </a:xfrm>
        </p:spPr>
        <p:txBody>
          <a:bodyPr>
            <a:normAutofit fontScale="92500" lnSpcReduction="20000"/>
          </a:bodyPr>
          <a:lstStyle/>
          <a:p>
            <a:pPr marL="0" lvl="0" indent="0">
              <a:spcBef>
                <a:spcPts val="0"/>
              </a:spcBef>
              <a:buNone/>
            </a:pPr>
            <a:r>
              <a:rPr lang="en-US" sz="2400" b="1" dirty="0">
                <a:solidFill>
                  <a:srgbClr val="FF0000"/>
                </a:solidFill>
              </a:rPr>
              <a:t>Title </a:t>
            </a:r>
            <a:r>
              <a:rPr lang="en-US" sz="2600" b="1" dirty="0">
                <a:solidFill>
                  <a:srgbClr val="FF0000"/>
                </a:solidFill>
              </a:rPr>
              <a:t>Records</a:t>
            </a:r>
          </a:p>
          <a:p>
            <a:pPr marL="0" indent="0">
              <a:spcBef>
                <a:spcPts val="0"/>
              </a:spcBef>
              <a:buNone/>
            </a:pPr>
            <a:endParaRPr lang="en-US" sz="1050" dirty="0"/>
          </a:p>
          <a:p>
            <a:pPr marL="457200" lvl="1" indent="0">
              <a:buNone/>
            </a:pPr>
            <a:r>
              <a:rPr lang="en-US" sz="2400" b="1" dirty="0"/>
              <a:t>Title </a:t>
            </a:r>
            <a:r>
              <a:rPr lang="en-US" sz="2600" b="1" dirty="0"/>
              <a:t>Evidence</a:t>
            </a:r>
            <a:endParaRPr lang="en-US" sz="2600" dirty="0"/>
          </a:p>
          <a:p>
            <a:pPr marL="457200" lvl="1" indent="0">
              <a:buNone/>
            </a:pPr>
            <a:endParaRPr lang="en-US" sz="500" b="1" dirty="0"/>
          </a:p>
          <a:p>
            <a:pPr lvl="1">
              <a:buFont typeface="Wingdings" panose="05000000000000000000" pitchFamily="2" charset="2"/>
              <a:buChar char="q"/>
            </a:pPr>
            <a:r>
              <a:rPr lang="en-US" sz="2600" dirty="0"/>
              <a:t>Purpose of title records</a:t>
            </a:r>
          </a:p>
          <a:p>
            <a:pPr lvl="2">
              <a:buFont typeface="Wingdings" panose="05000000000000000000" pitchFamily="2" charset="2"/>
              <a:buChar char="§"/>
            </a:pPr>
            <a:r>
              <a:rPr lang="en-US" sz="2600" dirty="0"/>
              <a:t>To prove marketable title</a:t>
            </a:r>
          </a:p>
          <a:p>
            <a:pPr lvl="2">
              <a:buFont typeface="Wingdings" panose="05000000000000000000" pitchFamily="2" charset="2"/>
              <a:buChar char="§"/>
            </a:pPr>
            <a:r>
              <a:rPr lang="en-US" sz="2600" dirty="0"/>
              <a:t>To prove identity of </a:t>
            </a:r>
          </a:p>
          <a:p>
            <a:pPr lvl="3">
              <a:buFont typeface="Courier New" panose="02070309020205020404" pitchFamily="49" charset="0"/>
              <a:buChar char="o"/>
            </a:pPr>
            <a:r>
              <a:rPr lang="en-US" sz="2600" dirty="0"/>
              <a:t>true owner</a:t>
            </a:r>
          </a:p>
          <a:p>
            <a:pPr lvl="3">
              <a:buFont typeface="Courier New" panose="02070309020205020404" pitchFamily="49" charset="0"/>
              <a:buChar char="o"/>
            </a:pPr>
            <a:r>
              <a:rPr lang="en-US" sz="2600" dirty="0"/>
              <a:t>absence of defects or adverse claims</a:t>
            </a:r>
          </a:p>
          <a:p>
            <a:pPr lvl="3">
              <a:buFont typeface="Courier New" panose="02070309020205020404" pitchFamily="49" charset="0"/>
              <a:buChar char="o"/>
            </a:pPr>
            <a:r>
              <a:rPr lang="en-US" sz="2600" dirty="0"/>
              <a:t>undisclosed encumbrances or clouds on title</a:t>
            </a:r>
          </a:p>
          <a:p>
            <a:pPr lvl="2">
              <a:buFont typeface="Wingdings" panose="05000000000000000000" pitchFamily="2" charset="2"/>
              <a:buChar char="§"/>
            </a:pPr>
            <a:r>
              <a:rPr lang="en-US" sz="2600" dirty="0"/>
              <a:t>Culmination of searching title records is completed title insurance policy </a:t>
            </a:r>
            <a:endParaRPr lang="en-US" sz="1200" dirty="0"/>
          </a:p>
          <a:p>
            <a:pPr marL="457200" lvl="1" indent="0">
              <a:buNone/>
            </a:pPr>
            <a:endParaRPr lang="en-US" sz="1200" dirty="0"/>
          </a:p>
          <a:p>
            <a:pPr lvl="1">
              <a:buFont typeface="Wingdings" panose="05000000000000000000" pitchFamily="2" charset="2"/>
              <a:buChar char="q"/>
            </a:pPr>
            <a:r>
              <a:rPr lang="en-US" sz="2600" dirty="0"/>
              <a:t>Forms of evidence of marketable title</a:t>
            </a:r>
          </a:p>
          <a:p>
            <a:pPr lvl="2">
              <a:buFont typeface="Wingdings" panose="05000000000000000000" pitchFamily="2" charset="2"/>
              <a:buChar char="§"/>
            </a:pPr>
            <a:r>
              <a:rPr lang="en-US" sz="2600" dirty="0"/>
              <a:t>Torrens certificate</a:t>
            </a:r>
          </a:p>
          <a:p>
            <a:pPr lvl="2">
              <a:buFont typeface="Wingdings" panose="05000000000000000000" pitchFamily="2" charset="2"/>
              <a:buChar char="§"/>
            </a:pPr>
            <a:r>
              <a:rPr lang="en-US" sz="2600" dirty="0"/>
              <a:t>Title insurance</a:t>
            </a:r>
          </a:p>
          <a:p>
            <a:pPr lvl="2">
              <a:buFont typeface="Wingdings" panose="05000000000000000000" pitchFamily="2" charset="2"/>
              <a:buChar char="§"/>
            </a:pPr>
            <a:r>
              <a:rPr lang="en-US" sz="2600" dirty="0"/>
              <a:t>Attorney’s opinion of abstract</a:t>
            </a:r>
          </a:p>
          <a:p>
            <a:pPr lvl="2">
              <a:buFont typeface="Wingdings" panose="05000000000000000000" pitchFamily="2" charset="2"/>
              <a:buChar char="§"/>
            </a:pPr>
            <a:r>
              <a:rPr lang="en-US" sz="2600" dirty="0"/>
              <a:t>Title certificate</a:t>
            </a:r>
          </a:p>
          <a:p>
            <a:pPr lvl="2">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solidFill>
                  <a:srgbClr val="FF0000"/>
                </a:solidFill>
              </a:rPr>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6-27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7296587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lvl="0" indent="0">
              <a:spcBef>
                <a:spcPts val="0"/>
              </a:spcBef>
              <a:buNone/>
            </a:pPr>
            <a:r>
              <a:rPr lang="en-US" sz="2400" b="1" dirty="0">
                <a:solidFill>
                  <a:srgbClr val="FF0000"/>
                </a:solidFill>
              </a:rPr>
              <a:t>Title Records</a:t>
            </a:r>
          </a:p>
          <a:p>
            <a:pPr marL="0" indent="0">
              <a:spcBef>
                <a:spcPts val="0"/>
              </a:spcBef>
              <a:buNone/>
            </a:pPr>
            <a:endParaRPr lang="en-US" sz="2400" dirty="0"/>
          </a:p>
          <a:p>
            <a:pPr marL="457200" lvl="1" indent="0">
              <a:buNone/>
            </a:pPr>
            <a:endParaRPr lang="en-US" sz="2400" b="1" dirty="0"/>
          </a:p>
          <a:p>
            <a:pPr lvl="2">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solidFill>
                  <a:srgbClr val="FF0000"/>
                </a:solidFill>
              </a:rPr>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6-28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19 evidence of title.jpg"/>
          <p:cNvPicPr>
            <a:picLocks noChangeAspect="1" noChangeArrowheads="1"/>
          </p:cNvPicPr>
          <p:nvPr/>
        </p:nvPicPr>
        <p:blipFill rotWithShape="1">
          <a:blip r:embed="rId3">
            <a:extLst>
              <a:ext uri="{28A0092B-C50C-407E-A947-70E740481C1C}">
                <a14:useLocalDpi xmlns:a14="http://schemas.microsoft.com/office/drawing/2010/main" val="0"/>
              </a:ext>
            </a:extLst>
          </a:blip>
          <a:srcRect b="7778"/>
          <a:stretch/>
        </p:blipFill>
        <p:spPr bwMode="auto">
          <a:xfrm>
            <a:off x="3124200" y="914400"/>
            <a:ext cx="48006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63912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lvl="0" indent="0">
              <a:spcBef>
                <a:spcPts val="0"/>
              </a:spcBef>
              <a:buNone/>
            </a:pPr>
            <a:r>
              <a:rPr lang="en-US" sz="2400" b="1" dirty="0">
                <a:solidFill>
                  <a:srgbClr val="FF0000"/>
                </a:solidFill>
              </a:rPr>
              <a:t>Title Records</a:t>
            </a:r>
          </a:p>
          <a:p>
            <a:pPr marL="0" indent="0">
              <a:spcBef>
                <a:spcPts val="0"/>
              </a:spcBef>
              <a:buNone/>
            </a:pPr>
            <a:endParaRPr lang="en-US" sz="2400" dirty="0"/>
          </a:p>
          <a:p>
            <a:pPr marL="457200" lvl="1" indent="0">
              <a:buNone/>
            </a:pPr>
            <a:r>
              <a:rPr lang="en-US" sz="2400" b="1" dirty="0"/>
              <a:t>Title Evidence</a:t>
            </a:r>
            <a:endParaRPr lang="en-US" sz="2400" dirty="0"/>
          </a:p>
          <a:p>
            <a:pPr lvl="1">
              <a:buFont typeface="Wingdings" panose="05000000000000000000" pitchFamily="2" charset="2"/>
              <a:buChar char="q"/>
            </a:pPr>
            <a:r>
              <a:rPr lang="en-US" sz="2400" dirty="0"/>
              <a:t>Torrens certificate</a:t>
            </a:r>
          </a:p>
          <a:p>
            <a:pPr lvl="2">
              <a:buFont typeface="Wingdings" panose="05000000000000000000" pitchFamily="2" charset="2"/>
              <a:buChar char="§"/>
            </a:pPr>
            <a:r>
              <a:rPr lang="en-US" dirty="0"/>
              <a:t>best evidence if available in given state</a:t>
            </a:r>
          </a:p>
          <a:p>
            <a:pPr lvl="1">
              <a:buFont typeface="Wingdings" panose="05000000000000000000" pitchFamily="2" charset="2"/>
              <a:buChar char="q"/>
            </a:pPr>
            <a:r>
              <a:rPr lang="en-US" sz="2400" dirty="0"/>
              <a:t>Title insurance</a:t>
            </a:r>
          </a:p>
          <a:p>
            <a:pPr lvl="2">
              <a:buFont typeface="Wingdings" panose="05000000000000000000" pitchFamily="2" charset="2"/>
              <a:buChar char="§"/>
            </a:pPr>
            <a:r>
              <a:rPr lang="en-US" dirty="0"/>
              <a:t>if no Torrens, the best evidence of marketability</a:t>
            </a:r>
          </a:p>
          <a:p>
            <a:pPr lvl="2">
              <a:buFont typeface="Wingdings" panose="05000000000000000000" pitchFamily="2" charset="2"/>
              <a:buChar char="§"/>
            </a:pPr>
            <a:r>
              <a:rPr lang="en-US" dirty="0"/>
              <a:t>standard or extended coverage</a:t>
            </a:r>
          </a:p>
          <a:p>
            <a:pPr lvl="1">
              <a:buFont typeface="Wingdings" panose="05000000000000000000" pitchFamily="2" charset="2"/>
              <a:buChar char="q"/>
            </a:pPr>
            <a:r>
              <a:rPr lang="en-US" sz="2400" dirty="0"/>
              <a:t>Attorney’s opinion of abstract</a:t>
            </a:r>
          </a:p>
          <a:p>
            <a:pPr lvl="2">
              <a:buFont typeface="Wingdings" panose="05000000000000000000" pitchFamily="2" charset="2"/>
              <a:buChar char="§"/>
            </a:pPr>
            <a:r>
              <a:rPr lang="en-US" dirty="0"/>
              <a:t>No proof or guarantee against defects</a:t>
            </a:r>
            <a:endParaRPr lang="en-US" sz="2000" dirty="0"/>
          </a:p>
          <a:p>
            <a:pPr lvl="1">
              <a:buFont typeface="Wingdings" panose="05000000000000000000" pitchFamily="2" charset="2"/>
              <a:buChar char="q"/>
            </a:pPr>
            <a:r>
              <a:rPr lang="en-US" sz="2400" dirty="0"/>
              <a:t>Title certificate</a:t>
            </a:r>
          </a:p>
          <a:p>
            <a:pPr lvl="2">
              <a:buFont typeface="Wingdings" panose="05000000000000000000" pitchFamily="2" charset="2"/>
              <a:buChar char="§"/>
            </a:pPr>
            <a:r>
              <a:rPr lang="en-US" dirty="0"/>
              <a:t>Summary as of its date; no guarantee</a:t>
            </a:r>
          </a:p>
          <a:p>
            <a:pPr lvl="2">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solidFill>
                  <a:srgbClr val="FF0000"/>
                </a:solidFill>
              </a:rPr>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6-29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5142303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0" y="0"/>
            <a:ext cx="9156071"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1163" y="665820"/>
            <a:ext cx="8229600" cy="639762"/>
          </a:xfrm>
        </p:spPr>
        <p:txBody>
          <a:bodyPr>
            <a:noAutofit/>
          </a:bodyPr>
          <a:lstStyle/>
          <a:p>
            <a:r>
              <a:rPr lang="en-US" b="1" dirty="0">
                <a:solidFill>
                  <a:schemeClr val="bg1"/>
                </a:solidFill>
              </a:rPr>
              <a:t>Unit 7:</a:t>
            </a:r>
            <a:r>
              <a:rPr lang="en-US" dirty="0">
                <a:solidFill>
                  <a:schemeClr val="bg1"/>
                </a:solidFill>
              </a:rPr>
              <a:t> </a:t>
            </a:r>
            <a:r>
              <a:rPr lang="en-US" b="1" dirty="0">
                <a:solidFill>
                  <a:schemeClr val="bg1"/>
                </a:solidFill>
              </a:rPr>
              <a:t>REAL ESTATE LEASES</a:t>
            </a:r>
            <a:endParaRPr lang="en-US" dirty="0">
              <a:solidFill>
                <a:schemeClr val="bg1"/>
              </a:solidFill>
            </a:endParaRPr>
          </a:p>
        </p:txBody>
      </p:sp>
      <p:graphicFrame>
        <p:nvGraphicFramePr>
          <p:cNvPr id="6" name="Table 5"/>
          <p:cNvGraphicFramePr>
            <a:graphicFrameLocks noGrp="1"/>
          </p:cNvGraphicFramePr>
          <p:nvPr/>
        </p:nvGraphicFramePr>
        <p:xfrm>
          <a:off x="222564" y="64008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 7  Real Estate Leases              Slide 7-1</a:t>
                      </a:r>
                    </a:p>
                  </a:txBody>
                  <a:tcPr>
                    <a:noFill/>
                  </a:tcPr>
                </a:tc>
                <a:extLst>
                  <a:ext uri="{0D108BD9-81ED-4DB2-BD59-A6C34878D82A}">
                    <a16:rowId xmlns:a16="http://schemas.microsoft.com/office/drawing/2014/main" val="10000"/>
                  </a:ext>
                </a:extLst>
              </a:tr>
            </a:tbl>
          </a:graphicData>
        </a:graphic>
      </p:graphicFrame>
      <p:graphicFrame>
        <p:nvGraphicFramePr>
          <p:cNvPr id="9" name="Content Placeholder 6"/>
          <p:cNvGraphicFramePr>
            <a:graphicFrameLocks noGrp="1"/>
          </p:cNvGraphicFramePr>
          <p:nvPr>
            <p:ph idx="1"/>
          </p:nvPr>
        </p:nvGraphicFramePr>
        <p:xfrm>
          <a:off x="832164" y="2209800"/>
          <a:ext cx="7467599" cy="29669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79145827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The Lease Contract</a:t>
            </a:r>
          </a:p>
          <a:p>
            <a:pPr marL="400050" lvl="1" indent="0">
              <a:buNone/>
            </a:pPr>
            <a:endParaRPr lang="en-US" sz="2400" dirty="0"/>
          </a:p>
          <a:p>
            <a:pPr lvl="1" indent="-342900">
              <a:buFont typeface="Wingdings" panose="05000000000000000000" pitchFamily="2" charset="2"/>
              <a:buChar char="q"/>
            </a:pPr>
            <a:r>
              <a:rPr lang="en-US" sz="2400" dirty="0"/>
              <a:t>Instrument of leasehold conveyance</a:t>
            </a:r>
            <a:br>
              <a:rPr lang="en-US" sz="2400" dirty="0"/>
            </a:br>
            <a:r>
              <a:rPr lang="en-US" sz="2400" dirty="0"/>
              <a:t>			</a:t>
            </a:r>
            <a:r>
              <a:rPr lang="en-US" sz="3600" b="1" dirty="0"/>
              <a:t>+</a:t>
            </a:r>
          </a:p>
          <a:p>
            <a:pPr lvl="1" indent="-342900">
              <a:buFont typeface="Wingdings" panose="05000000000000000000" pitchFamily="2" charset="2"/>
              <a:buChar char="q"/>
            </a:pPr>
            <a:r>
              <a:rPr lang="en-US" sz="2400" dirty="0"/>
              <a:t>Contract of covenants and obligations between landlord and tenant</a:t>
            </a:r>
            <a:br>
              <a:rPr lang="en-US" sz="2400" dirty="0"/>
            </a:br>
            <a:endParaRPr lang="en-US" sz="2400" dirty="0"/>
          </a:p>
          <a:p>
            <a:pPr lvl="1" indent="-342900">
              <a:buFont typeface="Wingdings" panose="05000000000000000000" pitchFamily="2" charset="2"/>
              <a:buChar char="q"/>
            </a:pPr>
            <a:r>
              <a:rPr lang="en-US" sz="2400" dirty="0"/>
              <a:t>Landlord grants </a:t>
            </a:r>
            <a:r>
              <a:rPr lang="en-US" sz="2400" b="1" dirty="0"/>
              <a:t>temporary</a:t>
            </a:r>
            <a:r>
              <a:rPr lang="en-US" sz="2400" dirty="0"/>
              <a:t>, </a:t>
            </a:r>
            <a:r>
              <a:rPr lang="en-US" sz="2400" b="1" dirty="0"/>
              <a:t>exclusive</a:t>
            </a:r>
            <a:r>
              <a:rPr lang="en-US" sz="2400" dirty="0"/>
              <a:t> use in exchange for rent and reversion right</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The Lease Contract</a:t>
            </a:r>
          </a:p>
          <a:p>
            <a:endParaRPr lang="en-US" b="1" dirty="0">
              <a:solidFill>
                <a:srgbClr val="FF0000"/>
              </a:solidFill>
            </a:endParaRPr>
          </a:p>
          <a:p>
            <a:r>
              <a:rPr lang="en-US" b="1" dirty="0"/>
              <a:t>Types of Leases</a:t>
            </a:r>
          </a:p>
          <a:p>
            <a:endParaRPr lang="en-US" b="1" dirty="0"/>
          </a:p>
          <a:p>
            <a:r>
              <a:rPr lang="en-US" b="1" dirty="0"/>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348678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spcBef>
                <a:spcPts val="500"/>
              </a:spcBef>
              <a:buNone/>
            </a:pPr>
            <a:r>
              <a:rPr lang="en-US" sz="2400" b="1" dirty="0">
                <a:solidFill>
                  <a:srgbClr val="FF0000"/>
                </a:solidFill>
              </a:rPr>
              <a:t>The Lease Contract</a:t>
            </a:r>
          </a:p>
          <a:p>
            <a:pPr marL="400050" lvl="1" indent="0">
              <a:spcBef>
                <a:spcPts val="500"/>
              </a:spcBef>
              <a:buNone/>
            </a:pPr>
            <a:r>
              <a:rPr lang="en-US" sz="2400" b="1" dirty="0"/>
              <a:t>Forms of leasehold estate</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The Lease Contract</a:t>
            </a:r>
          </a:p>
          <a:p>
            <a:endParaRPr lang="en-US" b="1" dirty="0">
              <a:solidFill>
                <a:srgbClr val="FF0000"/>
              </a:solidFill>
            </a:endParaRPr>
          </a:p>
          <a:p>
            <a:r>
              <a:rPr lang="en-US" b="1" dirty="0"/>
              <a:t>Types of Leases</a:t>
            </a:r>
          </a:p>
          <a:p>
            <a:endParaRPr lang="en-US" b="1" dirty="0"/>
          </a:p>
          <a:p>
            <a:r>
              <a:rPr lang="en-US" b="1" dirty="0"/>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2" name="Picture 1"/>
          <p:cNvPicPr>
            <a:picLocks noChangeAspect="1"/>
          </p:cNvPicPr>
          <p:nvPr/>
        </p:nvPicPr>
        <p:blipFill>
          <a:blip r:embed="rId3"/>
          <a:stretch>
            <a:fillRect/>
          </a:stretch>
        </p:blipFill>
        <p:spPr>
          <a:xfrm>
            <a:off x="2781300" y="1528762"/>
            <a:ext cx="5486400" cy="4410075"/>
          </a:xfrm>
          <a:prstGeom prst="rect">
            <a:avLst/>
          </a:prstGeom>
        </p:spPr>
      </p:pic>
    </p:spTree>
    <p:extLst>
      <p:ext uri="{BB962C8B-B14F-4D97-AF65-F5344CB8AC3E}">
        <p14:creationId xmlns:p14="http://schemas.microsoft.com/office/powerpoint/2010/main" val="54725190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The Lease Contract</a:t>
            </a:r>
          </a:p>
          <a:p>
            <a:pPr marL="400050" lvl="1" indent="0">
              <a:buNone/>
            </a:pPr>
            <a:endParaRPr lang="en-US" sz="2400" dirty="0"/>
          </a:p>
          <a:p>
            <a:pPr marL="400050" lvl="1" indent="0">
              <a:buNone/>
            </a:pPr>
            <a:r>
              <a:rPr lang="en-US" sz="2400" b="1" dirty="0"/>
              <a:t>Leasehold rights and obligations: tenants</a:t>
            </a:r>
          </a:p>
          <a:p>
            <a:pPr marL="400050" lvl="1" indent="0">
              <a:buNone/>
            </a:pPr>
            <a:endParaRPr lang="en-US" sz="2400" b="1" dirty="0"/>
          </a:p>
          <a:p>
            <a:pPr lvl="1" indent="-342900">
              <a:buFont typeface="Wingdings" panose="05000000000000000000" pitchFamily="2" charset="2"/>
              <a:buChar char="q"/>
            </a:pPr>
            <a:r>
              <a:rPr lang="en-US" sz="2400" b="1" dirty="0"/>
              <a:t>Tenant rights</a:t>
            </a:r>
          </a:p>
          <a:p>
            <a:pPr lvl="2" indent="-342900">
              <a:buFont typeface="Wingdings" panose="05000000000000000000" pitchFamily="2" charset="2"/>
              <a:buChar char="§"/>
            </a:pPr>
            <a:r>
              <a:rPr lang="en-US" dirty="0"/>
              <a:t>exclusive use and possession</a:t>
            </a:r>
          </a:p>
          <a:p>
            <a:pPr lvl="2" indent="-342900">
              <a:buFont typeface="Wingdings" panose="05000000000000000000" pitchFamily="2" charset="2"/>
              <a:buChar char="§"/>
            </a:pPr>
            <a:r>
              <a:rPr lang="en-US" dirty="0"/>
              <a:t>quiet enjoyment</a:t>
            </a:r>
          </a:p>
          <a:p>
            <a:pPr lvl="2" indent="-342900">
              <a:buFont typeface="Wingdings" panose="05000000000000000000" pitchFamily="2" charset="2"/>
              <a:buChar char="§"/>
            </a:pPr>
            <a:r>
              <a:rPr lang="en-US" dirty="0"/>
              <a:t>profits</a:t>
            </a:r>
            <a:br>
              <a:rPr lang="en-US" sz="2000" dirty="0"/>
            </a:br>
            <a:endParaRPr lang="en-US" sz="2000" dirty="0"/>
          </a:p>
          <a:p>
            <a:pPr lvl="1" indent="-342900">
              <a:buFont typeface="Wingdings" panose="05000000000000000000" pitchFamily="2" charset="2"/>
              <a:buChar char="q"/>
            </a:pPr>
            <a:r>
              <a:rPr lang="en-US" sz="2400" b="1" dirty="0"/>
              <a:t>Tenant obligations</a:t>
            </a:r>
          </a:p>
          <a:p>
            <a:pPr lvl="2" indent="-342900">
              <a:buFont typeface="Wingdings" panose="05000000000000000000" pitchFamily="2" charset="2"/>
              <a:buChar char="§"/>
            </a:pPr>
            <a:r>
              <a:rPr lang="en-US" dirty="0"/>
              <a:t>pay rent</a:t>
            </a:r>
          </a:p>
          <a:p>
            <a:pPr lvl="2" indent="-342900">
              <a:buFont typeface="Wingdings" panose="05000000000000000000" pitchFamily="2" charset="2"/>
              <a:buChar char="§"/>
            </a:pPr>
            <a:r>
              <a:rPr lang="en-US" dirty="0"/>
              <a:t>maintain premises</a:t>
            </a:r>
          </a:p>
          <a:p>
            <a:pPr lvl="2" indent="-342900">
              <a:buFont typeface="Wingdings" panose="05000000000000000000" pitchFamily="2" charset="2"/>
              <a:buChar char="§"/>
            </a:pPr>
            <a:r>
              <a:rPr lang="en-US" dirty="0"/>
              <a:t>follow rules</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The Lease Contract</a:t>
            </a:r>
          </a:p>
          <a:p>
            <a:endParaRPr lang="en-US" b="1" dirty="0">
              <a:solidFill>
                <a:srgbClr val="FF0000"/>
              </a:solidFill>
            </a:endParaRPr>
          </a:p>
          <a:p>
            <a:r>
              <a:rPr lang="en-US" b="1" dirty="0"/>
              <a:t>Types of Leases</a:t>
            </a:r>
          </a:p>
          <a:p>
            <a:endParaRPr lang="en-US" b="1" dirty="0"/>
          </a:p>
          <a:p>
            <a:r>
              <a:rPr lang="en-US" b="1" dirty="0"/>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206716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03950"/>
          </a:xfrm>
        </p:spPr>
        <p:txBody>
          <a:bodyPr>
            <a:normAutofit lnSpcReduction="10000"/>
          </a:bodyPr>
          <a:lstStyle/>
          <a:p>
            <a:pPr marL="0" indent="0">
              <a:buNone/>
            </a:pPr>
            <a:endParaRPr lang="en-US" sz="1600" b="1" dirty="0">
              <a:solidFill>
                <a:srgbClr val="00B0F0"/>
              </a:solidFill>
            </a:endParaRPr>
          </a:p>
          <a:p>
            <a:pPr marL="0" lvl="0" indent="0">
              <a:buNone/>
            </a:pPr>
            <a:r>
              <a:rPr lang="en-US" sz="2400" b="1" dirty="0">
                <a:solidFill>
                  <a:srgbClr val="FF0000"/>
                </a:solidFill>
              </a:rPr>
              <a:t>Real Estate As Property</a:t>
            </a:r>
          </a:p>
          <a:p>
            <a:pPr marL="0" indent="0">
              <a:buNone/>
            </a:pPr>
            <a:endParaRPr lang="en-US" sz="2400" dirty="0"/>
          </a:p>
          <a:p>
            <a:pPr lvl="1" indent="-342900">
              <a:buFont typeface="Wingdings" panose="05000000000000000000" pitchFamily="2" charset="2"/>
              <a:buChar char="q"/>
            </a:pPr>
            <a:r>
              <a:rPr lang="en-US" sz="2400" dirty="0"/>
              <a:t>Constitution guarantees private ownership</a:t>
            </a:r>
            <a:br>
              <a:rPr lang="en-US" sz="2400" dirty="0"/>
            </a:br>
            <a:endParaRPr lang="en-US" sz="2400" dirty="0"/>
          </a:p>
          <a:p>
            <a:pPr lvl="1" indent="-342900">
              <a:buFont typeface="Wingdings" panose="05000000000000000000" pitchFamily="2" charset="2"/>
              <a:buChar char="q"/>
            </a:pPr>
            <a:r>
              <a:rPr lang="en-US" sz="2400" dirty="0"/>
              <a:t>Ownership rights not absolute</a:t>
            </a:r>
          </a:p>
          <a:p>
            <a:pPr lvl="2" indent="-342900">
              <a:buFont typeface="Wingdings" panose="05000000000000000000" pitchFamily="2" charset="2"/>
              <a:buChar char="§"/>
            </a:pPr>
            <a:r>
              <a:rPr lang="en-US" dirty="0"/>
              <a:t>Others may exert claims against one's property</a:t>
            </a:r>
          </a:p>
          <a:p>
            <a:pPr marL="400050" lvl="1" indent="0">
              <a:buNone/>
            </a:pPr>
            <a:endParaRPr lang="en-US" sz="2400" dirty="0"/>
          </a:p>
          <a:p>
            <a:pPr marL="685800" lvl="1">
              <a:buFont typeface="Wingdings" panose="05000000000000000000" pitchFamily="2" charset="2"/>
              <a:buChar char="q"/>
            </a:pPr>
            <a:r>
              <a:rPr lang="en-US" sz="2400" dirty="0"/>
              <a:t>Practitioners must know what rights and interests parties have in a given property</a:t>
            </a:r>
            <a:br>
              <a:rPr lang="en-US" sz="2400" dirty="0"/>
            </a:br>
            <a:endParaRPr lang="en-US" sz="2400" dirty="0"/>
          </a:p>
          <a:p>
            <a:pPr marL="685800" lvl="1">
              <a:buFont typeface="Wingdings" panose="05000000000000000000" pitchFamily="2" charset="2"/>
              <a:buChar char="q"/>
            </a:pPr>
            <a:r>
              <a:rPr lang="en-US" sz="2400" dirty="0"/>
              <a:t>Know distinctions between </a:t>
            </a:r>
          </a:p>
          <a:p>
            <a:pPr marL="1200150" lvl="2" indent="-342900">
              <a:buFont typeface="Wingdings" panose="05000000000000000000" pitchFamily="2" charset="2"/>
              <a:buChar char="§"/>
            </a:pPr>
            <a:r>
              <a:rPr lang="en-US" dirty="0"/>
              <a:t>Land and real estate</a:t>
            </a:r>
          </a:p>
          <a:p>
            <a:pPr marL="1200150" lvl="2" indent="-342900">
              <a:buFont typeface="Wingdings" panose="05000000000000000000" pitchFamily="2" charset="2"/>
              <a:buChar char="§"/>
            </a:pPr>
            <a:r>
              <a:rPr lang="en-US" dirty="0"/>
              <a:t>Real estate and real property</a:t>
            </a:r>
          </a:p>
          <a:p>
            <a:pPr marL="1200150" lvl="2" indent="-342900">
              <a:buFont typeface="Wingdings" panose="05000000000000000000" pitchFamily="2" charset="2"/>
              <a:buChar char="§"/>
            </a:pPr>
            <a:r>
              <a:rPr lang="en-US" dirty="0"/>
              <a:t>Real property and personal property</a:t>
            </a:r>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solidFill>
                  <a:srgbClr val="FF0000"/>
                </a:solidFill>
              </a:rPr>
              <a:t>Real Estate as Property</a:t>
            </a:r>
          </a:p>
          <a:p>
            <a:endParaRPr lang="en-US" b="1" dirty="0">
              <a:solidFill>
                <a:srgbClr val="FF0000"/>
              </a:solidFill>
            </a:endParaRPr>
          </a:p>
          <a:p>
            <a:r>
              <a:rPr lang="en-US" b="1" dirty="0"/>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2-2</a:t>
                      </a:r>
                      <a:endParaRPr lang="en-US" sz="1200" dirty="0">
                        <a:solidFill>
                          <a:schemeClr val="bg1">
                            <a:lumMod val="65000"/>
                          </a:schemeClr>
                        </a:solidFill>
                      </a:endParaRPr>
                    </a:p>
                    <a:p>
                      <a:endParaRPr lang="en-US" sz="1200" dirty="0">
                        <a:solidFill>
                          <a:schemeClr val="bg1">
                            <a:lumMod val="7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8051261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lnSpcReduction="10000"/>
          </a:bodyPr>
          <a:lstStyle/>
          <a:p>
            <a:pPr marL="0" lvl="0" indent="0">
              <a:buNone/>
            </a:pPr>
            <a:r>
              <a:rPr lang="en-US" sz="2400" b="1" dirty="0">
                <a:solidFill>
                  <a:srgbClr val="FF0000"/>
                </a:solidFill>
              </a:rPr>
              <a:t>The Lease Contract</a:t>
            </a:r>
          </a:p>
          <a:p>
            <a:pPr marL="400050" lvl="1" indent="0">
              <a:buNone/>
            </a:pPr>
            <a:endParaRPr lang="en-US" sz="2400" dirty="0"/>
          </a:p>
          <a:p>
            <a:pPr marL="400050" lvl="1" indent="0">
              <a:buNone/>
            </a:pPr>
            <a:r>
              <a:rPr lang="en-US" sz="2400" b="1" dirty="0"/>
              <a:t>Leasehold rights and obligations: landlords</a:t>
            </a:r>
          </a:p>
          <a:p>
            <a:pPr marL="400050" lvl="1" indent="0">
              <a:buNone/>
            </a:pPr>
            <a:endParaRPr lang="en-US" sz="2400" b="1" dirty="0"/>
          </a:p>
          <a:p>
            <a:pPr lvl="1" indent="-342900">
              <a:buFont typeface="Wingdings" panose="05000000000000000000" pitchFamily="2" charset="2"/>
              <a:buChar char="q"/>
            </a:pPr>
            <a:r>
              <a:rPr lang="en-US" sz="2400" b="1" dirty="0"/>
              <a:t>Landlord rights</a:t>
            </a:r>
          </a:p>
          <a:p>
            <a:pPr lvl="2" indent="-342900">
              <a:buFont typeface="Wingdings" panose="05000000000000000000" pitchFamily="2" charset="2"/>
              <a:buChar char="§"/>
            </a:pPr>
            <a:r>
              <a:rPr lang="en-US" dirty="0"/>
              <a:t>receive rent</a:t>
            </a:r>
          </a:p>
          <a:p>
            <a:pPr lvl="2" indent="-342900">
              <a:buFont typeface="Wingdings" panose="05000000000000000000" pitchFamily="2" charset="2"/>
              <a:buChar char="§"/>
            </a:pPr>
            <a:r>
              <a:rPr lang="en-US" dirty="0"/>
              <a:t>repossess at lease expiration</a:t>
            </a:r>
          </a:p>
          <a:p>
            <a:pPr lvl="2" indent="-342900">
              <a:buFont typeface="Wingdings" panose="05000000000000000000" pitchFamily="2" charset="2"/>
              <a:buChar char="§"/>
            </a:pPr>
            <a:r>
              <a:rPr lang="en-US" dirty="0"/>
              <a:t>monitor tenant’s compliance</a:t>
            </a:r>
            <a:br>
              <a:rPr lang="en-US" sz="2000" dirty="0"/>
            </a:br>
            <a:endParaRPr lang="en-US" sz="2000" dirty="0"/>
          </a:p>
          <a:p>
            <a:pPr lvl="1" indent="-342900">
              <a:buFont typeface="Wingdings" panose="05000000000000000000" pitchFamily="2" charset="2"/>
              <a:buChar char="q"/>
            </a:pPr>
            <a:r>
              <a:rPr lang="en-US" sz="2400" b="1" dirty="0"/>
              <a:t>Landlord obligations</a:t>
            </a:r>
          </a:p>
          <a:p>
            <a:pPr lvl="2" indent="-342900">
              <a:buFont typeface="Wingdings" panose="05000000000000000000" pitchFamily="2" charset="2"/>
              <a:buChar char="§"/>
            </a:pPr>
            <a:r>
              <a:rPr lang="en-US" dirty="0"/>
              <a:t>building support and services</a:t>
            </a:r>
          </a:p>
          <a:p>
            <a:pPr lvl="2" indent="-342900">
              <a:buFont typeface="Wingdings" panose="05000000000000000000" pitchFamily="2" charset="2"/>
              <a:buChar char="§"/>
            </a:pPr>
            <a:r>
              <a:rPr lang="en-US" dirty="0"/>
              <a:t>maintain property condition</a:t>
            </a:r>
            <a:br>
              <a:rPr lang="en-US" dirty="0"/>
            </a:br>
            <a:endParaRPr lang="en-US" dirty="0"/>
          </a:p>
          <a:p>
            <a:pPr marL="857250" lvl="1" indent="-457200">
              <a:buFont typeface="Wingdings" panose="05000000000000000000" pitchFamily="2" charset="2"/>
              <a:buChar char="q"/>
            </a:pPr>
            <a:r>
              <a:rPr lang="en-US" sz="2400" dirty="0"/>
              <a:t>Leasehold rights survive death, conveyancing and encumbrances</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The Lease Contract</a:t>
            </a:r>
          </a:p>
          <a:p>
            <a:endParaRPr lang="en-US" b="1" dirty="0">
              <a:solidFill>
                <a:srgbClr val="FF0000"/>
              </a:solidFill>
            </a:endParaRPr>
          </a:p>
          <a:p>
            <a:r>
              <a:rPr lang="en-US" b="1" dirty="0"/>
              <a:t>Types of Leases</a:t>
            </a:r>
          </a:p>
          <a:p>
            <a:endParaRPr lang="en-US" b="1" dirty="0"/>
          </a:p>
          <a:p>
            <a:r>
              <a:rPr lang="en-US" b="1" dirty="0"/>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6199778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The Lease Contract</a:t>
            </a:r>
          </a:p>
          <a:p>
            <a:pPr marL="400050" lvl="1" indent="0">
              <a:buNone/>
            </a:pPr>
            <a:endParaRPr lang="en-US" sz="2400" dirty="0"/>
          </a:p>
          <a:p>
            <a:pPr marL="400050" lvl="1" indent="0">
              <a:buNone/>
            </a:pPr>
            <a:r>
              <a:rPr lang="en-US" sz="2400" b="1" dirty="0"/>
              <a:t>Lease contract validity requirements</a:t>
            </a:r>
          </a:p>
          <a:p>
            <a:pPr marL="400050" lvl="1" indent="0">
              <a:buNone/>
            </a:pPr>
            <a:endParaRPr lang="en-US" sz="2400" b="1" dirty="0"/>
          </a:p>
          <a:p>
            <a:pPr lvl="1" indent="-342900">
              <a:buFont typeface="Wingdings" panose="05000000000000000000" pitchFamily="2" charset="2"/>
              <a:buChar char="q"/>
            </a:pPr>
            <a:r>
              <a:rPr lang="en-US" sz="2400" b="1" dirty="0"/>
              <a:t>Parties </a:t>
            </a:r>
            <a:r>
              <a:rPr lang="en-US" sz="2400" dirty="0"/>
              <a:t>– legally competent</a:t>
            </a:r>
            <a:br>
              <a:rPr lang="en-US" sz="2400" dirty="0"/>
            </a:br>
            <a:endParaRPr lang="en-US" sz="2400" dirty="0"/>
          </a:p>
          <a:p>
            <a:pPr lvl="1" indent="-342900">
              <a:buFont typeface="Wingdings" panose="05000000000000000000" pitchFamily="2" charset="2"/>
              <a:buChar char="q"/>
            </a:pPr>
            <a:r>
              <a:rPr lang="en-US" sz="2400" b="1" dirty="0"/>
              <a:t>Legal description </a:t>
            </a:r>
            <a:r>
              <a:rPr lang="en-US" sz="2400" dirty="0"/>
              <a:t>– or locally acceptable description</a:t>
            </a:r>
            <a:br>
              <a:rPr lang="en-US" sz="2400" dirty="0"/>
            </a:br>
            <a:endParaRPr lang="en-US" sz="2400" dirty="0"/>
          </a:p>
          <a:p>
            <a:pPr lvl="1" indent="-342900">
              <a:buFont typeface="Wingdings" panose="05000000000000000000" pitchFamily="2" charset="2"/>
              <a:buChar char="q"/>
            </a:pPr>
            <a:r>
              <a:rPr lang="en-US" sz="2400" b="1" dirty="0"/>
              <a:t>Exclusive possession </a:t>
            </a:r>
            <a:r>
              <a:rPr lang="en-US" sz="2400" dirty="0"/>
              <a:t>– must be granted</a:t>
            </a:r>
            <a:br>
              <a:rPr lang="en-US" sz="2400" dirty="0"/>
            </a:br>
            <a:endParaRPr lang="en-US" sz="2400" dirty="0"/>
          </a:p>
          <a:p>
            <a:pPr lvl="1" indent="-342900">
              <a:buFont typeface="Wingdings" panose="05000000000000000000" pitchFamily="2" charset="2"/>
              <a:buChar char="q"/>
            </a:pPr>
            <a:r>
              <a:rPr lang="en-US" sz="2400" b="1" dirty="0"/>
              <a:t>Legal and permitted use </a:t>
            </a:r>
            <a:br>
              <a:rPr lang="en-US" sz="2400" b="1" dirty="0"/>
            </a:br>
            <a:endParaRPr lang="en-US" sz="2400" b="1" dirty="0"/>
          </a:p>
          <a:p>
            <a:pPr lvl="1" indent="-342900">
              <a:buFont typeface="Wingdings" panose="05000000000000000000" pitchFamily="2" charset="2"/>
              <a:buChar char="q"/>
            </a:pPr>
            <a:r>
              <a:rPr lang="en-US" sz="2400" b="1" dirty="0"/>
              <a:t>Consideration – </a:t>
            </a:r>
            <a:r>
              <a:rPr lang="en-US" sz="2400" dirty="0"/>
              <a:t>paid by tenant for lease</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The Lease Contract</a:t>
            </a:r>
          </a:p>
          <a:p>
            <a:endParaRPr lang="en-US" b="1" dirty="0">
              <a:solidFill>
                <a:srgbClr val="FF0000"/>
              </a:solidFill>
            </a:endParaRPr>
          </a:p>
          <a:p>
            <a:r>
              <a:rPr lang="en-US" b="1" dirty="0"/>
              <a:t>Types of Leases</a:t>
            </a:r>
          </a:p>
          <a:p>
            <a:endParaRPr lang="en-US" b="1" dirty="0"/>
          </a:p>
          <a:p>
            <a:r>
              <a:rPr lang="en-US" b="1" dirty="0"/>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4589395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The Lease Contract</a:t>
            </a:r>
          </a:p>
          <a:p>
            <a:pPr marL="400050" lvl="1" indent="0">
              <a:buNone/>
            </a:pPr>
            <a:endParaRPr lang="en-US" sz="2400" dirty="0"/>
          </a:p>
          <a:p>
            <a:pPr marL="400050" lvl="1" indent="0">
              <a:buNone/>
            </a:pPr>
            <a:r>
              <a:rPr lang="en-US" sz="2400" b="1" dirty="0"/>
              <a:t>Lease contract validity requirements (cont.)</a:t>
            </a:r>
          </a:p>
          <a:p>
            <a:pPr marL="400050" lvl="1" indent="0">
              <a:buNone/>
            </a:pPr>
            <a:endParaRPr lang="en-US" sz="2400" b="1" dirty="0"/>
          </a:p>
          <a:p>
            <a:pPr lvl="1" indent="-342900">
              <a:buFont typeface="Wingdings" panose="05000000000000000000" pitchFamily="2" charset="2"/>
              <a:buChar char="q"/>
            </a:pPr>
            <a:r>
              <a:rPr lang="en-US" sz="2400" b="1" dirty="0"/>
              <a:t>Offer and acceptance – </a:t>
            </a:r>
            <a:r>
              <a:rPr lang="en-US" sz="2400" dirty="0"/>
              <a:t>acceptance must be communicated to other party </a:t>
            </a:r>
            <a:br>
              <a:rPr lang="en-US" sz="2400" dirty="0"/>
            </a:br>
            <a:endParaRPr lang="en-US" sz="2400" dirty="0"/>
          </a:p>
          <a:p>
            <a:pPr lvl="1" indent="-342900">
              <a:buFont typeface="Wingdings" panose="05000000000000000000" pitchFamily="2" charset="2"/>
              <a:buChar char="q"/>
            </a:pPr>
            <a:r>
              <a:rPr lang="en-US" sz="2400" b="1" dirty="0"/>
              <a:t>Signatures – </a:t>
            </a:r>
            <a:r>
              <a:rPr lang="en-US" sz="2400" dirty="0"/>
              <a:t>by landlord; tenants signing are jointly and severally liable</a:t>
            </a:r>
            <a:br>
              <a:rPr lang="en-US" sz="2400" dirty="0"/>
            </a:br>
            <a:endParaRPr lang="en-US" sz="2400" dirty="0"/>
          </a:p>
          <a:p>
            <a:pPr lvl="1" indent="-342900">
              <a:buFont typeface="Wingdings" panose="05000000000000000000" pitchFamily="2" charset="2"/>
              <a:buChar char="q"/>
            </a:pPr>
            <a:r>
              <a:rPr lang="en-US" sz="2400" b="1" dirty="0"/>
              <a:t>Written -- </a:t>
            </a:r>
            <a:r>
              <a:rPr lang="en-US" sz="2400" dirty="0"/>
              <a:t>if term exceeds one year, in order to be enforceable</a:t>
            </a:r>
          </a:p>
          <a:p>
            <a:pPr lvl="2" indent="-342900">
              <a:buFont typeface="Wingdings" panose="05000000000000000000" pitchFamily="2" charset="2"/>
              <a:buChar char="§"/>
            </a:pPr>
            <a:r>
              <a:rPr lang="en-US" dirty="0"/>
              <a:t>Oral leases terminate upon death of landlord</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The Lease Contract</a:t>
            </a:r>
          </a:p>
          <a:p>
            <a:endParaRPr lang="en-US" b="1" dirty="0">
              <a:solidFill>
                <a:srgbClr val="FF0000"/>
              </a:solidFill>
            </a:endParaRPr>
          </a:p>
          <a:p>
            <a:r>
              <a:rPr lang="en-US" b="1" dirty="0"/>
              <a:t>Types of Leases</a:t>
            </a:r>
          </a:p>
          <a:p>
            <a:endParaRPr lang="en-US" b="1" dirty="0"/>
          </a:p>
          <a:p>
            <a:r>
              <a:rPr lang="en-US" b="1" dirty="0"/>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9408501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fontScale="92500" lnSpcReduction="20000"/>
          </a:bodyPr>
          <a:lstStyle/>
          <a:p>
            <a:pPr marL="0" lvl="0" indent="0">
              <a:buNone/>
            </a:pPr>
            <a:endParaRPr lang="en-US" sz="2400" b="1" dirty="0">
              <a:solidFill>
                <a:srgbClr val="FF0000"/>
              </a:solidFill>
            </a:endParaRPr>
          </a:p>
          <a:p>
            <a:pPr marL="0" lvl="0" indent="0">
              <a:buNone/>
            </a:pPr>
            <a:r>
              <a:rPr lang="en-US" sz="2400" b="1" dirty="0">
                <a:solidFill>
                  <a:srgbClr val="FF0000"/>
                </a:solidFill>
              </a:rPr>
              <a:t>The Lease Contract</a:t>
            </a:r>
          </a:p>
          <a:p>
            <a:pPr marL="400050" lvl="1" indent="0">
              <a:buNone/>
            </a:pPr>
            <a:endParaRPr lang="en-US" sz="2600" dirty="0"/>
          </a:p>
          <a:p>
            <a:pPr marL="400050" lvl="1" indent="0">
              <a:buNone/>
            </a:pPr>
            <a:r>
              <a:rPr lang="en-US" sz="2600" b="1" dirty="0"/>
              <a:t>Lease clauses</a:t>
            </a:r>
            <a:br>
              <a:rPr lang="en-US" sz="2600" b="1" dirty="0"/>
            </a:br>
            <a:endParaRPr lang="en-US" sz="2600" b="1" dirty="0"/>
          </a:p>
          <a:p>
            <a:pPr lvl="1" indent="-342900">
              <a:buFont typeface="Wingdings" panose="05000000000000000000" pitchFamily="2" charset="2"/>
              <a:buChar char="q"/>
            </a:pPr>
            <a:r>
              <a:rPr lang="en-US" sz="2600" b="1" dirty="0"/>
              <a:t>Rent</a:t>
            </a:r>
            <a:r>
              <a:rPr lang="en-US" sz="2600" dirty="0"/>
              <a:t> – how paid, deadlines, penalties</a:t>
            </a:r>
            <a:br>
              <a:rPr lang="en-US" sz="2600" dirty="0"/>
            </a:br>
            <a:endParaRPr lang="en-US" sz="2600" dirty="0"/>
          </a:p>
          <a:p>
            <a:pPr lvl="1" indent="-342900">
              <a:buFont typeface="Wingdings" panose="05000000000000000000" pitchFamily="2" charset="2"/>
              <a:buChar char="q"/>
            </a:pPr>
            <a:r>
              <a:rPr lang="en-US" sz="2600" b="1" dirty="0"/>
              <a:t>Deposit</a:t>
            </a:r>
            <a:r>
              <a:rPr lang="en-US" sz="2600" dirty="0"/>
              <a:t> – how forfeited; escrowed</a:t>
            </a:r>
            <a:br>
              <a:rPr lang="en-US" sz="2600" dirty="0"/>
            </a:br>
            <a:endParaRPr lang="en-US" sz="2600" dirty="0"/>
          </a:p>
          <a:p>
            <a:pPr lvl="1" indent="-342900">
              <a:buFont typeface="Wingdings" panose="05000000000000000000" pitchFamily="2" charset="2"/>
              <a:buChar char="q"/>
            </a:pPr>
            <a:r>
              <a:rPr lang="en-US" sz="2600" b="1" dirty="0"/>
              <a:t>Term</a:t>
            </a:r>
            <a:r>
              <a:rPr lang="en-US" sz="2600" dirty="0"/>
              <a:t> – tenancy at will if no lease term</a:t>
            </a:r>
            <a:br>
              <a:rPr lang="en-US" sz="2600" dirty="0"/>
            </a:br>
            <a:endParaRPr lang="en-US" sz="2600" dirty="0"/>
          </a:p>
          <a:p>
            <a:pPr lvl="1" indent="-342900">
              <a:buFont typeface="Wingdings" panose="05000000000000000000" pitchFamily="2" charset="2"/>
              <a:buChar char="q"/>
            </a:pPr>
            <a:r>
              <a:rPr lang="en-US" sz="2600" b="1" dirty="0"/>
              <a:t>Repairs and maintenance </a:t>
            </a:r>
            <a:r>
              <a:rPr lang="en-US" sz="2600" dirty="0"/>
              <a:t>– defines who is responsible for what</a:t>
            </a:r>
            <a:br>
              <a:rPr lang="en-US" sz="2600" dirty="0"/>
            </a:br>
            <a:endParaRPr lang="en-US" sz="2600" dirty="0"/>
          </a:p>
          <a:p>
            <a:pPr lvl="1" indent="-342900">
              <a:buFont typeface="Wingdings" panose="05000000000000000000" pitchFamily="2" charset="2"/>
              <a:buChar char="q"/>
            </a:pPr>
            <a:r>
              <a:rPr lang="en-US" sz="2600" b="1" dirty="0"/>
              <a:t>Subletting and assignment </a:t>
            </a:r>
            <a:r>
              <a:rPr lang="en-US" sz="2600" dirty="0"/>
              <a:t>– must be approved; tenant remains liable</a:t>
            </a:r>
            <a:br>
              <a:rPr lang="en-US" sz="2600" dirty="0"/>
            </a:br>
            <a:endParaRPr lang="en-US" sz="26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The Lease Contract</a:t>
            </a:r>
          </a:p>
          <a:p>
            <a:endParaRPr lang="en-US" b="1" dirty="0">
              <a:solidFill>
                <a:srgbClr val="FF0000"/>
              </a:solidFill>
            </a:endParaRPr>
          </a:p>
          <a:p>
            <a:r>
              <a:rPr lang="en-US" b="1" dirty="0"/>
              <a:t>Types of Lease</a:t>
            </a:r>
          </a:p>
          <a:p>
            <a:endParaRPr lang="en-US" b="1" dirty="0"/>
          </a:p>
          <a:p>
            <a:r>
              <a:rPr lang="en-US" b="1" dirty="0"/>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2018446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fontScale="92500" lnSpcReduction="20000"/>
          </a:bodyPr>
          <a:lstStyle/>
          <a:p>
            <a:pPr marL="0" lvl="0" indent="0">
              <a:buNone/>
            </a:pPr>
            <a:endParaRPr lang="en-US" sz="2400" b="1" dirty="0">
              <a:solidFill>
                <a:srgbClr val="FF0000"/>
              </a:solidFill>
            </a:endParaRPr>
          </a:p>
          <a:p>
            <a:pPr marL="0" lvl="0" indent="0">
              <a:buNone/>
            </a:pPr>
            <a:r>
              <a:rPr lang="en-US" sz="2400" b="1" dirty="0">
                <a:solidFill>
                  <a:srgbClr val="FF0000"/>
                </a:solidFill>
              </a:rPr>
              <a:t>The Lease Contract</a:t>
            </a:r>
          </a:p>
          <a:p>
            <a:pPr marL="400050" lvl="1" indent="0">
              <a:buNone/>
            </a:pPr>
            <a:endParaRPr lang="en-US" sz="2600" dirty="0"/>
          </a:p>
          <a:p>
            <a:pPr marL="400050" lvl="1" indent="0">
              <a:buNone/>
            </a:pPr>
            <a:r>
              <a:rPr lang="en-US" sz="2600" b="1" dirty="0"/>
              <a:t>Lease clauses (cont.)</a:t>
            </a:r>
          </a:p>
          <a:p>
            <a:pPr marL="400050" lvl="1" indent="0">
              <a:buNone/>
            </a:pPr>
            <a:endParaRPr lang="en-US" sz="2600" b="1" dirty="0"/>
          </a:p>
          <a:p>
            <a:pPr lvl="1" indent="-342900">
              <a:buFont typeface="Wingdings" panose="05000000000000000000" pitchFamily="2" charset="2"/>
              <a:buChar char="q"/>
            </a:pPr>
            <a:r>
              <a:rPr lang="en-US" sz="2600" b="1" dirty="0"/>
              <a:t>Rules and regulations </a:t>
            </a:r>
            <a:r>
              <a:rPr lang="en-US" sz="2600" dirty="0"/>
              <a:t>– tenant must comply</a:t>
            </a:r>
          </a:p>
          <a:p>
            <a:pPr marL="400050" lvl="1" indent="0">
              <a:buNone/>
            </a:pPr>
            <a:endParaRPr lang="en-US" sz="2600" b="1" dirty="0"/>
          </a:p>
          <a:p>
            <a:pPr lvl="1" indent="-342900">
              <a:buFont typeface="Wingdings" panose="05000000000000000000" pitchFamily="2" charset="2"/>
              <a:buChar char="q"/>
            </a:pPr>
            <a:r>
              <a:rPr lang="en-US" sz="2600" b="1" dirty="0"/>
              <a:t>Improvements, alterations </a:t>
            </a:r>
            <a:r>
              <a:rPr lang="en-US" sz="2600" dirty="0"/>
              <a:t>– must be approved; define who owns</a:t>
            </a:r>
            <a:br>
              <a:rPr lang="en-US" sz="2600" dirty="0"/>
            </a:br>
            <a:endParaRPr lang="en-US" sz="2600" dirty="0"/>
          </a:p>
          <a:p>
            <a:pPr lvl="1" indent="-342900">
              <a:buFont typeface="Wingdings" panose="05000000000000000000" pitchFamily="2" charset="2"/>
              <a:buChar char="q"/>
            </a:pPr>
            <a:r>
              <a:rPr lang="en-US" sz="2600" b="1" dirty="0"/>
              <a:t>Options</a:t>
            </a:r>
            <a:r>
              <a:rPr lang="en-US" sz="2600" dirty="0"/>
              <a:t> – to renew; purchase; expand; downsize</a:t>
            </a:r>
            <a:br>
              <a:rPr lang="en-US" sz="2600" dirty="0"/>
            </a:br>
            <a:endParaRPr lang="en-US" sz="2600" dirty="0"/>
          </a:p>
          <a:p>
            <a:pPr lvl="1" indent="-342900">
              <a:buFont typeface="Wingdings" panose="05000000000000000000" pitchFamily="2" charset="2"/>
              <a:buChar char="q"/>
            </a:pPr>
            <a:r>
              <a:rPr lang="en-US" sz="2600" b="1" dirty="0"/>
              <a:t>Damage / destruction </a:t>
            </a:r>
            <a:r>
              <a:rPr lang="en-US" sz="2600" dirty="0"/>
              <a:t>– defines rights &amp; obligations if premises is damaged / destroyed</a:t>
            </a:r>
            <a:br>
              <a:rPr lang="en-US" sz="2600" dirty="0"/>
            </a:br>
            <a:endParaRPr lang="en-US" sz="26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The Lease Contract</a:t>
            </a:r>
          </a:p>
          <a:p>
            <a:endParaRPr lang="en-US" b="1" dirty="0">
              <a:solidFill>
                <a:srgbClr val="FF0000"/>
              </a:solidFill>
            </a:endParaRPr>
          </a:p>
          <a:p>
            <a:r>
              <a:rPr lang="en-US" b="1" dirty="0"/>
              <a:t>Types of Lease</a:t>
            </a:r>
          </a:p>
          <a:p>
            <a:endParaRPr lang="en-US" b="1" dirty="0"/>
          </a:p>
          <a:p>
            <a:r>
              <a:rPr lang="en-US" b="1" dirty="0"/>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8735952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Types of Lease</a:t>
            </a:r>
          </a:p>
          <a:p>
            <a:pPr marL="400050" lvl="1" indent="0">
              <a:buNone/>
            </a:pPr>
            <a:endParaRPr lang="en-US" sz="2600" dirty="0"/>
          </a:p>
          <a:p>
            <a:pPr marL="400050" lvl="1" indent="0">
              <a:buNone/>
            </a:pPr>
            <a:br>
              <a:rPr lang="en-US" sz="2600" dirty="0"/>
            </a:br>
            <a:endParaRPr lang="en-US" sz="26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Lease Contract</a:t>
            </a:r>
          </a:p>
          <a:p>
            <a:endParaRPr lang="en-US" b="1" dirty="0">
              <a:solidFill>
                <a:srgbClr val="FF0000"/>
              </a:solidFill>
            </a:endParaRPr>
          </a:p>
          <a:p>
            <a:r>
              <a:rPr lang="en-US" b="1" dirty="0">
                <a:solidFill>
                  <a:srgbClr val="FF0000"/>
                </a:solidFill>
              </a:rPr>
              <a:t>Types of Lease</a:t>
            </a:r>
          </a:p>
          <a:p>
            <a:endParaRPr lang="en-US" b="1" dirty="0"/>
          </a:p>
          <a:p>
            <a:r>
              <a:rPr lang="en-US" b="1" dirty="0"/>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21 major lease types.jpg"/>
          <p:cNvPicPr>
            <a:picLocks noChangeAspect="1" noChangeArrowheads="1"/>
          </p:cNvPicPr>
          <p:nvPr/>
        </p:nvPicPr>
        <p:blipFill rotWithShape="1">
          <a:blip r:embed="rId3">
            <a:extLst>
              <a:ext uri="{28A0092B-C50C-407E-A947-70E740481C1C}">
                <a14:useLocalDpi xmlns:a14="http://schemas.microsoft.com/office/drawing/2010/main" val="0"/>
              </a:ext>
            </a:extLst>
          </a:blip>
          <a:srcRect l="2733" r="8289" b="8889"/>
          <a:stretch/>
        </p:blipFill>
        <p:spPr bwMode="auto">
          <a:xfrm>
            <a:off x="3429000" y="914400"/>
            <a:ext cx="4726858" cy="525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502253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Autofit/>
          </a:bodyPr>
          <a:lstStyle/>
          <a:p>
            <a:pPr marL="0" lvl="0" indent="0">
              <a:buNone/>
            </a:pPr>
            <a:r>
              <a:rPr lang="en-US" sz="2400" b="1" dirty="0">
                <a:solidFill>
                  <a:srgbClr val="FF0000"/>
                </a:solidFill>
              </a:rPr>
              <a:t>Types of Lease</a:t>
            </a:r>
          </a:p>
          <a:p>
            <a:pPr marL="0" lvl="0" indent="0">
              <a:buNone/>
            </a:pPr>
            <a:endParaRPr lang="en-US" sz="2400" b="1" dirty="0"/>
          </a:p>
          <a:p>
            <a:pPr marL="400050" lvl="1" indent="0">
              <a:buNone/>
            </a:pPr>
            <a:r>
              <a:rPr lang="en-US" sz="2400" b="1" dirty="0"/>
              <a:t>Gross lease</a:t>
            </a:r>
            <a:endParaRPr lang="en-US" sz="2400" dirty="0"/>
          </a:p>
          <a:p>
            <a:pPr marL="857250" lvl="1" indent="-457200">
              <a:buFont typeface="Wingdings" panose="05000000000000000000" pitchFamily="2" charset="2"/>
              <a:buChar char="q"/>
            </a:pPr>
            <a:r>
              <a:rPr lang="en-US" sz="2400" dirty="0"/>
              <a:t>Landlord pays expenses</a:t>
            </a:r>
          </a:p>
          <a:p>
            <a:pPr marL="857250" lvl="1" indent="-457200">
              <a:buFont typeface="Wingdings" panose="05000000000000000000" pitchFamily="2" charset="2"/>
              <a:buChar char="q"/>
            </a:pPr>
            <a:r>
              <a:rPr lang="en-US" sz="2400" dirty="0"/>
              <a:t>Tenant pays higher rent</a:t>
            </a:r>
          </a:p>
          <a:p>
            <a:pPr marL="400050" lvl="1" indent="0">
              <a:buNone/>
            </a:pPr>
            <a:br>
              <a:rPr lang="en-US" sz="2400" b="1" dirty="0"/>
            </a:br>
            <a:r>
              <a:rPr lang="en-US" sz="2400" b="1" dirty="0"/>
              <a:t>Net lease</a:t>
            </a:r>
          </a:p>
          <a:p>
            <a:pPr marL="857250" lvl="1" indent="-457200">
              <a:buFont typeface="Wingdings" panose="05000000000000000000" pitchFamily="2" charset="2"/>
              <a:buChar char="q"/>
            </a:pPr>
            <a:r>
              <a:rPr lang="en-US" sz="2400" dirty="0"/>
              <a:t>Tenant pays some or all operating expenses</a:t>
            </a:r>
          </a:p>
          <a:p>
            <a:pPr marL="857250" lvl="1" indent="-457200">
              <a:buFont typeface="Wingdings" panose="05000000000000000000" pitchFamily="2" charset="2"/>
              <a:buChar char="q"/>
            </a:pPr>
            <a:r>
              <a:rPr lang="en-US" sz="2400" dirty="0"/>
              <a:t>Rent is reduced</a:t>
            </a:r>
            <a:br>
              <a:rPr lang="en-US" sz="2400" dirty="0"/>
            </a:br>
            <a:endParaRPr lang="en-US" sz="2400" dirty="0"/>
          </a:p>
          <a:p>
            <a:pPr marL="400050" lvl="1" indent="0">
              <a:buNone/>
            </a:pPr>
            <a:r>
              <a:rPr lang="en-US" sz="2400" b="1" dirty="0"/>
              <a:t>Percentage lease</a:t>
            </a:r>
            <a:r>
              <a:rPr lang="en-US" sz="2400" dirty="0"/>
              <a:t> </a:t>
            </a:r>
          </a:p>
          <a:p>
            <a:pPr lvl="1" indent="-342900">
              <a:buFont typeface="Wingdings" panose="05000000000000000000" pitchFamily="2" charset="2"/>
              <a:buChar char="q"/>
            </a:pPr>
            <a:r>
              <a:rPr lang="en-US" sz="2400" dirty="0"/>
              <a:t>Tenant pays landlord a percent of gross sales</a:t>
            </a:r>
          </a:p>
          <a:p>
            <a:pPr lvl="1" indent="-342900">
              <a:buFont typeface="Wingdings" panose="05000000000000000000" pitchFamily="2" charset="2"/>
              <a:buChar char="q"/>
            </a:pPr>
            <a:r>
              <a:rPr lang="en-US" sz="2400" dirty="0"/>
              <a:t>May or may not pay a base minimum rent</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Lease Contract</a:t>
            </a:r>
          </a:p>
          <a:p>
            <a:endParaRPr lang="en-US" b="1" dirty="0">
              <a:solidFill>
                <a:srgbClr val="FF0000"/>
              </a:solidFill>
            </a:endParaRPr>
          </a:p>
          <a:p>
            <a:r>
              <a:rPr lang="en-US" b="1" dirty="0">
                <a:solidFill>
                  <a:srgbClr val="FF0000"/>
                </a:solidFill>
              </a:rPr>
              <a:t>Types of Lease</a:t>
            </a:r>
          </a:p>
          <a:p>
            <a:endParaRPr lang="en-US" b="1" dirty="0"/>
          </a:p>
          <a:p>
            <a:r>
              <a:rPr lang="en-US" b="1" dirty="0"/>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1381797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lnSpcReduction="10000"/>
          </a:bodyPr>
          <a:lstStyle/>
          <a:p>
            <a:pPr marL="0" lvl="0" indent="0">
              <a:buNone/>
            </a:pPr>
            <a:r>
              <a:rPr lang="en-US" sz="2400" b="1" dirty="0">
                <a:solidFill>
                  <a:srgbClr val="FF0000"/>
                </a:solidFill>
              </a:rPr>
              <a:t>Types of Lease</a:t>
            </a:r>
          </a:p>
          <a:p>
            <a:pPr marL="400050" lvl="1" indent="0">
              <a:buNone/>
            </a:pPr>
            <a:endParaRPr lang="en-US" sz="2600" dirty="0"/>
          </a:p>
          <a:p>
            <a:pPr marL="400050" lvl="1" indent="0">
              <a:buNone/>
            </a:pPr>
            <a:r>
              <a:rPr lang="en-US" sz="2600" b="1" dirty="0"/>
              <a:t>Residential lease </a:t>
            </a:r>
            <a:endParaRPr lang="en-US" sz="2600" dirty="0"/>
          </a:p>
          <a:p>
            <a:pPr marL="857250" lvl="1" indent="-457200">
              <a:buFont typeface="Wingdings" panose="05000000000000000000" pitchFamily="2" charset="2"/>
              <a:buChar char="q"/>
            </a:pPr>
            <a:r>
              <a:rPr lang="en-US" sz="2400" dirty="0"/>
              <a:t>Shorter terms</a:t>
            </a:r>
          </a:p>
          <a:p>
            <a:pPr marL="857250" lvl="1" indent="-457200">
              <a:buFont typeface="Wingdings" panose="05000000000000000000" pitchFamily="2" charset="2"/>
              <a:buChar char="q"/>
            </a:pPr>
            <a:r>
              <a:rPr lang="en-US" sz="2400" dirty="0"/>
              <a:t>Gross – landlord pays most expenses</a:t>
            </a:r>
          </a:p>
          <a:p>
            <a:pPr marL="857250" lvl="1" indent="-457200">
              <a:buFont typeface="Wingdings" panose="05000000000000000000" pitchFamily="2" charset="2"/>
              <a:buChar char="q"/>
            </a:pPr>
            <a:r>
              <a:rPr lang="en-US" sz="2400" dirty="0"/>
              <a:t>Standard clauses</a:t>
            </a:r>
          </a:p>
          <a:p>
            <a:pPr marL="857250" lvl="1" indent="-457200">
              <a:buFont typeface="Wingdings" panose="05000000000000000000" pitchFamily="2" charset="2"/>
              <a:buChar char="q"/>
            </a:pPr>
            <a:r>
              <a:rPr lang="en-US" sz="2400" dirty="0"/>
              <a:t>Must comply with landlord-tenant relations laws</a:t>
            </a:r>
          </a:p>
          <a:p>
            <a:pPr marL="857250" lvl="1" indent="-457200">
              <a:buFont typeface="Wingdings" panose="05000000000000000000" pitchFamily="2" charset="2"/>
              <a:buChar char="q"/>
            </a:pPr>
            <a:r>
              <a:rPr lang="en-US" sz="2400" dirty="0"/>
              <a:t>Clauses generally not negotiable</a:t>
            </a:r>
            <a:br>
              <a:rPr lang="en-US" sz="2600" dirty="0"/>
            </a:br>
            <a:endParaRPr lang="en-US" sz="2600" dirty="0"/>
          </a:p>
          <a:p>
            <a:pPr marL="400050" lvl="1" indent="0">
              <a:buNone/>
            </a:pPr>
            <a:r>
              <a:rPr lang="en-US" sz="2400" b="1" dirty="0"/>
              <a:t>Commercial lease</a:t>
            </a:r>
          </a:p>
          <a:p>
            <a:pPr lvl="1" indent="-342900">
              <a:buFont typeface="Wingdings" panose="05000000000000000000" pitchFamily="2" charset="2"/>
              <a:buChar char="q"/>
            </a:pPr>
            <a:r>
              <a:rPr lang="en-US" sz="2400" dirty="0"/>
              <a:t>Net, gross or percentage</a:t>
            </a:r>
          </a:p>
          <a:p>
            <a:pPr lvl="1" indent="-342900">
              <a:buFont typeface="Wingdings" panose="05000000000000000000" pitchFamily="2" charset="2"/>
              <a:buChar char="q"/>
            </a:pPr>
            <a:r>
              <a:rPr lang="en-US" sz="2400" dirty="0"/>
              <a:t>Complex legal documents</a:t>
            </a:r>
          </a:p>
          <a:p>
            <a:pPr lvl="1" indent="-342900">
              <a:buFont typeface="Wingdings" panose="05000000000000000000" pitchFamily="2" charset="2"/>
              <a:buChar char="q"/>
            </a:pPr>
            <a:r>
              <a:rPr lang="en-US" sz="2400" dirty="0"/>
              <a:t>Longer term, typically 5-10 years</a:t>
            </a:r>
          </a:p>
          <a:p>
            <a:pPr lvl="1" indent="-342900">
              <a:buFont typeface="Wingdings" panose="05000000000000000000" pitchFamily="2" charset="2"/>
              <a:buChar char="q"/>
            </a:pPr>
            <a:r>
              <a:rPr lang="en-US" sz="2400" dirty="0"/>
              <a:t>All clauses negotiable</a:t>
            </a:r>
          </a:p>
          <a:p>
            <a:pPr lvl="1" indent="-342900">
              <a:buFont typeface="Wingdings" panose="05000000000000000000" pitchFamily="2" charset="2"/>
              <a:buChar char="q"/>
            </a:pPr>
            <a:endParaRPr lang="en-US" sz="2400" dirty="0"/>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Lease Contract</a:t>
            </a:r>
          </a:p>
          <a:p>
            <a:endParaRPr lang="en-US" b="1" dirty="0">
              <a:solidFill>
                <a:srgbClr val="FF0000"/>
              </a:solidFill>
            </a:endParaRPr>
          </a:p>
          <a:p>
            <a:r>
              <a:rPr lang="en-US" b="1" dirty="0">
                <a:solidFill>
                  <a:srgbClr val="FF0000"/>
                </a:solidFill>
              </a:rPr>
              <a:t>Types of Lease</a:t>
            </a:r>
          </a:p>
          <a:p>
            <a:endParaRPr lang="en-US" b="1" dirty="0"/>
          </a:p>
          <a:p>
            <a:r>
              <a:rPr lang="en-US" b="1" dirty="0"/>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65176344"/>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Types of Lease</a:t>
            </a:r>
          </a:p>
          <a:p>
            <a:pPr marL="400050" lvl="1" indent="0">
              <a:buNone/>
            </a:pPr>
            <a:endParaRPr lang="en-US" sz="2600" dirty="0"/>
          </a:p>
          <a:p>
            <a:pPr marL="400050" lvl="1" indent="0">
              <a:buNone/>
            </a:pPr>
            <a:r>
              <a:rPr lang="en-US" sz="2600" b="1" dirty="0"/>
              <a:t>Ground lease</a:t>
            </a:r>
          </a:p>
          <a:p>
            <a:pPr marL="857250" lvl="1" indent="-457200">
              <a:buFont typeface="Wingdings" panose="05000000000000000000" pitchFamily="2" charset="2"/>
              <a:buChar char="q"/>
            </a:pPr>
            <a:r>
              <a:rPr lang="en-US" sz="2400" dirty="0"/>
              <a:t>Landlord owns and leases ground but does not own improvements</a:t>
            </a:r>
            <a:br>
              <a:rPr lang="en-US" sz="2400" dirty="0"/>
            </a:br>
            <a:endParaRPr lang="en-US" sz="2600" b="1" dirty="0"/>
          </a:p>
          <a:p>
            <a:pPr marL="400050" lvl="1" indent="0">
              <a:buNone/>
            </a:pPr>
            <a:r>
              <a:rPr lang="en-US" sz="2600" b="1" dirty="0"/>
              <a:t>Proprietary lease</a:t>
            </a:r>
          </a:p>
          <a:p>
            <a:pPr marL="857250" lvl="1" indent="-457200">
              <a:buFont typeface="Wingdings" panose="05000000000000000000" pitchFamily="2" charset="2"/>
              <a:buChar char="q"/>
            </a:pPr>
            <a:r>
              <a:rPr lang="en-US" sz="2400" dirty="0"/>
              <a:t>For cooperative unit owners; indefinite term; assigned to new unit owner on sale</a:t>
            </a:r>
            <a:endParaRPr lang="en-US" sz="2600" b="1" dirty="0"/>
          </a:p>
          <a:p>
            <a:pPr marL="400050" lvl="1" indent="0">
              <a:buNone/>
            </a:pPr>
            <a:endParaRPr lang="en-US" sz="2600" b="1" dirty="0"/>
          </a:p>
          <a:p>
            <a:pPr marL="400050" lvl="1" indent="0">
              <a:buNone/>
            </a:pPr>
            <a:r>
              <a:rPr lang="en-US" sz="2600" b="1" dirty="0"/>
              <a:t>Leasing of rights</a:t>
            </a:r>
          </a:p>
          <a:p>
            <a:pPr lvl="1" indent="-342900">
              <a:buFont typeface="Wingdings" panose="05000000000000000000" pitchFamily="2" charset="2"/>
              <a:buChar char="q"/>
            </a:pPr>
            <a:r>
              <a:rPr lang="en-US" sz="2400" dirty="0"/>
              <a:t>Leasehold transfer of  rights for limited use</a:t>
            </a:r>
          </a:p>
          <a:p>
            <a:pPr lvl="2" indent="-342900">
              <a:buFont typeface="Wingdings" panose="05000000000000000000" pitchFamily="2" charset="2"/>
              <a:buChar char="§"/>
            </a:pPr>
            <a:r>
              <a:rPr lang="en-US" dirty="0"/>
              <a:t>examples: air, mineral, water rights</a:t>
            </a:r>
          </a:p>
          <a:p>
            <a:pPr lvl="1" indent="-342900">
              <a:buFont typeface="Wingdings" panose="05000000000000000000" pitchFamily="2" charset="2"/>
              <a:buChar char="q"/>
            </a:pPr>
            <a:endParaRPr lang="en-US" sz="2400" dirty="0"/>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Lease Contract</a:t>
            </a:r>
          </a:p>
          <a:p>
            <a:endParaRPr lang="en-US" b="1" dirty="0">
              <a:solidFill>
                <a:srgbClr val="FF0000"/>
              </a:solidFill>
            </a:endParaRPr>
          </a:p>
          <a:p>
            <a:r>
              <a:rPr lang="en-US" b="1" dirty="0">
                <a:solidFill>
                  <a:srgbClr val="FF0000"/>
                </a:solidFill>
              </a:rPr>
              <a:t>Types of Lease</a:t>
            </a:r>
          </a:p>
          <a:p>
            <a:endParaRPr lang="en-US" b="1" dirty="0"/>
          </a:p>
          <a:p>
            <a:r>
              <a:rPr lang="en-US" b="1" dirty="0"/>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0402926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Default and Termination</a:t>
            </a:r>
          </a:p>
          <a:p>
            <a:pPr marL="400050" lvl="1" indent="0">
              <a:buNone/>
            </a:pPr>
            <a:endParaRPr lang="en-US" sz="2600" dirty="0"/>
          </a:p>
          <a:p>
            <a:pPr marL="400050" lvl="1" indent="0">
              <a:buNone/>
            </a:pPr>
            <a:r>
              <a:rPr lang="en-US" sz="2400" b="1" dirty="0"/>
              <a:t>Remedies for default</a:t>
            </a:r>
          </a:p>
          <a:p>
            <a:pPr lvl="1" indent="-342900">
              <a:buFont typeface="Wingdings" panose="05000000000000000000" pitchFamily="2" charset="2"/>
              <a:buChar char="q"/>
            </a:pPr>
            <a:r>
              <a:rPr lang="en-US" sz="2400" dirty="0"/>
              <a:t> Sue for </a:t>
            </a:r>
            <a:r>
              <a:rPr lang="en-US" sz="2400" i="1" dirty="0"/>
              <a:t>damages</a:t>
            </a:r>
            <a:r>
              <a:rPr lang="en-US" sz="2400" dirty="0"/>
              <a:t>, </a:t>
            </a:r>
            <a:r>
              <a:rPr lang="en-US" sz="2400" i="1" dirty="0"/>
              <a:t>lease cancellation</a:t>
            </a:r>
            <a:r>
              <a:rPr lang="en-US" sz="2400" dirty="0"/>
              <a:t>, and/or </a:t>
            </a:r>
            <a:r>
              <a:rPr lang="en-US" sz="2400" i="1" dirty="0"/>
              <a:t>specific performance</a:t>
            </a:r>
          </a:p>
          <a:p>
            <a:pPr marL="400050" lvl="1" indent="0">
              <a:buNone/>
            </a:pPr>
            <a:endParaRPr lang="en-US" sz="2400" dirty="0"/>
          </a:p>
          <a:p>
            <a:pPr marL="400050" lvl="1" indent="0">
              <a:buNone/>
            </a:pPr>
            <a:r>
              <a:rPr lang="en-US" sz="2400" b="1" dirty="0"/>
              <a:t>Default by tenant</a:t>
            </a:r>
          </a:p>
          <a:p>
            <a:pPr lvl="1" indent="-342900">
              <a:buFont typeface="Wingdings" panose="05000000000000000000" pitchFamily="2" charset="2"/>
              <a:buChar char="q"/>
            </a:pPr>
            <a:r>
              <a:rPr lang="en-US" sz="2400" dirty="0"/>
              <a:t>Cancellation; damages; suit for possession; must give proper notice</a:t>
            </a:r>
          </a:p>
          <a:p>
            <a:pPr lvl="1" indent="-342900">
              <a:buFont typeface="Wingdings" panose="05000000000000000000" pitchFamily="2" charset="2"/>
              <a:buChar char="q"/>
            </a:pPr>
            <a:endParaRPr lang="en-US" sz="2400" dirty="0"/>
          </a:p>
          <a:p>
            <a:pPr marL="400050" lvl="1" indent="0">
              <a:buNone/>
            </a:pPr>
            <a:r>
              <a:rPr lang="en-US" sz="2400" b="1" dirty="0"/>
              <a:t>Default by landlord</a:t>
            </a:r>
          </a:p>
          <a:p>
            <a:pPr lvl="1" indent="-342900">
              <a:buFont typeface="Wingdings" panose="05000000000000000000" pitchFamily="2" charset="2"/>
              <a:buChar char="q"/>
            </a:pPr>
            <a:r>
              <a:rPr lang="en-US" sz="2400" dirty="0"/>
              <a:t>Suit for constructive eviction; must vacate premises to uphold</a:t>
            </a:r>
          </a:p>
          <a:p>
            <a:pPr lvl="1" indent="-342900">
              <a:buFont typeface="Wingdings" panose="05000000000000000000" pitchFamily="2" charset="2"/>
              <a:buChar char="q"/>
            </a:pPr>
            <a:endParaRPr lang="en-US" sz="2400" dirty="0"/>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Lease Contract</a:t>
            </a:r>
          </a:p>
          <a:p>
            <a:endParaRPr lang="en-US" b="1" dirty="0">
              <a:solidFill>
                <a:srgbClr val="FF0000"/>
              </a:solidFill>
            </a:endParaRPr>
          </a:p>
          <a:p>
            <a:r>
              <a:rPr lang="en-US" b="1" dirty="0"/>
              <a:t>Types of Lease</a:t>
            </a:r>
          </a:p>
          <a:p>
            <a:endParaRPr lang="en-US" b="1" dirty="0"/>
          </a:p>
          <a:p>
            <a:r>
              <a:rPr lang="en-US" b="1" dirty="0">
                <a:solidFill>
                  <a:srgbClr val="FF0000"/>
                </a:solidFill>
              </a:rPr>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8849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039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Real Estate As Property</a:t>
            </a:r>
          </a:p>
          <a:p>
            <a:pPr marL="0" indent="0">
              <a:buNone/>
            </a:pPr>
            <a:endParaRPr lang="en-US" sz="2400" dirty="0"/>
          </a:p>
          <a:p>
            <a:pPr marL="400050" lvl="1" indent="0">
              <a:buNone/>
            </a:pPr>
            <a:r>
              <a:rPr lang="en-US" sz="2400" b="1" dirty="0"/>
              <a:t>Land</a:t>
            </a:r>
          </a:p>
          <a:p>
            <a:pPr lvl="1" indent="-342900">
              <a:buFont typeface="Wingdings" panose="05000000000000000000" pitchFamily="2" charset="2"/>
              <a:buChar char="q"/>
            </a:pPr>
            <a:r>
              <a:rPr lang="en-US" sz="2400" b="1" dirty="0"/>
              <a:t>Surface</a:t>
            </a:r>
            <a:r>
              <a:rPr lang="en-US" sz="2400" dirty="0"/>
              <a:t> and </a:t>
            </a:r>
            <a:r>
              <a:rPr lang="en-US" sz="2400" b="1" dirty="0"/>
              <a:t>natural</a:t>
            </a:r>
            <a:r>
              <a:rPr lang="en-US" sz="2400" dirty="0"/>
              <a:t> things attached to it, </a:t>
            </a:r>
            <a:r>
              <a:rPr lang="en-US" sz="2400" b="1" dirty="0"/>
              <a:t>subsurface</a:t>
            </a:r>
            <a:r>
              <a:rPr lang="en-US" sz="2400" dirty="0"/>
              <a:t>, </a:t>
            </a:r>
            <a:r>
              <a:rPr lang="en-US" sz="2400" b="1" dirty="0"/>
              <a:t>air</a:t>
            </a:r>
            <a:r>
              <a:rPr lang="en-US" sz="2400" dirty="0"/>
              <a:t> above the surface</a:t>
            </a:r>
          </a:p>
          <a:p>
            <a:pPr lvl="1" indent="-342900">
              <a:buFont typeface="Wingdings" panose="05000000000000000000" pitchFamily="2" charset="2"/>
              <a:buChar char="q"/>
            </a:pPr>
            <a:r>
              <a:rPr lang="en-US" sz="2400" dirty="0"/>
              <a:t>Key characteristics:</a:t>
            </a:r>
          </a:p>
          <a:p>
            <a:pPr lvl="2" indent="-342900">
              <a:buFont typeface="Wingdings" panose="05000000000000000000" pitchFamily="2" charset="2"/>
              <a:buChar char="§"/>
            </a:pPr>
            <a:r>
              <a:rPr lang="en-US" dirty="0"/>
              <a:t>Immobile</a:t>
            </a:r>
          </a:p>
          <a:p>
            <a:pPr lvl="2" indent="-342900">
              <a:buFont typeface="Wingdings" panose="05000000000000000000" pitchFamily="2" charset="2"/>
              <a:buChar char="§"/>
            </a:pPr>
            <a:r>
              <a:rPr lang="en-US" dirty="0"/>
              <a:t>indestructible</a:t>
            </a:r>
          </a:p>
          <a:p>
            <a:pPr lvl="2" indent="-342900">
              <a:buFont typeface="Wingdings" panose="05000000000000000000" pitchFamily="2" charset="2"/>
              <a:buChar char="§"/>
            </a:pPr>
            <a:r>
              <a:rPr lang="en-US" dirty="0"/>
              <a:t>heterogeneous (non-homogeneity)</a:t>
            </a:r>
            <a:br>
              <a:rPr lang="en-US" dirty="0"/>
            </a:br>
            <a:endParaRPr lang="en-US" dirty="0"/>
          </a:p>
          <a:p>
            <a:pPr marL="400050" lvl="1" indent="0">
              <a:buNone/>
            </a:pPr>
            <a:r>
              <a:rPr lang="en-US" sz="2400" b="1" dirty="0"/>
              <a:t>Real estate</a:t>
            </a:r>
          </a:p>
          <a:p>
            <a:pPr lvl="1" indent="-342900">
              <a:buFont typeface="Wingdings" panose="05000000000000000000" pitchFamily="2" charset="2"/>
              <a:buChar char="q"/>
            </a:pPr>
            <a:r>
              <a:rPr lang="en-US" sz="2400" dirty="0"/>
              <a:t>land plus permanently attached man-made structures (improvements)</a:t>
            </a:r>
          </a:p>
          <a:p>
            <a:pPr marL="400050" lvl="1" indent="0">
              <a:buNone/>
            </a:pPr>
            <a:endParaRPr lang="en-US"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solidFill>
                  <a:srgbClr val="FF0000"/>
                </a:solidFill>
              </a:rPr>
              <a:t>Real Estate as Property</a:t>
            </a:r>
          </a:p>
          <a:p>
            <a:endParaRPr lang="en-US" b="1" dirty="0">
              <a:solidFill>
                <a:srgbClr val="FF0000"/>
              </a:solidFill>
            </a:endParaRPr>
          </a:p>
          <a:p>
            <a:r>
              <a:rPr lang="en-US" b="1" dirty="0"/>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81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2-3</a:t>
                      </a:r>
                      <a:endParaRPr lang="en-US" sz="1200" dirty="0">
                        <a:solidFill>
                          <a:schemeClr val="bg1">
                            <a:lumMod val="65000"/>
                          </a:schemeClr>
                        </a:solidFill>
                      </a:endParaRPr>
                    </a:p>
                    <a:p>
                      <a:endParaRPr lang="en-US" sz="1200" dirty="0">
                        <a:solidFill>
                          <a:schemeClr val="bg1">
                            <a:lumMod val="7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987933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Default and Termination</a:t>
            </a:r>
          </a:p>
          <a:p>
            <a:pPr marL="400050" lvl="1" indent="0">
              <a:buNone/>
            </a:pPr>
            <a:endParaRPr lang="en-US" sz="2600" dirty="0"/>
          </a:p>
          <a:p>
            <a:pPr lvl="1" indent="-342900">
              <a:buFont typeface="Wingdings" panose="05000000000000000000" pitchFamily="2" charset="2"/>
              <a:buChar char="q"/>
            </a:pPr>
            <a:endParaRPr lang="en-US" sz="2400" dirty="0"/>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Lease Contract</a:t>
            </a:r>
          </a:p>
          <a:p>
            <a:endParaRPr lang="en-US" b="1" dirty="0">
              <a:solidFill>
                <a:srgbClr val="FF0000"/>
              </a:solidFill>
            </a:endParaRPr>
          </a:p>
          <a:p>
            <a:r>
              <a:rPr lang="en-US" b="1" dirty="0"/>
              <a:t>Types of Lease</a:t>
            </a:r>
          </a:p>
          <a:p>
            <a:endParaRPr lang="en-US" b="1" dirty="0"/>
          </a:p>
          <a:p>
            <a:r>
              <a:rPr lang="en-US" b="1" dirty="0">
                <a:solidFill>
                  <a:srgbClr val="FF0000"/>
                </a:solidFill>
              </a:rPr>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22 causes for lease termination.jpg"/>
          <p:cNvPicPr>
            <a:picLocks noChangeAspect="1" noChangeArrowheads="1"/>
          </p:cNvPicPr>
          <p:nvPr/>
        </p:nvPicPr>
        <p:blipFill rotWithShape="1">
          <a:blip r:embed="rId3">
            <a:extLst>
              <a:ext uri="{28A0092B-C50C-407E-A947-70E740481C1C}">
                <a14:useLocalDpi xmlns:a14="http://schemas.microsoft.com/office/drawing/2010/main" val="0"/>
              </a:ext>
            </a:extLst>
          </a:blip>
          <a:srcRect l="9562" t="-395" r="12080" b="11506"/>
          <a:stretch/>
        </p:blipFill>
        <p:spPr bwMode="auto">
          <a:xfrm>
            <a:off x="3628103" y="990600"/>
            <a:ext cx="4129550" cy="533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65256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lnSpcReduction="10000"/>
          </a:bodyPr>
          <a:lstStyle/>
          <a:p>
            <a:pPr marL="0" lvl="0" indent="0">
              <a:buNone/>
            </a:pPr>
            <a:endParaRPr lang="en-US" sz="2600" b="1" dirty="0">
              <a:solidFill>
                <a:srgbClr val="FF0000"/>
              </a:solidFill>
            </a:endParaRPr>
          </a:p>
          <a:p>
            <a:pPr marL="0" lvl="0" indent="0">
              <a:buNone/>
            </a:pPr>
            <a:r>
              <a:rPr lang="en-US" sz="2600" b="1" dirty="0">
                <a:solidFill>
                  <a:srgbClr val="FF0000"/>
                </a:solidFill>
              </a:rPr>
              <a:t>Default and Termination</a:t>
            </a:r>
            <a:endParaRPr lang="en-US" sz="2600" dirty="0"/>
          </a:p>
          <a:p>
            <a:pPr marL="400050" lvl="1" indent="0">
              <a:buNone/>
            </a:pPr>
            <a:endParaRPr lang="en-US" sz="2400" b="1" dirty="0"/>
          </a:p>
          <a:p>
            <a:pPr marL="400050" lvl="1" indent="0">
              <a:buNone/>
            </a:pPr>
            <a:r>
              <a:rPr lang="en-US" sz="2400" b="1" dirty="0"/>
              <a:t>Causes for lease termination (cont.)</a:t>
            </a:r>
            <a:br>
              <a:rPr lang="en-US" sz="2400" b="1" dirty="0"/>
            </a:br>
            <a:endParaRPr lang="en-US" sz="2400" b="1" dirty="0"/>
          </a:p>
          <a:p>
            <a:pPr lvl="1" indent="-342900">
              <a:buFont typeface="Wingdings" panose="05000000000000000000" pitchFamily="2" charset="2"/>
              <a:buChar char="q"/>
            </a:pPr>
            <a:r>
              <a:rPr lang="en-US" sz="2400" b="1" dirty="0"/>
              <a:t>Notice</a:t>
            </a:r>
            <a:r>
              <a:rPr lang="en-US" sz="2400" dirty="0"/>
              <a:t> – proper notice may terminate tenancy at will</a:t>
            </a:r>
            <a:br>
              <a:rPr lang="en-US" sz="2400" dirty="0"/>
            </a:br>
            <a:endParaRPr lang="en-US" sz="2400" dirty="0"/>
          </a:p>
          <a:p>
            <a:pPr lvl="1" indent="-342900">
              <a:buFont typeface="Wingdings" panose="05000000000000000000" pitchFamily="2" charset="2"/>
              <a:buChar char="q"/>
            </a:pPr>
            <a:r>
              <a:rPr lang="en-US" sz="2400" b="1" dirty="0"/>
              <a:t>Condemnation</a:t>
            </a:r>
            <a:r>
              <a:rPr lang="en-US" sz="2400" dirty="0"/>
              <a:t> – if property taken via eminent domain</a:t>
            </a:r>
            <a:br>
              <a:rPr lang="en-US" sz="2400" dirty="0"/>
            </a:br>
            <a:endParaRPr lang="en-US" sz="2400" dirty="0"/>
          </a:p>
          <a:p>
            <a:pPr lvl="1" indent="-342900">
              <a:buFont typeface="Wingdings" panose="05000000000000000000" pitchFamily="2" charset="2"/>
              <a:buChar char="q"/>
            </a:pPr>
            <a:r>
              <a:rPr lang="en-US" sz="2400" b="1" dirty="0"/>
              <a:t>Death of tenant or landlord</a:t>
            </a:r>
          </a:p>
          <a:p>
            <a:pPr lvl="2" indent="-342900">
              <a:buFont typeface="Wingdings" panose="05000000000000000000" pitchFamily="2" charset="2"/>
              <a:buChar char="§"/>
            </a:pPr>
            <a:r>
              <a:rPr lang="en-US" dirty="0"/>
              <a:t>terminates tenancy at will</a:t>
            </a:r>
          </a:p>
          <a:p>
            <a:pPr lvl="2" indent="-342900">
              <a:buFont typeface="Wingdings" panose="05000000000000000000" pitchFamily="2" charset="2"/>
              <a:buChar char="§"/>
            </a:pPr>
            <a:r>
              <a:rPr lang="en-US" dirty="0"/>
              <a:t>terminates if landlord dies &amp; had a life estate</a:t>
            </a:r>
          </a:p>
          <a:p>
            <a:pPr lvl="2" indent="-342900">
              <a:buFont typeface="Wingdings" panose="05000000000000000000" pitchFamily="2" charset="2"/>
              <a:buChar char="§"/>
            </a:pPr>
            <a:r>
              <a:rPr lang="en-US" dirty="0"/>
              <a:t>does not terminate a lease</a:t>
            </a:r>
          </a:p>
          <a:p>
            <a:pPr lvl="1" indent="-342900">
              <a:buFont typeface="Wingdings" panose="05000000000000000000" pitchFamily="2" charset="2"/>
              <a:buChar char="q"/>
            </a:pPr>
            <a:endParaRPr lang="en-US" sz="2400" dirty="0"/>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Lease Contract</a:t>
            </a:r>
          </a:p>
          <a:p>
            <a:endParaRPr lang="en-US" b="1" dirty="0">
              <a:solidFill>
                <a:srgbClr val="FF0000"/>
              </a:solidFill>
            </a:endParaRPr>
          </a:p>
          <a:p>
            <a:r>
              <a:rPr lang="en-US" b="1" dirty="0"/>
              <a:t>Types of Lease</a:t>
            </a:r>
          </a:p>
          <a:p>
            <a:endParaRPr lang="en-US" b="1" dirty="0"/>
          </a:p>
          <a:p>
            <a:r>
              <a:rPr lang="en-US" b="1" dirty="0">
                <a:solidFill>
                  <a:srgbClr val="FF0000"/>
                </a:solidFill>
              </a:rPr>
              <a:t>Default and Termination</a:t>
            </a:r>
          </a:p>
          <a:p>
            <a:endParaRPr lang="en-US" b="1" dirty="0"/>
          </a:p>
          <a:p>
            <a:r>
              <a:rPr lang="en-US" b="1" dirty="0"/>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0675653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Uniform Residential Landlord and Tenant Act</a:t>
            </a:r>
          </a:p>
          <a:p>
            <a:pPr marL="400050" lvl="1" indent="0">
              <a:buNone/>
            </a:pPr>
            <a:endParaRPr lang="en-US" sz="2600" dirty="0"/>
          </a:p>
          <a:p>
            <a:pPr marL="400050" lvl="1" indent="0">
              <a:buNone/>
            </a:pPr>
            <a:r>
              <a:rPr lang="en-US" sz="2400" b="1" dirty="0"/>
              <a:t>Purposes of URLTA</a:t>
            </a:r>
          </a:p>
          <a:p>
            <a:pPr marL="400050" lvl="1" indent="0">
              <a:buNone/>
            </a:pPr>
            <a:endParaRPr lang="en-US" sz="2400" b="1" dirty="0"/>
          </a:p>
          <a:p>
            <a:pPr lvl="1" indent="-342900">
              <a:buFont typeface="Wingdings" panose="05000000000000000000" pitchFamily="2" charset="2"/>
              <a:buChar char="q"/>
            </a:pPr>
            <a:r>
              <a:rPr lang="en-US" sz="2400" dirty="0"/>
              <a:t>Balance landlord and tenant rights</a:t>
            </a:r>
            <a:br>
              <a:rPr lang="en-US" sz="2400" dirty="0"/>
            </a:br>
            <a:endParaRPr lang="en-US" sz="2400" dirty="0"/>
          </a:p>
          <a:p>
            <a:pPr lvl="1" indent="-342900">
              <a:buFont typeface="Wingdings" panose="05000000000000000000" pitchFamily="2" charset="2"/>
              <a:buChar char="q"/>
            </a:pPr>
            <a:r>
              <a:rPr lang="en-US" sz="2400" dirty="0"/>
              <a:t>Standardize leases</a:t>
            </a:r>
            <a:br>
              <a:rPr lang="en-US" sz="2400" dirty="0"/>
            </a:br>
            <a:endParaRPr lang="en-US" sz="2400" dirty="0"/>
          </a:p>
          <a:p>
            <a:pPr lvl="1" indent="-342900">
              <a:buFont typeface="Wingdings" panose="05000000000000000000" pitchFamily="2" charset="2"/>
              <a:buChar char="q"/>
            </a:pPr>
            <a:r>
              <a:rPr lang="en-US" sz="2400" dirty="0"/>
              <a:t>Have uniform eviction procedures</a:t>
            </a:r>
            <a:br>
              <a:rPr lang="en-US" sz="2400" dirty="0"/>
            </a:br>
            <a:endParaRPr lang="en-US" sz="2400" dirty="0"/>
          </a:p>
          <a:p>
            <a:pPr lvl="1" indent="-342900">
              <a:buFont typeface="Wingdings" panose="05000000000000000000" pitchFamily="2" charset="2"/>
              <a:buChar char="q"/>
            </a:pPr>
            <a:r>
              <a:rPr lang="en-US" sz="2400" dirty="0"/>
              <a:t>Protect tenants</a:t>
            </a:r>
            <a:br>
              <a:rPr lang="en-US" sz="2400" dirty="0"/>
            </a:br>
            <a:endParaRPr lang="en-US" sz="2400" dirty="0"/>
          </a:p>
          <a:p>
            <a:pPr lvl="1" indent="-342900">
              <a:buFont typeface="Wingdings" panose="05000000000000000000" pitchFamily="2" charset="2"/>
              <a:buChar char="q"/>
            </a:pPr>
            <a:r>
              <a:rPr lang="en-US" sz="2400" dirty="0"/>
              <a:t>Serve as model for state-level legislation</a:t>
            </a:r>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Lease Contract</a:t>
            </a:r>
          </a:p>
          <a:p>
            <a:endParaRPr lang="en-US" b="1" dirty="0">
              <a:solidFill>
                <a:srgbClr val="FF0000"/>
              </a:solidFill>
            </a:endParaRPr>
          </a:p>
          <a:p>
            <a:r>
              <a:rPr lang="en-US" b="1" dirty="0"/>
              <a:t>Types of Lease</a:t>
            </a:r>
          </a:p>
          <a:p>
            <a:endParaRPr lang="en-US" b="1" dirty="0"/>
          </a:p>
          <a:p>
            <a:r>
              <a:rPr lang="en-US" b="1" dirty="0"/>
              <a:t>Default and Termination</a:t>
            </a:r>
          </a:p>
          <a:p>
            <a:endParaRPr lang="en-US" b="1" dirty="0"/>
          </a:p>
          <a:p>
            <a:r>
              <a:rPr lang="en-US" b="1" dirty="0">
                <a:solidFill>
                  <a:srgbClr val="FF0000"/>
                </a:solidFill>
              </a:rPr>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9043666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fontScale="92500" lnSpcReduction="20000"/>
          </a:bodyPr>
          <a:lstStyle/>
          <a:p>
            <a:pPr marL="0" lvl="0" indent="0">
              <a:buNone/>
            </a:pPr>
            <a:r>
              <a:rPr lang="en-US" sz="2600" b="1" dirty="0">
                <a:solidFill>
                  <a:srgbClr val="FF0000"/>
                </a:solidFill>
              </a:rPr>
              <a:t>Uniform Residential Landlord and Tenant Act</a:t>
            </a:r>
          </a:p>
          <a:p>
            <a:pPr marL="400050" lvl="1" indent="0">
              <a:buNone/>
            </a:pPr>
            <a:endParaRPr lang="en-US" sz="2600" dirty="0"/>
          </a:p>
          <a:p>
            <a:pPr marL="400050" lvl="1" indent="0">
              <a:buNone/>
            </a:pPr>
            <a:r>
              <a:rPr lang="en-US" sz="2600" b="1" dirty="0"/>
              <a:t>Areas of regulation – leases, deposits</a:t>
            </a:r>
          </a:p>
          <a:p>
            <a:pPr marL="400050" lvl="1" indent="0">
              <a:buNone/>
            </a:pPr>
            <a:endParaRPr lang="en-US" sz="2600" b="1" dirty="0"/>
          </a:p>
          <a:p>
            <a:pPr lvl="1" indent="-342900">
              <a:buFont typeface="Wingdings" panose="05000000000000000000" pitchFamily="2" charset="2"/>
              <a:buChar char="q"/>
            </a:pPr>
            <a:r>
              <a:rPr lang="en-US" sz="2600" b="1" dirty="0"/>
              <a:t>Lease agreements</a:t>
            </a:r>
          </a:p>
          <a:p>
            <a:pPr lvl="2" indent="-342900">
              <a:buFont typeface="Wingdings" panose="05000000000000000000" pitchFamily="2" charset="2"/>
              <a:buChar char="§"/>
            </a:pPr>
            <a:r>
              <a:rPr lang="en-US" sz="2600" dirty="0"/>
              <a:t>Vague lease becomes periodic tenancy</a:t>
            </a:r>
          </a:p>
          <a:p>
            <a:pPr lvl="2" indent="-342900">
              <a:buFont typeface="Wingdings" panose="05000000000000000000" pitchFamily="2" charset="2"/>
              <a:buChar char="§"/>
            </a:pPr>
            <a:r>
              <a:rPr lang="en-US" sz="2600" dirty="0"/>
              <a:t>Rent must be fair market or court-rendered</a:t>
            </a:r>
          </a:p>
          <a:p>
            <a:pPr lvl="2" indent="-342900">
              <a:buFont typeface="Wingdings" panose="05000000000000000000" pitchFamily="2" charset="2"/>
              <a:buChar char="§"/>
            </a:pPr>
            <a:r>
              <a:rPr lang="en-US" sz="2600" dirty="0"/>
              <a:t>Cannot waive certain rights</a:t>
            </a:r>
            <a:br>
              <a:rPr lang="en-US" sz="2600" dirty="0"/>
            </a:br>
            <a:endParaRPr lang="en-US" sz="2600" dirty="0"/>
          </a:p>
          <a:p>
            <a:pPr lvl="1" indent="-342900">
              <a:buFont typeface="Wingdings" panose="05000000000000000000" pitchFamily="2" charset="2"/>
              <a:buChar char="q"/>
            </a:pPr>
            <a:r>
              <a:rPr lang="en-US" sz="2600" b="1" dirty="0"/>
              <a:t>Deposits, advances</a:t>
            </a:r>
          </a:p>
          <a:p>
            <a:pPr lvl="2" indent="-342900">
              <a:buFont typeface="Wingdings" panose="05000000000000000000" pitchFamily="2" charset="2"/>
              <a:buChar char="§"/>
            </a:pPr>
            <a:r>
              <a:rPr lang="en-US" sz="2600" dirty="0"/>
              <a:t>Sets maximum deposit amounts</a:t>
            </a:r>
          </a:p>
          <a:p>
            <a:pPr lvl="2" indent="-342900">
              <a:buFont typeface="Wingdings" panose="05000000000000000000" pitchFamily="2" charset="2"/>
              <a:buChar char="§"/>
            </a:pPr>
            <a:r>
              <a:rPr lang="en-US" sz="2600" dirty="0"/>
              <a:t>Tenant may earn interest</a:t>
            </a:r>
          </a:p>
          <a:p>
            <a:pPr lvl="2" indent="-342900">
              <a:buFont typeface="Wingdings" panose="05000000000000000000" pitchFamily="2" charset="2"/>
              <a:buChar char="§"/>
            </a:pPr>
            <a:r>
              <a:rPr lang="en-US" sz="2600" dirty="0"/>
              <a:t>Cannot co-mingle deposit / advance funds</a:t>
            </a:r>
          </a:p>
          <a:p>
            <a:pPr lvl="2" indent="-342900">
              <a:buFont typeface="Wingdings" panose="05000000000000000000" pitchFamily="2" charset="2"/>
              <a:buChar char="§"/>
            </a:pPr>
            <a:r>
              <a:rPr lang="en-US" sz="2600" dirty="0"/>
              <a:t>Deadline, criteria for returning deposit</a:t>
            </a:r>
            <a:br>
              <a:rPr lang="en-US" sz="2600" dirty="0"/>
            </a:br>
            <a:endParaRPr lang="en-US" sz="2600" dirty="0"/>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Lease Contract</a:t>
            </a:r>
          </a:p>
          <a:p>
            <a:endParaRPr lang="en-US" b="1" dirty="0">
              <a:solidFill>
                <a:srgbClr val="FF0000"/>
              </a:solidFill>
            </a:endParaRPr>
          </a:p>
          <a:p>
            <a:r>
              <a:rPr lang="en-US" b="1" dirty="0"/>
              <a:t>Types of Lease</a:t>
            </a:r>
          </a:p>
          <a:p>
            <a:endParaRPr lang="en-US" b="1" dirty="0"/>
          </a:p>
          <a:p>
            <a:r>
              <a:rPr lang="en-US" b="1" dirty="0"/>
              <a:t>Default and Termination</a:t>
            </a:r>
          </a:p>
          <a:p>
            <a:endParaRPr lang="en-US" b="1" dirty="0"/>
          </a:p>
          <a:p>
            <a:r>
              <a:rPr lang="en-US" b="1" dirty="0">
                <a:solidFill>
                  <a:srgbClr val="FF0000"/>
                </a:solidFill>
              </a:rPr>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3637536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lnSpcReduction="10000"/>
          </a:bodyPr>
          <a:lstStyle/>
          <a:p>
            <a:pPr marL="0" lvl="0" indent="0">
              <a:buNone/>
            </a:pPr>
            <a:r>
              <a:rPr lang="en-US" sz="2400" b="1" dirty="0">
                <a:solidFill>
                  <a:srgbClr val="FF0000"/>
                </a:solidFill>
              </a:rPr>
              <a:t>Uniform Residential Landlord and Tenant Act</a:t>
            </a:r>
          </a:p>
          <a:p>
            <a:pPr marL="400050" lvl="1" indent="0">
              <a:buNone/>
            </a:pPr>
            <a:endParaRPr lang="en-US" sz="2600" dirty="0"/>
          </a:p>
          <a:p>
            <a:pPr marL="400050" lvl="1" indent="0">
              <a:buNone/>
            </a:pPr>
            <a:r>
              <a:rPr lang="en-US" sz="2400" b="1" dirty="0"/>
              <a:t>Areas of regulation - landlord</a:t>
            </a:r>
          </a:p>
          <a:p>
            <a:pPr marL="400050" lvl="1" indent="0">
              <a:buNone/>
            </a:pPr>
            <a:endParaRPr lang="en-US" sz="2400" b="1" dirty="0"/>
          </a:p>
          <a:p>
            <a:pPr lvl="1" indent="-342900">
              <a:buFont typeface="Wingdings" panose="05000000000000000000" pitchFamily="2" charset="2"/>
              <a:buChar char="q"/>
            </a:pPr>
            <a:r>
              <a:rPr lang="en-US" sz="2400" b="1" dirty="0"/>
              <a:t>Landlord obligations</a:t>
            </a:r>
            <a:br>
              <a:rPr lang="en-US" sz="2400" dirty="0"/>
            </a:br>
            <a:endParaRPr lang="en-US" sz="2400" dirty="0"/>
          </a:p>
          <a:p>
            <a:pPr lvl="2" indent="-342900">
              <a:buFont typeface="Wingdings" panose="05000000000000000000" pitchFamily="2" charset="2"/>
              <a:buChar char="§"/>
            </a:pPr>
            <a:r>
              <a:rPr lang="en-US" dirty="0"/>
              <a:t>Bargain in good faith</a:t>
            </a:r>
            <a:br>
              <a:rPr lang="en-US" dirty="0"/>
            </a:br>
            <a:endParaRPr lang="en-US" dirty="0"/>
          </a:p>
          <a:p>
            <a:pPr lvl="2" indent="-342900">
              <a:buFont typeface="Wingdings" panose="05000000000000000000" pitchFamily="2" charset="2"/>
              <a:buChar char="§"/>
            </a:pPr>
            <a:r>
              <a:rPr lang="en-US" dirty="0"/>
              <a:t>Provide required maintenance, repairs</a:t>
            </a:r>
            <a:br>
              <a:rPr lang="en-US" dirty="0"/>
            </a:br>
            <a:endParaRPr lang="en-US" dirty="0"/>
          </a:p>
          <a:p>
            <a:pPr lvl="2" indent="-342900">
              <a:buFont typeface="Wingdings" panose="05000000000000000000" pitchFamily="2" charset="2"/>
              <a:buChar char="§"/>
            </a:pPr>
            <a:r>
              <a:rPr lang="en-US" dirty="0"/>
              <a:t>Comply with building codes</a:t>
            </a:r>
            <a:br>
              <a:rPr lang="en-US" dirty="0"/>
            </a:br>
            <a:endParaRPr lang="en-US" dirty="0"/>
          </a:p>
          <a:p>
            <a:pPr lvl="2" indent="-342900">
              <a:buFont typeface="Wingdings" panose="05000000000000000000" pitchFamily="2" charset="2"/>
              <a:buChar char="§"/>
            </a:pPr>
            <a:r>
              <a:rPr lang="en-US" dirty="0"/>
              <a:t>Maintain access &amp; safety services</a:t>
            </a:r>
            <a:br>
              <a:rPr lang="en-US" dirty="0"/>
            </a:br>
            <a:endParaRPr lang="en-US" dirty="0"/>
          </a:p>
          <a:p>
            <a:pPr lvl="2" indent="-342900">
              <a:buFont typeface="Wingdings" panose="05000000000000000000" pitchFamily="2" charset="2"/>
              <a:buChar char="§"/>
            </a:pPr>
            <a:r>
              <a:rPr lang="en-US" dirty="0"/>
              <a:t>Follow rule for giving notice</a:t>
            </a:r>
            <a:br>
              <a:rPr lang="en-US" sz="2000" dirty="0"/>
            </a:br>
            <a:endParaRPr lang="en-US" sz="2000" dirty="0"/>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Lease Contract</a:t>
            </a:r>
          </a:p>
          <a:p>
            <a:endParaRPr lang="en-US" b="1" dirty="0">
              <a:solidFill>
                <a:srgbClr val="FF0000"/>
              </a:solidFill>
            </a:endParaRPr>
          </a:p>
          <a:p>
            <a:r>
              <a:rPr lang="en-US" b="1" dirty="0"/>
              <a:t>Types of Lease</a:t>
            </a:r>
          </a:p>
          <a:p>
            <a:endParaRPr lang="en-US" b="1" dirty="0"/>
          </a:p>
          <a:p>
            <a:r>
              <a:rPr lang="en-US" b="1" dirty="0"/>
              <a:t>Default and Termination</a:t>
            </a:r>
          </a:p>
          <a:p>
            <a:endParaRPr lang="en-US" b="1" dirty="0"/>
          </a:p>
          <a:p>
            <a:r>
              <a:rPr lang="en-US" b="1" dirty="0">
                <a:solidFill>
                  <a:srgbClr val="FF0000"/>
                </a:solidFill>
              </a:rPr>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6868374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lnSpcReduction="10000"/>
          </a:bodyPr>
          <a:lstStyle/>
          <a:p>
            <a:pPr marL="0" lvl="0" indent="0">
              <a:buNone/>
            </a:pPr>
            <a:r>
              <a:rPr lang="en-US" sz="2400" b="1" dirty="0">
                <a:solidFill>
                  <a:srgbClr val="FF0000"/>
                </a:solidFill>
              </a:rPr>
              <a:t>Uniform Residential Landlord and Tenant Act</a:t>
            </a:r>
          </a:p>
          <a:p>
            <a:pPr marL="400050" lvl="1" indent="0">
              <a:buNone/>
            </a:pPr>
            <a:endParaRPr lang="en-US" sz="2600" dirty="0"/>
          </a:p>
          <a:p>
            <a:pPr marL="400050" lvl="1" indent="0">
              <a:buNone/>
            </a:pPr>
            <a:r>
              <a:rPr lang="en-US" sz="2400" b="1" dirty="0"/>
              <a:t>Areas of regulation - tenant</a:t>
            </a:r>
          </a:p>
          <a:p>
            <a:pPr marL="400050" lvl="1" indent="0">
              <a:buNone/>
            </a:pPr>
            <a:endParaRPr lang="en-US" sz="2400" b="1" dirty="0"/>
          </a:p>
          <a:p>
            <a:pPr lvl="1" indent="-342900">
              <a:buFont typeface="Wingdings" panose="05000000000000000000" pitchFamily="2" charset="2"/>
              <a:buChar char="q"/>
            </a:pPr>
            <a:r>
              <a:rPr lang="en-US" sz="2400" b="1" dirty="0"/>
              <a:t>Tenant obligations</a:t>
            </a:r>
            <a:br>
              <a:rPr lang="en-US" sz="2400" dirty="0"/>
            </a:br>
            <a:endParaRPr lang="en-US" sz="2400" dirty="0"/>
          </a:p>
          <a:p>
            <a:pPr lvl="2" indent="-342900">
              <a:buFont typeface="Wingdings" panose="05000000000000000000" pitchFamily="2" charset="2"/>
              <a:buChar char="§"/>
            </a:pPr>
            <a:r>
              <a:rPr lang="en-US" dirty="0"/>
              <a:t>Bargain in good faith</a:t>
            </a:r>
            <a:br>
              <a:rPr lang="en-US" dirty="0"/>
            </a:br>
            <a:endParaRPr lang="en-US" dirty="0"/>
          </a:p>
          <a:p>
            <a:pPr lvl="2" indent="-342900">
              <a:buFont typeface="Wingdings" panose="05000000000000000000" pitchFamily="2" charset="2"/>
              <a:buChar char="§"/>
            </a:pPr>
            <a:r>
              <a:rPr lang="en-US" dirty="0"/>
              <a:t>Maintain condition of premises</a:t>
            </a:r>
            <a:br>
              <a:rPr lang="en-US" dirty="0"/>
            </a:br>
            <a:endParaRPr lang="en-US" dirty="0"/>
          </a:p>
          <a:p>
            <a:pPr lvl="2" indent="-342900">
              <a:buFont typeface="Wingdings" panose="05000000000000000000" pitchFamily="2" charset="2"/>
              <a:buChar char="§"/>
            </a:pPr>
            <a:r>
              <a:rPr lang="en-US" dirty="0"/>
              <a:t>Comply with building rules</a:t>
            </a:r>
            <a:br>
              <a:rPr lang="en-US" dirty="0"/>
            </a:br>
            <a:endParaRPr lang="en-US" dirty="0"/>
          </a:p>
          <a:p>
            <a:pPr lvl="2" indent="-342900">
              <a:buFont typeface="Wingdings" panose="05000000000000000000" pitchFamily="2" charset="2"/>
              <a:buChar char="§"/>
            </a:pPr>
            <a:r>
              <a:rPr lang="en-US" dirty="0"/>
              <a:t>Limit usages to approved uses</a:t>
            </a:r>
            <a:br>
              <a:rPr lang="en-US" dirty="0"/>
            </a:br>
            <a:endParaRPr lang="en-US" dirty="0"/>
          </a:p>
          <a:p>
            <a:pPr lvl="2" indent="-342900">
              <a:buFont typeface="Wingdings" panose="05000000000000000000" pitchFamily="2" charset="2"/>
              <a:buChar char="§"/>
            </a:pPr>
            <a:r>
              <a:rPr lang="en-US" dirty="0"/>
              <a:t>Avoid undue disturbance of tenants</a:t>
            </a:r>
            <a:br>
              <a:rPr lang="en-US" sz="2000" dirty="0"/>
            </a:br>
            <a:endParaRPr lang="en-US" sz="2000" dirty="0"/>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Lease Contract</a:t>
            </a:r>
          </a:p>
          <a:p>
            <a:endParaRPr lang="en-US" b="1" dirty="0">
              <a:solidFill>
                <a:srgbClr val="FF0000"/>
              </a:solidFill>
            </a:endParaRPr>
          </a:p>
          <a:p>
            <a:r>
              <a:rPr lang="en-US" b="1" dirty="0"/>
              <a:t>Types of Lease</a:t>
            </a:r>
          </a:p>
          <a:p>
            <a:endParaRPr lang="en-US" b="1" dirty="0"/>
          </a:p>
          <a:p>
            <a:r>
              <a:rPr lang="en-US" b="1" dirty="0"/>
              <a:t>Default and Termination</a:t>
            </a:r>
          </a:p>
          <a:p>
            <a:endParaRPr lang="en-US" b="1" dirty="0"/>
          </a:p>
          <a:p>
            <a:r>
              <a:rPr lang="en-US" b="1" dirty="0">
                <a:solidFill>
                  <a:srgbClr val="FF0000"/>
                </a:solidFill>
              </a:rPr>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6911908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r>
              <a:rPr lang="en-US" sz="2400" b="1" dirty="0">
                <a:solidFill>
                  <a:srgbClr val="FF0000"/>
                </a:solidFill>
              </a:rPr>
              <a:t>Uniform Residential Landlord and Tenant Act</a:t>
            </a:r>
          </a:p>
          <a:p>
            <a:pPr marL="400050" lvl="1" indent="0">
              <a:buNone/>
            </a:pPr>
            <a:endParaRPr lang="en-US" sz="2400" b="1" dirty="0"/>
          </a:p>
          <a:p>
            <a:pPr marL="400050" lvl="1" indent="0">
              <a:buNone/>
            </a:pPr>
            <a:r>
              <a:rPr lang="en-US" sz="2400" b="1" dirty="0"/>
              <a:t>Areas of regulation (cont.)</a:t>
            </a:r>
          </a:p>
          <a:p>
            <a:pPr marL="400050" lvl="1" indent="0">
              <a:buNone/>
            </a:pPr>
            <a:endParaRPr lang="en-US" sz="2400" b="1" dirty="0"/>
          </a:p>
          <a:p>
            <a:pPr marL="400050" lvl="1" indent="0">
              <a:buNone/>
            </a:pPr>
            <a:r>
              <a:rPr lang="en-US" sz="2400" b="1" dirty="0"/>
              <a:t>Landlord access</a:t>
            </a:r>
          </a:p>
          <a:p>
            <a:pPr marL="857250" lvl="1" indent="-457200">
              <a:buFont typeface="Wingdings" panose="05000000000000000000" pitchFamily="2" charset="2"/>
              <a:buChar char="q"/>
            </a:pPr>
            <a:r>
              <a:rPr lang="en-US" sz="2400" dirty="0"/>
              <a:t>Balance access right with tenant’s quiet enjoyment</a:t>
            </a:r>
            <a:br>
              <a:rPr lang="en-US" sz="2400" dirty="0"/>
            </a:br>
            <a:endParaRPr lang="en-US" sz="2400" dirty="0"/>
          </a:p>
          <a:p>
            <a:pPr marL="857250" lvl="1" indent="-457200">
              <a:buFont typeface="Wingdings" panose="05000000000000000000" pitchFamily="2" charset="2"/>
              <a:buChar char="q"/>
            </a:pPr>
            <a:r>
              <a:rPr lang="en-US" sz="2400" dirty="0"/>
              <a:t>Give sufficient notice</a:t>
            </a:r>
            <a:br>
              <a:rPr lang="en-US" sz="2400" dirty="0"/>
            </a:br>
            <a:endParaRPr lang="en-US" sz="2400" dirty="0"/>
          </a:p>
          <a:p>
            <a:pPr marL="857250" lvl="1" indent="-457200">
              <a:buFont typeface="Wingdings" panose="05000000000000000000" pitchFamily="2" charset="2"/>
              <a:buChar char="q"/>
            </a:pPr>
            <a:r>
              <a:rPr lang="en-US" sz="2400" dirty="0"/>
              <a:t>Have justification for entry</a:t>
            </a:r>
            <a:br>
              <a:rPr lang="en-US" sz="2400" dirty="0"/>
            </a:br>
            <a:endParaRPr lang="en-US" sz="2400" dirty="0"/>
          </a:p>
          <a:p>
            <a:pPr marL="857250" lvl="1" indent="-457200">
              <a:buFont typeface="Wingdings" panose="05000000000000000000" pitchFamily="2" charset="2"/>
              <a:buChar char="q"/>
            </a:pPr>
            <a:r>
              <a:rPr lang="en-US" sz="2400" dirty="0"/>
              <a:t>Tenant cannot deny access for emergencies</a:t>
            </a:r>
            <a:br>
              <a:rPr lang="en-US" sz="2400" dirty="0"/>
            </a:b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Lease Contract</a:t>
            </a:r>
          </a:p>
          <a:p>
            <a:endParaRPr lang="en-US" b="1" dirty="0">
              <a:solidFill>
                <a:srgbClr val="FF0000"/>
              </a:solidFill>
            </a:endParaRPr>
          </a:p>
          <a:p>
            <a:r>
              <a:rPr lang="en-US" b="1" dirty="0"/>
              <a:t>Types of Lease</a:t>
            </a:r>
          </a:p>
          <a:p>
            <a:endParaRPr lang="en-US" b="1" dirty="0"/>
          </a:p>
          <a:p>
            <a:r>
              <a:rPr lang="en-US" b="1" dirty="0"/>
              <a:t>Default and Termination</a:t>
            </a:r>
          </a:p>
          <a:p>
            <a:endParaRPr lang="en-US" b="1" dirty="0"/>
          </a:p>
          <a:p>
            <a:r>
              <a:rPr lang="en-US" b="1" dirty="0">
                <a:solidFill>
                  <a:srgbClr val="FF0000"/>
                </a:solidFill>
              </a:rPr>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3272915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7:</a:t>
            </a:r>
            <a:br>
              <a:rPr lang="en-US" sz="2400" dirty="0"/>
            </a:br>
            <a:r>
              <a:rPr lang="en-US" sz="2400" dirty="0"/>
              <a:t>Real </a:t>
            </a:r>
            <a:br>
              <a:rPr lang="en-US" sz="2400" dirty="0"/>
            </a:br>
            <a:r>
              <a:rPr lang="en-US" sz="2400" dirty="0"/>
              <a:t>Estate </a:t>
            </a:r>
            <a:br>
              <a:rPr lang="en-US" sz="2400" dirty="0"/>
            </a:br>
            <a:r>
              <a:rPr lang="en-US" sz="2400" dirty="0"/>
              <a:t>Leases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lnSpcReduction="10000"/>
          </a:bodyPr>
          <a:lstStyle/>
          <a:p>
            <a:pPr marL="0" lvl="0" indent="0">
              <a:buNone/>
            </a:pPr>
            <a:r>
              <a:rPr lang="en-US" sz="2400" b="1" dirty="0">
                <a:solidFill>
                  <a:srgbClr val="FF0000"/>
                </a:solidFill>
              </a:rPr>
              <a:t>Uniform Residential Landlord and Tenant Act</a:t>
            </a:r>
          </a:p>
          <a:p>
            <a:pPr marL="400050" lvl="1" indent="0">
              <a:buNone/>
            </a:pPr>
            <a:endParaRPr lang="en-US" sz="2400" b="1" dirty="0"/>
          </a:p>
          <a:p>
            <a:pPr marL="400050" lvl="1" indent="0">
              <a:buNone/>
            </a:pPr>
            <a:r>
              <a:rPr lang="en-US" sz="2400" b="1" dirty="0"/>
              <a:t>Areas of regulation (cont.)</a:t>
            </a:r>
            <a:br>
              <a:rPr lang="en-US" sz="2400" dirty="0"/>
            </a:br>
            <a:endParaRPr lang="en-US" sz="2400" dirty="0"/>
          </a:p>
          <a:p>
            <a:pPr marL="400050" lvl="1" indent="0">
              <a:buNone/>
            </a:pPr>
            <a:r>
              <a:rPr lang="en-US" sz="2400" b="1" dirty="0"/>
              <a:t>Default and eviction</a:t>
            </a:r>
          </a:p>
          <a:p>
            <a:pPr marL="400050" lvl="1" indent="0">
              <a:buNone/>
            </a:pPr>
            <a:endParaRPr lang="en-US" sz="2400" b="1" dirty="0"/>
          </a:p>
          <a:p>
            <a:pPr lvl="1" indent="-342900">
              <a:buFont typeface="Wingdings" panose="05000000000000000000" pitchFamily="2" charset="2"/>
              <a:buChar char="q"/>
            </a:pPr>
            <a:r>
              <a:rPr lang="en-US" sz="2400" dirty="0"/>
              <a:t>Tenant may sue for damages; terminate; or negotiate rent abatement</a:t>
            </a:r>
          </a:p>
          <a:p>
            <a:pPr lvl="2" indent="-342900">
              <a:buFont typeface="Wingdings" panose="05000000000000000000" pitchFamily="2" charset="2"/>
              <a:buChar char="§"/>
            </a:pPr>
            <a:r>
              <a:rPr lang="en-US" dirty="0"/>
              <a:t>Tenant remains liable for rent during dispute</a:t>
            </a:r>
            <a:br>
              <a:rPr lang="en-US" dirty="0"/>
            </a:br>
            <a:endParaRPr lang="en-US" dirty="0"/>
          </a:p>
          <a:p>
            <a:pPr marL="857250" lvl="1" indent="-457200">
              <a:buFont typeface="Wingdings" panose="05000000000000000000" pitchFamily="2" charset="2"/>
              <a:buChar char="q"/>
            </a:pPr>
            <a:r>
              <a:rPr lang="en-US" sz="2400" dirty="0"/>
              <a:t>Landlord may terminate and evict</a:t>
            </a:r>
          </a:p>
          <a:p>
            <a:pPr marL="1257300" lvl="2" indent="-457200">
              <a:buFont typeface="Wingdings" panose="05000000000000000000" pitchFamily="2" charset="2"/>
              <a:buChar char="§"/>
            </a:pPr>
            <a:r>
              <a:rPr lang="en-US" dirty="0"/>
              <a:t>Must give proper notice; follow procedures</a:t>
            </a:r>
          </a:p>
          <a:p>
            <a:pPr marL="1257300" lvl="2" indent="-457200">
              <a:buFont typeface="Wingdings" panose="05000000000000000000" pitchFamily="2" charset="2"/>
              <a:buChar char="§"/>
            </a:pPr>
            <a:r>
              <a:rPr lang="en-US" dirty="0"/>
              <a:t>Action must be justified</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Lease Contract</a:t>
            </a:r>
          </a:p>
          <a:p>
            <a:endParaRPr lang="en-US" b="1" dirty="0">
              <a:solidFill>
                <a:srgbClr val="FF0000"/>
              </a:solidFill>
            </a:endParaRPr>
          </a:p>
          <a:p>
            <a:r>
              <a:rPr lang="en-US" b="1" dirty="0"/>
              <a:t>Types of Lease</a:t>
            </a:r>
          </a:p>
          <a:p>
            <a:endParaRPr lang="en-US" b="1" dirty="0"/>
          </a:p>
          <a:p>
            <a:r>
              <a:rPr lang="en-US" b="1" dirty="0"/>
              <a:t>Default and Termination</a:t>
            </a:r>
          </a:p>
          <a:p>
            <a:endParaRPr lang="en-US" b="1" dirty="0"/>
          </a:p>
          <a:p>
            <a:r>
              <a:rPr lang="en-US" b="1" dirty="0">
                <a:solidFill>
                  <a:srgbClr val="FF0000"/>
                </a:solidFill>
              </a:rPr>
              <a:t>Uniform Residential Landlord and Tenant Act</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7  Real Estate Leases              Slide 7-22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7278947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7544" y="-15089"/>
            <a:ext cx="9143999"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259156" y="685800"/>
            <a:ext cx="8877299" cy="639762"/>
          </a:xfrm>
        </p:spPr>
        <p:txBody>
          <a:bodyPr>
            <a:noAutofit/>
          </a:bodyPr>
          <a:lstStyle/>
          <a:p>
            <a:r>
              <a:rPr lang="en-US" b="1" dirty="0">
                <a:solidFill>
                  <a:schemeClr val="bg1"/>
                </a:solidFill>
              </a:rPr>
              <a:t>Unit 8:</a:t>
            </a:r>
            <a:r>
              <a:rPr lang="en-US" dirty="0">
                <a:solidFill>
                  <a:schemeClr val="bg1"/>
                </a:solidFill>
              </a:rPr>
              <a:t> </a:t>
            </a:r>
            <a:r>
              <a:rPr lang="en-US" b="1" dirty="0">
                <a:solidFill>
                  <a:schemeClr val="bg1"/>
                </a:solidFill>
              </a:rPr>
              <a:t>LAND USE PLANNING &amp; CONTROL</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2647950" y="2319022"/>
          <a:ext cx="3848100" cy="29717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600" y="64008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 8  Land Use Planning and Control       Slide 8-1</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537588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Real Estate Planning</a:t>
            </a:r>
          </a:p>
          <a:p>
            <a:pPr marL="400050" lvl="1" indent="0">
              <a:buNone/>
            </a:pPr>
            <a:endParaRPr lang="en-US" sz="2400" dirty="0"/>
          </a:p>
          <a:p>
            <a:pPr marL="400050" lvl="1" indent="0">
              <a:buNone/>
            </a:pPr>
            <a:r>
              <a:rPr lang="en-US" sz="2400" b="1" dirty="0"/>
              <a:t>Goals of land use control</a:t>
            </a:r>
          </a:p>
          <a:p>
            <a:pPr marL="400050" lvl="1" indent="0">
              <a:buNone/>
            </a:pPr>
            <a:endParaRPr lang="en-US" sz="2400" dirty="0"/>
          </a:p>
          <a:p>
            <a:pPr lvl="1" indent="-342900">
              <a:buFont typeface="Wingdings" panose="05000000000000000000" pitchFamily="2" charset="2"/>
              <a:buChar char="q"/>
            </a:pPr>
            <a:r>
              <a:rPr lang="en-US" sz="2400" dirty="0"/>
              <a:t>Preserve property values</a:t>
            </a:r>
            <a:br>
              <a:rPr lang="en-US" sz="2400" dirty="0"/>
            </a:br>
            <a:endParaRPr lang="en-US" sz="2400" dirty="0"/>
          </a:p>
          <a:p>
            <a:pPr lvl="1" indent="-342900">
              <a:buFont typeface="Wingdings" panose="05000000000000000000" pitchFamily="2" charset="2"/>
              <a:buChar char="q"/>
            </a:pPr>
            <a:r>
              <a:rPr lang="en-US" sz="2400" dirty="0"/>
              <a:t>Promote highest &amp; best use</a:t>
            </a:r>
            <a:br>
              <a:rPr lang="en-US" sz="2400" dirty="0"/>
            </a:br>
            <a:endParaRPr lang="en-US" sz="2400" dirty="0"/>
          </a:p>
          <a:p>
            <a:pPr lvl="1" indent="-342900">
              <a:buFont typeface="Wingdings" panose="05000000000000000000" pitchFamily="2" charset="2"/>
              <a:buChar char="q"/>
            </a:pPr>
            <a:r>
              <a:rPr lang="en-US" sz="2400" dirty="0"/>
              <a:t>Safeguard public health, safety, welfare</a:t>
            </a:r>
            <a:br>
              <a:rPr lang="en-US" sz="2400" dirty="0"/>
            </a:br>
            <a:endParaRPr lang="en-US" sz="2400" dirty="0"/>
          </a:p>
          <a:p>
            <a:pPr lvl="1" indent="-342900">
              <a:buFont typeface="Wingdings" panose="05000000000000000000" pitchFamily="2" charset="2"/>
              <a:buChar char="q"/>
            </a:pPr>
            <a:r>
              <a:rPr lang="en-US" sz="2400" dirty="0"/>
              <a:t>Control growth</a:t>
            </a:r>
            <a:br>
              <a:rPr lang="en-US" sz="2400" dirty="0"/>
            </a:br>
            <a:endParaRPr lang="en-US" sz="2400" dirty="0"/>
          </a:p>
          <a:p>
            <a:pPr lvl="1" indent="-342900">
              <a:buFont typeface="Wingdings" panose="05000000000000000000" pitchFamily="2" charset="2"/>
              <a:buChar char="q"/>
            </a:pPr>
            <a:r>
              <a:rPr lang="en-US" sz="2400" dirty="0"/>
              <a:t>Incorporate community consensus</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7239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853113"/>
          </a:xfrm>
        </p:spPr>
        <p:txBody>
          <a:bodyPr>
            <a:normAutofit/>
          </a:bodyPr>
          <a:lstStyle/>
          <a:p>
            <a:pPr marL="0" indent="0">
              <a:buNone/>
            </a:pPr>
            <a:endParaRPr lang="en-US" sz="1600" b="1" dirty="0">
              <a:solidFill>
                <a:srgbClr val="00B0F0"/>
              </a:solidFill>
            </a:endParaRPr>
          </a:p>
          <a:p>
            <a:pPr marL="0" lvl="0" indent="0">
              <a:buNone/>
            </a:pPr>
            <a:r>
              <a:rPr lang="en-US" sz="2000" b="1" dirty="0">
                <a:solidFill>
                  <a:srgbClr val="FF0000"/>
                </a:solidFill>
              </a:rPr>
              <a:t>Real Estate As Property</a:t>
            </a:r>
          </a:p>
          <a:p>
            <a:pPr marL="0" indent="0">
              <a:buNone/>
            </a:pPr>
            <a:endParaRPr lang="en-US" sz="2000" dirty="0"/>
          </a:p>
          <a:p>
            <a:pPr marL="400050" lvl="1" indent="0">
              <a:buNone/>
            </a:pPr>
            <a:endParaRPr lang="en-US"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solidFill>
                  <a:srgbClr val="FF0000"/>
                </a:solidFill>
              </a:rPr>
              <a:t>Real Estate as Property</a:t>
            </a:r>
          </a:p>
          <a:p>
            <a:endParaRPr lang="en-US" b="1" dirty="0">
              <a:solidFill>
                <a:srgbClr val="FF0000"/>
              </a:solidFill>
            </a:endParaRPr>
          </a:p>
          <a:p>
            <a:r>
              <a:rPr lang="en-US" b="1" dirty="0"/>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3330525" y="914400"/>
            <a:ext cx="4342229" cy="54277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133901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Real Estate Planning</a:t>
            </a:r>
          </a:p>
          <a:p>
            <a:pPr marL="400050" lvl="1" indent="0">
              <a:buNone/>
            </a:pPr>
            <a:endParaRPr lang="en-US" sz="2400" dirty="0"/>
          </a:p>
          <a:p>
            <a:pPr marL="400050" lvl="1" indent="0">
              <a:buNone/>
            </a:pPr>
            <a:r>
              <a:rPr lang="en-US" sz="2400" b="1" dirty="0"/>
              <a:t>The planning process</a:t>
            </a:r>
          </a:p>
          <a:p>
            <a:pPr marL="400050" lvl="1" indent="0">
              <a:buNone/>
            </a:pPr>
            <a:endParaRPr lang="en-US" sz="2400" dirty="0"/>
          </a:p>
          <a:p>
            <a:pPr lvl="1" indent="-342900">
              <a:buFont typeface="Wingdings" panose="05000000000000000000" pitchFamily="2" charset="2"/>
              <a:buChar char="q"/>
            </a:pPr>
            <a:r>
              <a:rPr lang="en-US" sz="2400" dirty="0"/>
              <a:t>Develop the master land use plan</a:t>
            </a:r>
            <a:br>
              <a:rPr lang="en-US" sz="2400" dirty="0"/>
            </a:br>
            <a:endParaRPr lang="en-US" sz="2400" dirty="0"/>
          </a:p>
          <a:p>
            <a:pPr lvl="1" indent="-342900">
              <a:buFont typeface="Wingdings" panose="05000000000000000000" pitchFamily="2" charset="2"/>
              <a:buChar char="q"/>
            </a:pPr>
            <a:r>
              <a:rPr lang="en-US" sz="2400" dirty="0"/>
              <a:t>Establish corresponding administration</a:t>
            </a:r>
            <a:br>
              <a:rPr lang="en-US" sz="2400" dirty="0"/>
            </a:br>
            <a:endParaRPr lang="en-US" sz="2400" dirty="0"/>
          </a:p>
          <a:p>
            <a:pPr lvl="1" indent="-342900">
              <a:buFont typeface="Wingdings" panose="05000000000000000000" pitchFamily="2" charset="2"/>
              <a:buChar char="q"/>
            </a:pPr>
            <a:r>
              <a:rPr lang="en-US" sz="2400" dirty="0"/>
              <a:t>Implement authorized controls</a:t>
            </a:r>
            <a:br>
              <a:rPr lang="en-US" sz="2400" dirty="0"/>
            </a:b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7295233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spcBef>
                <a:spcPts val="0"/>
              </a:spcBef>
              <a:buNone/>
            </a:pPr>
            <a:r>
              <a:rPr lang="en-US" sz="2400" b="1" dirty="0">
                <a:solidFill>
                  <a:srgbClr val="FF0000"/>
                </a:solidFill>
              </a:rPr>
              <a:t>Real Estate Planning</a:t>
            </a:r>
          </a:p>
          <a:p>
            <a:pPr marL="400050" lvl="1" indent="0">
              <a:spcBef>
                <a:spcPts val="0"/>
              </a:spcBef>
              <a:buNone/>
            </a:pPr>
            <a:endParaRPr lang="en-US" sz="1400" dirty="0"/>
          </a:p>
          <a:p>
            <a:pPr marL="400050" lvl="1" indent="0">
              <a:spcBef>
                <a:spcPts val="0"/>
              </a:spcBef>
              <a:buNone/>
            </a:pPr>
            <a:r>
              <a:rPr lang="en-US" sz="2400" b="1" dirty="0"/>
              <a:t>The planning process</a:t>
            </a:r>
          </a:p>
          <a:p>
            <a:pPr marL="400050" lvl="1" indent="0">
              <a:buNone/>
            </a:pPr>
            <a:endParaRPr lang="en-US" sz="2400" dirty="0"/>
          </a:p>
          <a:p>
            <a:pPr marL="400050" lvl="1" indent="0">
              <a:buNone/>
            </a:pPr>
            <a:br>
              <a:rPr lang="en-US" sz="2400" dirty="0"/>
            </a:b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8"/>
          <p:cNvPicPr/>
          <p:nvPr/>
        </p:nvPicPr>
        <p:blipFill rotWithShape="1">
          <a:blip r:embed="rId3">
            <a:extLst>
              <a:ext uri="{28A0092B-C50C-407E-A947-70E740481C1C}">
                <a14:useLocalDpi xmlns:a14="http://schemas.microsoft.com/office/drawing/2010/main" val="0"/>
              </a:ext>
            </a:extLst>
          </a:blip>
          <a:srcRect l="3151" t="31482" b="18518"/>
          <a:stretch/>
        </p:blipFill>
        <p:spPr>
          <a:xfrm>
            <a:off x="2590800" y="1524000"/>
            <a:ext cx="6400800" cy="4572000"/>
          </a:xfrm>
          <a:prstGeom prst="rect">
            <a:avLst/>
          </a:prstGeom>
        </p:spPr>
      </p:pic>
    </p:spTree>
    <p:extLst>
      <p:ext uri="{BB962C8B-B14F-4D97-AF65-F5344CB8AC3E}">
        <p14:creationId xmlns:p14="http://schemas.microsoft.com/office/powerpoint/2010/main" val="86718595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Real Estate Planning</a:t>
            </a:r>
          </a:p>
          <a:p>
            <a:pPr marL="400050" lvl="1" indent="0">
              <a:buNone/>
            </a:pPr>
            <a:endParaRPr lang="en-US" sz="2400" dirty="0"/>
          </a:p>
          <a:p>
            <a:pPr marL="400050" lvl="1" indent="0">
              <a:buNone/>
            </a:pPr>
            <a:r>
              <a:rPr lang="en-US" sz="2400" b="1" dirty="0"/>
              <a:t>The master plan</a:t>
            </a:r>
          </a:p>
          <a:p>
            <a:pPr marL="400050" lvl="1" indent="0">
              <a:buNone/>
            </a:pPr>
            <a:endParaRPr lang="en-US" sz="2400" dirty="0"/>
          </a:p>
          <a:p>
            <a:pPr lvl="1" indent="-342900">
              <a:buFont typeface="Wingdings" panose="05000000000000000000" pitchFamily="2" charset="2"/>
              <a:buChar char="q"/>
            </a:pPr>
            <a:r>
              <a:rPr lang="en-US" sz="2400" dirty="0"/>
              <a:t>Long term growth &amp; usage strategies </a:t>
            </a:r>
            <a:br>
              <a:rPr lang="en-US" sz="2400" dirty="0"/>
            </a:br>
            <a:endParaRPr lang="en-US" sz="2400" dirty="0"/>
          </a:p>
          <a:p>
            <a:pPr lvl="1" indent="-342900">
              <a:buFont typeface="Wingdings" panose="05000000000000000000" pitchFamily="2" charset="2"/>
              <a:buChar char="q"/>
            </a:pPr>
            <a:r>
              <a:rPr lang="en-US" sz="2400" dirty="0"/>
              <a:t>Local plans combine</a:t>
            </a:r>
          </a:p>
          <a:p>
            <a:pPr lvl="2" indent="-342900">
              <a:buFont typeface="Wingdings" panose="05000000000000000000" pitchFamily="2" charset="2"/>
              <a:buChar char="§"/>
            </a:pPr>
            <a:r>
              <a:rPr lang="en-US" dirty="0"/>
              <a:t>municipal goals and needs</a:t>
            </a:r>
          </a:p>
          <a:p>
            <a:pPr lvl="2" indent="-342900">
              <a:buFont typeface="Wingdings" panose="05000000000000000000" pitchFamily="2" charset="2"/>
              <a:buChar char="§"/>
            </a:pPr>
            <a:r>
              <a:rPr lang="en-US" dirty="0"/>
              <a:t>state and regional laws</a:t>
            </a:r>
            <a:br>
              <a:rPr lang="en-US" dirty="0"/>
            </a:br>
            <a:endParaRPr lang="en-US" dirty="0"/>
          </a:p>
          <a:p>
            <a:pPr lvl="1" indent="-342900">
              <a:buFont typeface="Wingdings" panose="05000000000000000000" pitchFamily="2" charset="2"/>
              <a:buChar char="q"/>
            </a:pPr>
            <a:r>
              <a:rPr lang="en-US" sz="2400" dirty="0"/>
              <a:t>Plans become guideline for zones, codes &amp; development requirements</a:t>
            </a:r>
            <a:br>
              <a:rPr lang="en-US" sz="2400" dirty="0"/>
            </a:b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3037977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Real Estate Planning</a:t>
            </a:r>
          </a:p>
          <a:p>
            <a:pPr marL="400050" lvl="1" indent="0">
              <a:buNone/>
            </a:pPr>
            <a:endParaRPr lang="en-US" sz="2400" dirty="0"/>
          </a:p>
          <a:p>
            <a:pPr marL="400050" lvl="1" indent="0">
              <a:buNone/>
            </a:pPr>
            <a:r>
              <a:rPr lang="en-US" sz="2400" b="1" dirty="0"/>
              <a:t>Planning objectives</a:t>
            </a:r>
          </a:p>
          <a:p>
            <a:pPr marL="400050" lvl="1" indent="0">
              <a:buNone/>
            </a:pPr>
            <a:endParaRPr lang="en-US" sz="2400" dirty="0"/>
          </a:p>
          <a:p>
            <a:pPr lvl="1" indent="-342900">
              <a:buFont typeface="Wingdings" panose="05000000000000000000" pitchFamily="2" charset="2"/>
              <a:buChar char="q"/>
            </a:pPr>
            <a:r>
              <a:rPr lang="en-US" sz="2400" dirty="0"/>
              <a:t>control growth rates and patterns</a:t>
            </a:r>
            <a:br>
              <a:rPr lang="en-US" sz="2400" dirty="0"/>
            </a:br>
            <a:endParaRPr lang="en-US" sz="2400" dirty="0"/>
          </a:p>
          <a:p>
            <a:pPr lvl="1" indent="-342900">
              <a:buFont typeface="Wingdings" panose="05000000000000000000" pitchFamily="2" charset="2"/>
              <a:buChar char="q"/>
            </a:pPr>
            <a:r>
              <a:rPr lang="en-US" sz="2400" dirty="0"/>
              <a:t>accommodate demand for services and infrastructure</a:t>
            </a:r>
          </a:p>
          <a:p>
            <a:pPr marL="400050" lvl="1" indent="0">
              <a:buNone/>
            </a:pPr>
            <a:br>
              <a:rPr lang="en-US" sz="2400" dirty="0"/>
            </a:b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45797134"/>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lnSpcReduction="10000"/>
          </a:bodyPr>
          <a:lstStyle/>
          <a:p>
            <a:pPr marL="0" lvl="0" indent="0">
              <a:buNone/>
            </a:pPr>
            <a:endParaRPr lang="en-US" sz="2400" b="1" dirty="0">
              <a:solidFill>
                <a:srgbClr val="FF0000"/>
              </a:solidFill>
            </a:endParaRPr>
          </a:p>
          <a:p>
            <a:pPr marL="0" lvl="0" indent="0">
              <a:buNone/>
            </a:pPr>
            <a:r>
              <a:rPr lang="en-US" sz="2400" b="1" dirty="0">
                <a:solidFill>
                  <a:srgbClr val="FF0000"/>
                </a:solidFill>
              </a:rPr>
              <a:t>Real Estate Planning</a:t>
            </a:r>
          </a:p>
          <a:p>
            <a:pPr marL="400050" lvl="1" indent="0">
              <a:buNone/>
            </a:pPr>
            <a:endParaRPr lang="en-US" sz="2400" dirty="0"/>
          </a:p>
          <a:p>
            <a:pPr marL="400050" lvl="1" indent="0">
              <a:buNone/>
            </a:pPr>
            <a:r>
              <a:rPr lang="en-US" sz="2400" b="1" dirty="0"/>
              <a:t>Growth considerations</a:t>
            </a:r>
          </a:p>
          <a:p>
            <a:pPr marL="400050" lvl="1" indent="0">
              <a:buNone/>
            </a:pPr>
            <a:endParaRPr lang="en-US" sz="2400" dirty="0"/>
          </a:p>
          <a:p>
            <a:pPr lvl="1" indent="-342900">
              <a:buFont typeface="Wingdings" panose="05000000000000000000" pitchFamily="2" charset="2"/>
              <a:buChar char="q"/>
            </a:pPr>
            <a:r>
              <a:rPr lang="en-US" sz="2400" dirty="0"/>
              <a:t>extent of permitted uses</a:t>
            </a:r>
            <a:br>
              <a:rPr lang="en-US" sz="2400" dirty="0"/>
            </a:br>
            <a:endParaRPr lang="en-US" sz="2400" dirty="0"/>
          </a:p>
          <a:p>
            <a:pPr lvl="1" indent="-342900">
              <a:buFont typeface="Wingdings" panose="05000000000000000000" pitchFamily="2" charset="2"/>
              <a:buChar char="q"/>
            </a:pPr>
            <a:r>
              <a:rPr lang="en-US" sz="2400" dirty="0"/>
              <a:t>availability of sanitation facilities</a:t>
            </a:r>
            <a:br>
              <a:rPr lang="en-US" sz="2400" dirty="0"/>
            </a:br>
            <a:endParaRPr lang="en-US" sz="2400" dirty="0"/>
          </a:p>
          <a:p>
            <a:pPr lvl="1" indent="-342900">
              <a:buFont typeface="Wingdings" panose="05000000000000000000" pitchFamily="2" charset="2"/>
              <a:buChar char="q"/>
            </a:pPr>
            <a:r>
              <a:rPr lang="en-US" sz="2400" dirty="0"/>
              <a:t>adequacy of drainage, waste collection, and potable water systems</a:t>
            </a:r>
            <a:br>
              <a:rPr lang="en-US" sz="2400" dirty="0"/>
            </a:br>
            <a:endParaRPr lang="en-US" sz="2400" dirty="0"/>
          </a:p>
          <a:p>
            <a:pPr lvl="1" indent="-342900">
              <a:buFont typeface="Wingdings" panose="05000000000000000000" pitchFamily="2" charset="2"/>
              <a:buChar char="q"/>
            </a:pPr>
            <a:r>
              <a:rPr lang="en-US" sz="2400" dirty="0"/>
              <a:t>adequacy of utilities companies</a:t>
            </a:r>
          </a:p>
          <a:p>
            <a:pPr marL="400050" lvl="1" indent="0">
              <a:buNone/>
            </a:pPr>
            <a:br>
              <a:rPr lang="en-US" sz="2400" dirty="0"/>
            </a:b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4370448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lnSpcReduction="10000"/>
          </a:bodyPr>
          <a:lstStyle/>
          <a:p>
            <a:pPr marL="0" lvl="0" indent="0">
              <a:buNone/>
            </a:pPr>
            <a:endParaRPr lang="en-US" sz="2400" b="1" dirty="0">
              <a:solidFill>
                <a:srgbClr val="FF0000"/>
              </a:solidFill>
            </a:endParaRPr>
          </a:p>
          <a:p>
            <a:pPr marL="0" lvl="0" indent="0">
              <a:buNone/>
            </a:pPr>
            <a:r>
              <a:rPr lang="en-US" sz="2400" b="1" dirty="0">
                <a:solidFill>
                  <a:srgbClr val="FF0000"/>
                </a:solidFill>
              </a:rPr>
              <a:t>Real Estate Planning</a:t>
            </a:r>
          </a:p>
          <a:p>
            <a:pPr marL="400050" lvl="1" indent="0">
              <a:buNone/>
            </a:pPr>
            <a:endParaRPr lang="en-US" sz="2400" dirty="0"/>
          </a:p>
          <a:p>
            <a:pPr marL="400050" lvl="1" indent="0">
              <a:buNone/>
            </a:pPr>
            <a:r>
              <a:rPr lang="en-US" sz="2400" b="1" dirty="0"/>
              <a:t>Growth considerations (cont.)</a:t>
            </a:r>
          </a:p>
          <a:p>
            <a:pPr marL="400050" lvl="1" indent="0">
              <a:buNone/>
            </a:pPr>
            <a:endParaRPr lang="en-US" sz="2400" dirty="0"/>
          </a:p>
          <a:p>
            <a:pPr lvl="1" indent="-342900">
              <a:buFont typeface="Wingdings" panose="05000000000000000000" pitchFamily="2" charset="2"/>
              <a:buChar char="q"/>
            </a:pPr>
            <a:r>
              <a:rPr lang="en-US" sz="2400" dirty="0"/>
              <a:t>adequacy and patterns of thoroughfares</a:t>
            </a:r>
            <a:br>
              <a:rPr lang="en-US" sz="2400" dirty="0"/>
            </a:br>
            <a:endParaRPr lang="en-US" sz="2400" dirty="0"/>
          </a:p>
          <a:p>
            <a:pPr lvl="1" indent="-342900">
              <a:buFont typeface="Wingdings" panose="05000000000000000000" pitchFamily="2" charset="2"/>
              <a:buChar char="q"/>
            </a:pPr>
            <a:r>
              <a:rPr lang="en-US" sz="2400" dirty="0"/>
              <a:t>housing availability</a:t>
            </a:r>
            <a:br>
              <a:rPr lang="en-US" sz="2400" dirty="0"/>
            </a:br>
            <a:endParaRPr lang="en-US" sz="2400" dirty="0"/>
          </a:p>
          <a:p>
            <a:pPr lvl="1" indent="-342900">
              <a:buFont typeface="Wingdings" panose="05000000000000000000" pitchFamily="2" charset="2"/>
              <a:buChar char="q"/>
            </a:pPr>
            <a:r>
              <a:rPr lang="en-US" sz="2400" dirty="0"/>
              <a:t>conservation of natural resources</a:t>
            </a:r>
            <a:br>
              <a:rPr lang="en-US" sz="2400" dirty="0"/>
            </a:br>
            <a:endParaRPr lang="en-US" sz="2400" dirty="0"/>
          </a:p>
          <a:p>
            <a:pPr lvl="1" indent="-342900">
              <a:buFont typeface="Wingdings" panose="05000000000000000000" pitchFamily="2" charset="2"/>
              <a:buChar char="q"/>
            </a:pPr>
            <a:r>
              <a:rPr lang="en-US" sz="2400" dirty="0"/>
              <a:t>adequacy of recreational facilities</a:t>
            </a:r>
            <a:br>
              <a:rPr lang="en-US" sz="2400" dirty="0"/>
            </a:br>
            <a:endParaRPr lang="en-US" sz="2400" dirty="0"/>
          </a:p>
          <a:p>
            <a:pPr lvl="1" indent="-342900">
              <a:buFont typeface="Wingdings" panose="05000000000000000000" pitchFamily="2" charset="2"/>
              <a:buChar char="q"/>
            </a:pPr>
            <a:r>
              <a:rPr lang="en-US" sz="2400" dirty="0"/>
              <a:t>new taxes, bond issues, and assessments</a:t>
            </a:r>
          </a:p>
          <a:p>
            <a:pPr marL="400050" lvl="1" indent="0">
              <a:buNone/>
            </a:pPr>
            <a:br>
              <a:rPr lang="en-US" sz="2400" dirty="0"/>
            </a:b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3600245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Real Estate Planning</a:t>
            </a:r>
          </a:p>
          <a:p>
            <a:pPr marL="400050" lvl="1" indent="0">
              <a:buNone/>
            </a:pPr>
            <a:endParaRPr lang="en-US" sz="2400" dirty="0"/>
          </a:p>
          <a:p>
            <a:pPr marL="400050" lvl="1" indent="0">
              <a:buNone/>
            </a:pPr>
            <a:r>
              <a:rPr lang="en-US" sz="2400" b="1" dirty="0"/>
              <a:t>Demand, infrastructure considerations</a:t>
            </a:r>
          </a:p>
          <a:p>
            <a:pPr marL="400050" lvl="1" indent="0">
              <a:buNone/>
            </a:pPr>
            <a:endParaRPr lang="en-US" sz="2400" dirty="0"/>
          </a:p>
          <a:p>
            <a:pPr lvl="1" indent="-342900">
              <a:buFont typeface="Wingdings" panose="05000000000000000000" pitchFamily="2" charset="2"/>
              <a:buChar char="q"/>
            </a:pPr>
            <a:r>
              <a:rPr lang="en-US" sz="2400" dirty="0"/>
              <a:t>Government facilities requirements</a:t>
            </a:r>
            <a:br>
              <a:rPr lang="en-US" sz="2400" dirty="0"/>
            </a:br>
            <a:endParaRPr lang="en-US" sz="2400" dirty="0"/>
          </a:p>
          <a:p>
            <a:pPr lvl="1" indent="-342900">
              <a:buFont typeface="Wingdings" panose="05000000000000000000" pitchFamily="2" charset="2"/>
              <a:buChar char="q"/>
            </a:pPr>
            <a:r>
              <a:rPr lang="en-US" sz="2400" dirty="0"/>
              <a:t>Construction for streets, schools, and social services </a:t>
            </a:r>
            <a:br>
              <a:rPr lang="en-US" sz="2400" dirty="0"/>
            </a:br>
            <a:endParaRPr lang="en-US" sz="2400" dirty="0"/>
          </a:p>
          <a:p>
            <a:pPr lvl="1" indent="-342900">
              <a:buFont typeface="Wingdings" panose="05000000000000000000" pitchFamily="2" charset="2"/>
              <a:buChar char="q"/>
            </a:pPr>
            <a:r>
              <a:rPr lang="en-US" sz="2400" dirty="0"/>
              <a:t>Construction for power, water and sewer services</a:t>
            </a:r>
          </a:p>
          <a:p>
            <a:pPr marL="400050" lvl="1" indent="0">
              <a:buNone/>
            </a:pPr>
            <a:br>
              <a:rPr lang="en-US" sz="2400" dirty="0"/>
            </a:b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99971508"/>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lnSpcReduction="10000"/>
          </a:bodyPr>
          <a:lstStyle/>
          <a:p>
            <a:pPr marL="0" lvl="0" indent="0">
              <a:buNone/>
            </a:pPr>
            <a:endParaRPr lang="en-US" sz="2400" b="1" dirty="0">
              <a:solidFill>
                <a:srgbClr val="FF0000"/>
              </a:solidFill>
            </a:endParaRPr>
          </a:p>
          <a:p>
            <a:pPr marL="0" lvl="0" indent="0">
              <a:buNone/>
            </a:pPr>
            <a:r>
              <a:rPr lang="en-US" sz="2400" b="1" dirty="0">
                <a:solidFill>
                  <a:srgbClr val="FF0000"/>
                </a:solidFill>
              </a:rPr>
              <a:t>Real Estate Planning</a:t>
            </a:r>
          </a:p>
          <a:p>
            <a:pPr marL="400050" lvl="1" indent="0">
              <a:buNone/>
            </a:pPr>
            <a:endParaRPr lang="en-US" sz="2400" dirty="0"/>
          </a:p>
          <a:p>
            <a:pPr marL="400050" lvl="1" indent="0">
              <a:buNone/>
            </a:pPr>
            <a:r>
              <a:rPr lang="en-US" sz="2400" b="1" dirty="0"/>
              <a:t>Plan development</a:t>
            </a:r>
            <a:br>
              <a:rPr lang="en-US" sz="2400" b="1" dirty="0"/>
            </a:br>
            <a:endParaRPr lang="en-US" sz="2400" dirty="0"/>
          </a:p>
          <a:p>
            <a:pPr lvl="1" indent="-342900">
              <a:buFont typeface="Wingdings" panose="05000000000000000000" pitchFamily="2" charset="2"/>
              <a:buChar char="q"/>
            </a:pPr>
            <a:r>
              <a:rPr lang="en-US" sz="2400" dirty="0"/>
              <a:t>Research trends and conditions</a:t>
            </a:r>
          </a:p>
          <a:p>
            <a:pPr lvl="1" indent="-342900">
              <a:buFont typeface="Wingdings" panose="05000000000000000000" pitchFamily="2" charset="2"/>
              <a:buChar char="q"/>
            </a:pPr>
            <a:r>
              <a:rPr lang="en-US" sz="2400" dirty="0"/>
              <a:t>Blend objectives into master plan</a:t>
            </a:r>
            <a:br>
              <a:rPr lang="en-US" sz="2400" dirty="0"/>
            </a:br>
            <a:endParaRPr lang="en-US" sz="2400" dirty="0"/>
          </a:p>
          <a:p>
            <a:pPr lvl="1" indent="-342900">
              <a:buFont typeface="Wingdings" panose="05000000000000000000" pitchFamily="2" charset="2"/>
              <a:buChar char="q"/>
            </a:pPr>
            <a:r>
              <a:rPr lang="en-US" sz="2400" dirty="0"/>
              <a:t>Analyze</a:t>
            </a:r>
          </a:p>
          <a:p>
            <a:pPr lvl="2" indent="-342900">
              <a:buFont typeface="Wingdings" panose="05000000000000000000" pitchFamily="2" charset="2"/>
              <a:buChar char="§"/>
            </a:pPr>
            <a:r>
              <a:rPr lang="en-US" dirty="0"/>
              <a:t>population and demographic trends</a:t>
            </a:r>
          </a:p>
          <a:p>
            <a:pPr lvl="2" indent="-342900">
              <a:buFont typeface="Wingdings" panose="05000000000000000000" pitchFamily="2" charset="2"/>
              <a:buChar char="§"/>
            </a:pPr>
            <a:r>
              <a:rPr lang="en-US" dirty="0"/>
              <a:t>economic trends</a:t>
            </a:r>
          </a:p>
          <a:p>
            <a:pPr lvl="2" indent="-342900">
              <a:buFont typeface="Wingdings" panose="05000000000000000000" pitchFamily="2" charset="2"/>
              <a:buChar char="§"/>
            </a:pPr>
            <a:r>
              <a:rPr lang="en-US" dirty="0"/>
              <a:t>existing land use</a:t>
            </a:r>
          </a:p>
          <a:p>
            <a:pPr lvl="2" indent="-342900">
              <a:buFont typeface="Wingdings" panose="05000000000000000000" pitchFamily="2" charset="2"/>
              <a:buChar char="§"/>
            </a:pPr>
            <a:r>
              <a:rPr lang="en-US" dirty="0"/>
              <a:t>existing support facilities</a:t>
            </a:r>
          </a:p>
          <a:p>
            <a:pPr lvl="2" indent="-342900">
              <a:buFont typeface="Wingdings" panose="05000000000000000000" pitchFamily="2" charset="2"/>
              <a:buChar char="§"/>
            </a:pPr>
            <a:r>
              <a:rPr lang="en-US" dirty="0"/>
              <a:t>traffic patterns </a:t>
            </a:r>
          </a:p>
          <a:p>
            <a:pPr marL="800100" lvl="2" indent="0">
              <a:buNone/>
            </a:pPr>
            <a:br>
              <a:rPr lang="en-US" sz="2000" dirty="0"/>
            </a:br>
            <a:endParaRPr lang="en-US" sz="20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5934234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fontScale="92500" lnSpcReduction="20000"/>
          </a:bodyPr>
          <a:lstStyle/>
          <a:p>
            <a:pPr marL="0" lvl="0" indent="0">
              <a:buNone/>
            </a:pPr>
            <a:endParaRPr lang="en-US" sz="2400" b="1" dirty="0">
              <a:solidFill>
                <a:srgbClr val="FF0000"/>
              </a:solidFill>
            </a:endParaRPr>
          </a:p>
          <a:p>
            <a:pPr marL="0" lvl="0" indent="0">
              <a:buNone/>
            </a:pPr>
            <a:r>
              <a:rPr lang="en-US" sz="2600" b="1" dirty="0">
                <a:solidFill>
                  <a:srgbClr val="FF0000"/>
                </a:solidFill>
              </a:rPr>
              <a:t>Real Estate Planning</a:t>
            </a:r>
          </a:p>
          <a:p>
            <a:pPr marL="400050" lvl="1" indent="0">
              <a:buNone/>
            </a:pPr>
            <a:endParaRPr lang="en-US" sz="2400" dirty="0"/>
          </a:p>
          <a:p>
            <a:pPr marL="400050" lvl="1" indent="0">
              <a:buNone/>
            </a:pPr>
            <a:r>
              <a:rPr lang="en-US" sz="2600" b="1" dirty="0"/>
              <a:t>Planning management</a:t>
            </a:r>
            <a:br>
              <a:rPr lang="en-US" sz="2600" b="1" dirty="0"/>
            </a:br>
            <a:endParaRPr lang="en-US" sz="2600" dirty="0"/>
          </a:p>
          <a:p>
            <a:pPr lvl="1" indent="-342900">
              <a:buFont typeface="Wingdings" panose="05000000000000000000" pitchFamily="2" charset="2"/>
              <a:buChar char="q"/>
            </a:pPr>
            <a:r>
              <a:rPr lang="en-US" sz="2600" b="1" dirty="0"/>
              <a:t>Planning department </a:t>
            </a:r>
            <a:endParaRPr lang="en-US" sz="2600" dirty="0"/>
          </a:p>
          <a:p>
            <a:pPr lvl="2" indent="-342900">
              <a:buFont typeface="Wingdings" panose="05000000000000000000" pitchFamily="2" charset="2"/>
              <a:buChar char="§"/>
            </a:pPr>
            <a:r>
              <a:rPr lang="en-US" sz="2600" dirty="0"/>
              <a:t>Implement master plan</a:t>
            </a:r>
          </a:p>
          <a:p>
            <a:pPr lvl="2" indent="-342900">
              <a:buFont typeface="Wingdings" panose="05000000000000000000" pitchFamily="2" charset="2"/>
              <a:buChar char="§"/>
            </a:pPr>
            <a:r>
              <a:rPr lang="en-US" sz="2600" dirty="0"/>
              <a:t>Create rules, policies to support plans</a:t>
            </a:r>
          </a:p>
          <a:p>
            <a:pPr lvl="2" indent="-342900">
              <a:buFont typeface="Wingdings" panose="05000000000000000000" pitchFamily="2" charset="2"/>
              <a:buChar char="§"/>
            </a:pPr>
            <a:r>
              <a:rPr lang="en-US" sz="2600" dirty="0"/>
              <a:t>Ongoing land use administration, enforcement</a:t>
            </a:r>
            <a:br>
              <a:rPr lang="en-US" sz="2600" dirty="0"/>
            </a:br>
            <a:endParaRPr lang="en-US" sz="2600" dirty="0"/>
          </a:p>
          <a:p>
            <a:pPr lvl="1" indent="-342900">
              <a:buFont typeface="Wingdings" panose="05000000000000000000" pitchFamily="2" charset="2"/>
              <a:buChar char="q"/>
            </a:pPr>
            <a:r>
              <a:rPr lang="en-US" sz="2600" b="1" dirty="0"/>
              <a:t>Planning commission</a:t>
            </a:r>
          </a:p>
          <a:p>
            <a:pPr lvl="2" indent="-342900">
              <a:buFont typeface="Wingdings" panose="05000000000000000000" pitchFamily="2" charset="2"/>
              <a:buChar char="§"/>
            </a:pPr>
            <a:r>
              <a:rPr lang="en-US" sz="2600" dirty="0"/>
              <a:t>Oversee planning department</a:t>
            </a:r>
          </a:p>
          <a:p>
            <a:pPr lvl="2" indent="-342900">
              <a:buFont typeface="Wingdings" panose="05000000000000000000" pitchFamily="2" charset="2"/>
              <a:buChar char="§"/>
            </a:pPr>
            <a:r>
              <a:rPr lang="en-US" sz="2600" dirty="0"/>
              <a:t>Approve site, subdivision plans</a:t>
            </a:r>
          </a:p>
          <a:p>
            <a:pPr lvl="2" indent="-342900">
              <a:buFont typeface="Wingdings" panose="05000000000000000000" pitchFamily="2" charset="2"/>
              <a:buChar char="§"/>
            </a:pPr>
            <a:r>
              <a:rPr lang="en-US" sz="2600" dirty="0"/>
              <a:t>Approve building permits</a:t>
            </a:r>
          </a:p>
          <a:p>
            <a:pPr lvl="2" indent="-342900">
              <a:buFont typeface="Wingdings" panose="05000000000000000000" pitchFamily="2" charset="2"/>
              <a:buChar char="§"/>
            </a:pPr>
            <a:r>
              <a:rPr lang="en-US" sz="2600" dirty="0"/>
              <a:t>Rule on zoning issues</a:t>
            </a:r>
          </a:p>
          <a:p>
            <a:pPr marL="800100" lvl="2" indent="0">
              <a:buNone/>
            </a:pPr>
            <a:br>
              <a:rPr lang="en-US" sz="2000" dirty="0"/>
            </a:br>
            <a:endParaRPr lang="en-US" sz="20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5230801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Public Land Use Control</a:t>
            </a:r>
          </a:p>
          <a:p>
            <a:pPr marL="400050" lvl="1" indent="0">
              <a:buNone/>
            </a:pPr>
            <a:endParaRPr lang="en-US" sz="600" dirty="0"/>
          </a:p>
          <a:p>
            <a:pPr marL="400050" lvl="1" indent="0">
              <a:buNone/>
            </a:pPr>
            <a:r>
              <a:rPr lang="en-US" sz="2400" b="1" dirty="0"/>
              <a:t>Forms of control</a:t>
            </a:r>
            <a:br>
              <a:rPr lang="en-US" sz="2400" b="1" dirty="0"/>
            </a:br>
            <a:br>
              <a:rPr lang="en-US" sz="2000" dirty="0"/>
            </a:br>
            <a:endParaRPr lang="en-US" sz="20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solidFill>
                  <a:srgbClr val="FF0000"/>
                </a:solidFill>
              </a:rPr>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23 public land use controls.jpg"/>
          <p:cNvPicPr>
            <a:picLocks noChangeAspect="1" noChangeArrowheads="1"/>
          </p:cNvPicPr>
          <p:nvPr/>
        </p:nvPicPr>
        <p:blipFill rotWithShape="1">
          <a:blip r:embed="rId3">
            <a:extLst>
              <a:ext uri="{28A0092B-C50C-407E-A947-70E740481C1C}">
                <a14:useLocalDpi xmlns:a14="http://schemas.microsoft.com/office/drawing/2010/main" val="0"/>
              </a:ext>
            </a:extLst>
          </a:blip>
          <a:srcRect t="11373" b="10980"/>
          <a:stretch/>
        </p:blipFill>
        <p:spPr bwMode="auto">
          <a:xfrm>
            <a:off x="3352800" y="1447800"/>
            <a:ext cx="54864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8514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039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Real Estate As Property</a:t>
            </a:r>
          </a:p>
          <a:p>
            <a:pPr marL="0" indent="0">
              <a:buNone/>
            </a:pPr>
            <a:endParaRPr lang="en-US" sz="2400" dirty="0"/>
          </a:p>
          <a:p>
            <a:pPr marL="400050" lvl="1" indent="0">
              <a:buNone/>
            </a:pPr>
            <a:r>
              <a:rPr lang="en-US" sz="2400" b="1" dirty="0"/>
              <a:t>Property</a:t>
            </a:r>
          </a:p>
          <a:p>
            <a:pPr lvl="1" indent="-342900">
              <a:buFont typeface="Wingdings" panose="05000000000000000000" pitchFamily="2" charset="2"/>
              <a:buChar char="q"/>
            </a:pPr>
            <a:r>
              <a:rPr lang="en-US" sz="2400" dirty="0"/>
              <a:t>Something owned by someone and the associated rights of ownership </a:t>
            </a:r>
            <a:br>
              <a:rPr lang="en-US" sz="2400" dirty="0"/>
            </a:br>
            <a:endParaRPr lang="en-US" sz="2400" dirty="0"/>
          </a:p>
          <a:p>
            <a:pPr lvl="1" indent="-342900">
              <a:buFont typeface="Wingdings" panose="05000000000000000000" pitchFamily="2" charset="2"/>
              <a:buChar char="q"/>
            </a:pPr>
            <a:r>
              <a:rPr lang="en-US" sz="2400" dirty="0"/>
              <a:t>Bundle of rights (“PUTEE”):  </a:t>
            </a:r>
          </a:p>
          <a:p>
            <a:pPr lvl="2" indent="-342900">
              <a:buFont typeface="Wingdings" panose="05000000000000000000" pitchFamily="2" charset="2"/>
              <a:buChar char="§"/>
            </a:pPr>
            <a:r>
              <a:rPr lang="en-US" dirty="0"/>
              <a:t>possession </a:t>
            </a:r>
          </a:p>
          <a:p>
            <a:pPr lvl="2" indent="-342900">
              <a:buFont typeface="Wingdings" panose="05000000000000000000" pitchFamily="2" charset="2"/>
              <a:buChar char="§"/>
            </a:pPr>
            <a:r>
              <a:rPr lang="en-US" dirty="0"/>
              <a:t>use </a:t>
            </a:r>
          </a:p>
          <a:p>
            <a:pPr lvl="2" indent="-342900">
              <a:buFont typeface="Wingdings" panose="05000000000000000000" pitchFamily="2" charset="2"/>
              <a:buChar char="§"/>
            </a:pPr>
            <a:r>
              <a:rPr lang="en-US" dirty="0"/>
              <a:t>transfer</a:t>
            </a:r>
          </a:p>
          <a:p>
            <a:pPr lvl="2" indent="-342900">
              <a:buFont typeface="Wingdings" panose="05000000000000000000" pitchFamily="2" charset="2"/>
              <a:buChar char="§"/>
            </a:pPr>
            <a:r>
              <a:rPr lang="en-US" dirty="0"/>
              <a:t>exclusion</a:t>
            </a:r>
          </a:p>
          <a:p>
            <a:pPr lvl="2" indent="-342900">
              <a:buFont typeface="Wingdings" panose="05000000000000000000" pitchFamily="2" charset="2"/>
              <a:buChar char="§"/>
            </a:pPr>
            <a:r>
              <a:rPr lang="en-US" dirty="0"/>
              <a:t>encumbrance</a:t>
            </a:r>
            <a:br>
              <a:rPr lang="en-US" sz="1600" dirty="0"/>
            </a:br>
            <a:endParaRPr lang="en-US" sz="1600" dirty="0"/>
          </a:p>
          <a:p>
            <a:pPr marL="400050" lvl="1" indent="0">
              <a:buNone/>
            </a:pPr>
            <a:endParaRPr lang="en-US"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solidFill>
                  <a:srgbClr val="FF0000"/>
                </a:solidFill>
              </a:rPr>
              <a:t>Real Estate as Property</a:t>
            </a:r>
          </a:p>
          <a:p>
            <a:endParaRPr lang="en-US" b="1" dirty="0">
              <a:solidFill>
                <a:srgbClr val="FF0000"/>
              </a:solidFill>
            </a:endParaRPr>
          </a:p>
          <a:p>
            <a:r>
              <a:rPr lang="en-US" b="1" dirty="0"/>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2-5</a:t>
                      </a:r>
                      <a:endParaRPr lang="en-US" sz="1200" dirty="0">
                        <a:solidFill>
                          <a:schemeClr val="bg1">
                            <a:lumMod val="65000"/>
                          </a:schemeClr>
                        </a:solidFill>
                      </a:endParaRPr>
                    </a:p>
                    <a:p>
                      <a:endParaRPr lang="en-US" sz="1200" dirty="0">
                        <a:solidFill>
                          <a:schemeClr val="bg1">
                            <a:lumMod val="7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7113107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lnSpcReduction="10000"/>
          </a:bodyPr>
          <a:lstStyle/>
          <a:p>
            <a:pPr marL="0" lvl="0" indent="0">
              <a:buNone/>
            </a:pPr>
            <a:endParaRPr lang="en-US" sz="2400" b="1" dirty="0">
              <a:solidFill>
                <a:srgbClr val="FF0000"/>
              </a:solidFill>
            </a:endParaRPr>
          </a:p>
          <a:p>
            <a:pPr marL="0" lvl="0" indent="0">
              <a:buNone/>
            </a:pPr>
            <a:r>
              <a:rPr lang="en-US" sz="2400" b="1" dirty="0">
                <a:solidFill>
                  <a:srgbClr val="FF0000"/>
                </a:solidFill>
              </a:rPr>
              <a:t>Public Land Use Control</a:t>
            </a:r>
          </a:p>
          <a:p>
            <a:pPr marL="400050" lvl="1" indent="0">
              <a:buNone/>
            </a:pPr>
            <a:endParaRPr lang="en-US" sz="2400" dirty="0"/>
          </a:p>
          <a:p>
            <a:pPr marL="400050" lvl="1" indent="0">
              <a:buNone/>
            </a:pPr>
            <a:r>
              <a:rPr lang="en-US" sz="2400" b="1" dirty="0"/>
              <a:t>Zoning</a:t>
            </a:r>
            <a:br>
              <a:rPr lang="en-US" sz="2400" b="1" dirty="0"/>
            </a:br>
            <a:endParaRPr lang="en-US" sz="2400" dirty="0"/>
          </a:p>
          <a:p>
            <a:pPr lvl="1" indent="-342900">
              <a:buFont typeface="Wingdings" panose="05000000000000000000" pitchFamily="2" charset="2"/>
              <a:buChar char="q"/>
            </a:pPr>
            <a:r>
              <a:rPr lang="en-US" sz="2400" b="1" dirty="0"/>
              <a:t>"Police power" </a:t>
            </a:r>
          </a:p>
          <a:p>
            <a:pPr lvl="2" indent="-342900">
              <a:buFont typeface="Wingdings" panose="05000000000000000000" pitchFamily="2" charset="2"/>
              <a:buChar char="§"/>
            </a:pPr>
            <a:r>
              <a:rPr lang="en-US" dirty="0"/>
              <a:t>granted by state-level enabling acts</a:t>
            </a:r>
            <a:br>
              <a:rPr lang="en-US" dirty="0"/>
            </a:br>
            <a:endParaRPr lang="en-US" dirty="0"/>
          </a:p>
          <a:p>
            <a:pPr marL="857250" lvl="1" indent="-457200">
              <a:buFont typeface="Wingdings" panose="05000000000000000000" pitchFamily="2" charset="2"/>
              <a:buChar char="q"/>
            </a:pPr>
            <a:r>
              <a:rPr lang="en-US" sz="2400" b="1" dirty="0"/>
              <a:t>Zoning ordinances </a:t>
            </a:r>
          </a:p>
          <a:p>
            <a:pPr marL="1257300" lvl="2" indent="-457200">
              <a:buFont typeface="Wingdings" panose="05000000000000000000" pitchFamily="2" charset="2"/>
              <a:buChar char="§"/>
            </a:pPr>
            <a:r>
              <a:rPr lang="en-US" dirty="0"/>
              <a:t>Regulate land use type</a:t>
            </a:r>
          </a:p>
          <a:p>
            <a:pPr marL="1257300" lvl="2" indent="-457200">
              <a:buFont typeface="Wingdings" panose="05000000000000000000" pitchFamily="2" charset="2"/>
              <a:buChar char="§"/>
            </a:pPr>
            <a:r>
              <a:rPr lang="en-US" dirty="0"/>
              <a:t>Regulate density</a:t>
            </a:r>
          </a:p>
          <a:p>
            <a:pPr marL="1257300" lvl="2" indent="-457200">
              <a:buFont typeface="Wingdings" panose="05000000000000000000" pitchFamily="2" charset="2"/>
              <a:buChar char="§"/>
            </a:pPr>
            <a:r>
              <a:rPr lang="en-US" dirty="0"/>
              <a:t>Regulate intensity</a:t>
            </a:r>
          </a:p>
          <a:p>
            <a:pPr marL="1257300" lvl="2" indent="-457200">
              <a:buFont typeface="Wingdings" panose="05000000000000000000" pitchFamily="2" charset="2"/>
              <a:buChar char="§"/>
            </a:pPr>
            <a:r>
              <a:rPr lang="en-US" dirty="0"/>
              <a:t>Control aesthetics</a:t>
            </a:r>
          </a:p>
          <a:p>
            <a:pPr marL="1257300" lvl="2" indent="-457200">
              <a:buFont typeface="Wingdings" panose="05000000000000000000" pitchFamily="2" charset="2"/>
              <a:buChar char="§"/>
            </a:pPr>
            <a:r>
              <a:rPr lang="en-US" dirty="0"/>
              <a:t>Address construction requirements</a:t>
            </a:r>
            <a:br>
              <a:rPr lang="en-US" dirty="0"/>
            </a:br>
            <a:endParaRPr lang="en-US"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solidFill>
                  <a:srgbClr val="FF0000"/>
                </a:solidFill>
              </a:rPr>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89024188"/>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Public Land Use Control</a:t>
            </a:r>
          </a:p>
          <a:p>
            <a:pPr marL="400050" lvl="1" indent="0">
              <a:buNone/>
            </a:pPr>
            <a:endParaRPr lang="en-US" sz="2400" dirty="0"/>
          </a:p>
          <a:p>
            <a:pPr marL="400050" lvl="1" indent="0">
              <a:buNone/>
            </a:pPr>
            <a:r>
              <a:rPr lang="en-US" sz="2400" b="1" dirty="0"/>
              <a:t>Types of zone</a:t>
            </a:r>
          </a:p>
          <a:p>
            <a:pPr marL="400050" lvl="1" indent="0">
              <a:buNone/>
            </a:pPr>
            <a:endParaRPr lang="en-US" sz="2400" b="1" dirty="0"/>
          </a:p>
          <a:p>
            <a:pPr lvl="1" indent="-342900">
              <a:buFont typeface="Wingdings" panose="05000000000000000000" pitchFamily="2" charset="2"/>
              <a:buChar char="q"/>
            </a:pPr>
            <a:r>
              <a:rPr lang="en-US" sz="2400" dirty="0"/>
              <a:t>Residential</a:t>
            </a:r>
          </a:p>
          <a:p>
            <a:pPr lvl="1" indent="-342900">
              <a:buFont typeface="Wingdings" panose="05000000000000000000" pitchFamily="2" charset="2"/>
              <a:buChar char="q"/>
            </a:pPr>
            <a:r>
              <a:rPr lang="en-US" sz="2400" dirty="0"/>
              <a:t>Commercial</a:t>
            </a:r>
          </a:p>
          <a:p>
            <a:pPr lvl="1" indent="-342900">
              <a:buFont typeface="Wingdings" panose="05000000000000000000" pitchFamily="2" charset="2"/>
              <a:buChar char="q"/>
            </a:pPr>
            <a:r>
              <a:rPr lang="en-US" sz="2400" dirty="0"/>
              <a:t>Industrial</a:t>
            </a:r>
          </a:p>
          <a:p>
            <a:pPr lvl="1" indent="-342900">
              <a:buFont typeface="Wingdings" panose="05000000000000000000" pitchFamily="2" charset="2"/>
              <a:buChar char="q"/>
            </a:pPr>
            <a:r>
              <a:rPr lang="en-US" sz="2400" dirty="0"/>
              <a:t>Agricultural</a:t>
            </a:r>
          </a:p>
          <a:p>
            <a:pPr lvl="1" indent="-342900">
              <a:buFont typeface="Wingdings" panose="05000000000000000000" pitchFamily="2" charset="2"/>
              <a:buChar char="q"/>
            </a:pPr>
            <a:r>
              <a:rPr lang="en-US" sz="2400" dirty="0"/>
              <a:t>Public</a:t>
            </a:r>
          </a:p>
          <a:p>
            <a:pPr lvl="1" indent="-342900">
              <a:buFont typeface="Wingdings" panose="05000000000000000000" pitchFamily="2" charset="2"/>
              <a:buChar char="q"/>
            </a:pPr>
            <a:r>
              <a:rPr lang="en-US" sz="2400" dirty="0"/>
              <a:t>PUD</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solidFill>
                  <a:srgbClr val="FF0000"/>
                </a:solidFill>
              </a:rPr>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8989441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r>
              <a:rPr lang="en-US" sz="2400" b="1" dirty="0">
                <a:solidFill>
                  <a:srgbClr val="FF0000"/>
                </a:solidFill>
              </a:rPr>
              <a:t>Public Land Use Control</a:t>
            </a:r>
          </a:p>
          <a:p>
            <a:pPr marL="400050" lvl="1" indent="0">
              <a:buNone/>
            </a:pPr>
            <a:endParaRPr lang="en-US" sz="1200" dirty="0"/>
          </a:p>
          <a:p>
            <a:pPr marL="400050" lvl="1" indent="0">
              <a:buNone/>
            </a:pPr>
            <a:r>
              <a:rPr lang="en-US" sz="2400" b="1" dirty="0"/>
              <a:t>Zoning Board of Adjustment – Zoning appeals</a:t>
            </a:r>
          </a:p>
          <a:p>
            <a:pPr marL="400050" lvl="1" indent="0">
              <a:buNone/>
            </a:pPr>
            <a:endParaRPr lang="en-US" sz="1100" b="1" dirty="0"/>
          </a:p>
          <a:p>
            <a:pPr marL="400050" lvl="1" indent="0">
              <a:buNone/>
            </a:pPr>
            <a:endParaRPr lang="en-US" sz="2400" b="1"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solidFill>
                  <a:srgbClr val="FF0000"/>
                </a:solidFill>
              </a:rPr>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24 zoning appeals.jpg"/>
          <p:cNvPicPr>
            <a:picLocks noChangeAspect="1" noChangeArrowheads="1"/>
          </p:cNvPicPr>
          <p:nvPr/>
        </p:nvPicPr>
        <p:blipFill rotWithShape="1">
          <a:blip r:embed="rId3">
            <a:extLst>
              <a:ext uri="{28A0092B-C50C-407E-A947-70E740481C1C}">
                <a14:useLocalDpi xmlns:a14="http://schemas.microsoft.com/office/drawing/2010/main" val="0"/>
              </a:ext>
            </a:extLst>
          </a:blip>
          <a:srcRect l="-1" t="11765" r="-1715" b="8039"/>
          <a:stretch/>
        </p:blipFill>
        <p:spPr bwMode="auto">
          <a:xfrm>
            <a:off x="2819400" y="1600200"/>
            <a:ext cx="5580529" cy="4800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1369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Public Land Use Control</a:t>
            </a:r>
          </a:p>
          <a:p>
            <a:pPr marL="400050" lvl="1" indent="0">
              <a:buNone/>
            </a:pPr>
            <a:endParaRPr lang="en-US" sz="1200" dirty="0"/>
          </a:p>
          <a:p>
            <a:pPr marL="400050" lvl="1" indent="0">
              <a:buNone/>
            </a:pPr>
            <a:r>
              <a:rPr lang="en-US" sz="2400" b="1" dirty="0"/>
              <a:t>Zoning appeals</a:t>
            </a:r>
          </a:p>
          <a:p>
            <a:pPr marL="400050" lvl="1" indent="0">
              <a:buNone/>
            </a:pPr>
            <a:endParaRPr lang="en-US" sz="1600" b="1" dirty="0"/>
          </a:p>
          <a:p>
            <a:pPr lvl="1" indent="-342900">
              <a:buFont typeface="Wingdings" panose="05000000000000000000" pitchFamily="2" charset="2"/>
              <a:buChar char="q"/>
            </a:pPr>
            <a:r>
              <a:rPr lang="en-US" sz="2400" b="1" dirty="0"/>
              <a:t>Non-conforming use </a:t>
            </a:r>
            <a:r>
              <a:rPr lang="en-US" sz="2400" dirty="0"/>
              <a:t>– differs from zone</a:t>
            </a:r>
          </a:p>
          <a:p>
            <a:pPr lvl="2" indent="-342900">
              <a:buFont typeface="Wingdings" panose="05000000000000000000" pitchFamily="2" charset="2"/>
              <a:buChar char="§"/>
            </a:pPr>
            <a:r>
              <a:rPr lang="en-US" dirty="0"/>
              <a:t>legal – use preceded zone</a:t>
            </a:r>
          </a:p>
          <a:p>
            <a:pPr lvl="2" indent="-342900">
              <a:buFont typeface="Wingdings" panose="05000000000000000000" pitchFamily="2" charset="2"/>
              <a:buChar char="§"/>
            </a:pPr>
            <a:r>
              <a:rPr lang="en-US" dirty="0"/>
              <a:t>illegal – differing use came after zone</a:t>
            </a:r>
            <a:br>
              <a:rPr lang="en-US" dirty="0"/>
            </a:br>
            <a:endParaRPr lang="en-US" dirty="0"/>
          </a:p>
          <a:p>
            <a:pPr lvl="1" indent="-342900">
              <a:buFont typeface="Wingdings" panose="05000000000000000000" pitchFamily="2" charset="2"/>
              <a:buChar char="q"/>
            </a:pPr>
            <a:r>
              <a:rPr lang="en-US" sz="2400" b="1" dirty="0"/>
              <a:t>Special exception –</a:t>
            </a:r>
            <a:r>
              <a:rPr lang="en-US" sz="2400" dirty="0"/>
              <a:t> for public welfare, good</a:t>
            </a:r>
            <a:br>
              <a:rPr lang="en-US" sz="2400" dirty="0"/>
            </a:br>
            <a:endParaRPr lang="en-US" sz="2400" b="1" dirty="0"/>
          </a:p>
          <a:p>
            <a:pPr lvl="1" indent="-342900">
              <a:buFont typeface="Wingdings" panose="05000000000000000000" pitchFamily="2" charset="2"/>
              <a:buChar char="q"/>
            </a:pPr>
            <a:r>
              <a:rPr lang="en-US" sz="2400" b="1" dirty="0"/>
              <a:t>Variance</a:t>
            </a:r>
            <a:r>
              <a:rPr lang="en-US" sz="2400" dirty="0"/>
              <a:t> – granted to avoid hardship</a:t>
            </a:r>
            <a:br>
              <a:rPr lang="en-US" sz="2400" dirty="0"/>
            </a:br>
            <a:endParaRPr lang="en-US" sz="2400" dirty="0"/>
          </a:p>
          <a:p>
            <a:pPr lvl="1" indent="-342900">
              <a:buFont typeface="Wingdings" panose="05000000000000000000" pitchFamily="2" charset="2"/>
              <a:buChar char="q"/>
            </a:pPr>
            <a:r>
              <a:rPr lang="en-US" sz="2400" dirty="0"/>
              <a:t>Amendment – Board changes zoning</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solidFill>
                  <a:srgbClr val="FF0000"/>
                </a:solidFill>
              </a:rPr>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27379350"/>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Public Land Use Control</a:t>
            </a:r>
          </a:p>
          <a:p>
            <a:pPr marL="400050" lvl="1" indent="0">
              <a:buNone/>
            </a:pPr>
            <a:endParaRPr lang="en-US" sz="1200" dirty="0"/>
          </a:p>
          <a:p>
            <a:pPr marL="400050" lvl="1" indent="0">
              <a:buNone/>
            </a:pPr>
            <a:r>
              <a:rPr lang="en-US" sz="2400" b="1" dirty="0"/>
              <a:t>Subdivision regulation</a:t>
            </a:r>
          </a:p>
          <a:p>
            <a:pPr marL="400050" lvl="1" indent="0">
              <a:buNone/>
            </a:pPr>
            <a:endParaRPr lang="en-US" sz="2400" b="1" dirty="0"/>
          </a:p>
          <a:p>
            <a:pPr lvl="1" indent="-342900">
              <a:buFont typeface="Wingdings" panose="05000000000000000000" pitchFamily="2" charset="2"/>
              <a:buChar char="q"/>
            </a:pPr>
            <a:r>
              <a:rPr lang="en-US" sz="2400" dirty="0"/>
              <a:t>Plat of subdivision and relevant requirements must be met</a:t>
            </a:r>
            <a:br>
              <a:rPr lang="en-US" sz="2400" dirty="0"/>
            </a:br>
            <a:endParaRPr lang="en-US" sz="2400" dirty="0"/>
          </a:p>
          <a:p>
            <a:pPr lvl="1" indent="-342900">
              <a:buFont typeface="Wingdings" panose="05000000000000000000" pitchFamily="2" charset="2"/>
              <a:buChar char="q"/>
            </a:pPr>
            <a:r>
              <a:rPr lang="en-US" sz="2400" dirty="0"/>
              <a:t>Must comply with zoning, building codes</a:t>
            </a:r>
            <a:br>
              <a:rPr lang="en-US" sz="2400" dirty="0"/>
            </a:br>
            <a:endParaRPr lang="en-US" sz="2400" dirty="0"/>
          </a:p>
          <a:p>
            <a:pPr lvl="1" indent="-342900">
              <a:buFont typeface="Wingdings" panose="05000000000000000000" pitchFamily="2" charset="2"/>
              <a:buChar char="q"/>
            </a:pPr>
            <a:r>
              <a:rPr lang="en-US" sz="2400" dirty="0"/>
              <a:t>Must meet FHA requirements for insured financing</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solidFill>
                  <a:srgbClr val="FF0000"/>
                </a:solidFill>
              </a:rPr>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87317525"/>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Public Land Use Control</a:t>
            </a:r>
          </a:p>
          <a:p>
            <a:pPr marL="400050" lvl="1" indent="0">
              <a:buNone/>
            </a:pPr>
            <a:endParaRPr lang="en-US" sz="1200" dirty="0"/>
          </a:p>
          <a:p>
            <a:pPr marL="400050" lvl="1" indent="0">
              <a:buNone/>
            </a:pPr>
            <a:r>
              <a:rPr lang="en-US" sz="2400" b="1" dirty="0"/>
              <a:t>Building codes</a:t>
            </a:r>
          </a:p>
          <a:p>
            <a:pPr marL="400050" lvl="1" indent="0">
              <a:buNone/>
            </a:pPr>
            <a:endParaRPr lang="en-US" sz="2400" b="1" dirty="0"/>
          </a:p>
          <a:p>
            <a:pPr lvl="1" indent="-342900">
              <a:buFont typeface="Wingdings" panose="05000000000000000000" pitchFamily="2" charset="2"/>
              <a:buChar char="q"/>
            </a:pPr>
            <a:r>
              <a:rPr lang="en-US" sz="2400" b="1" dirty="0"/>
              <a:t>Codes</a:t>
            </a:r>
            <a:r>
              <a:rPr lang="en-US" sz="2400" dirty="0"/>
              <a:t> address onsite &amp; offsite construction standards</a:t>
            </a:r>
          </a:p>
          <a:p>
            <a:pPr lvl="2" indent="-342900">
              <a:buFont typeface="Wingdings" panose="05000000000000000000" pitchFamily="2" charset="2"/>
              <a:buChar char="§"/>
            </a:pPr>
            <a:r>
              <a:rPr lang="en-US" dirty="0"/>
              <a:t>architectural, engineering standards</a:t>
            </a:r>
          </a:p>
          <a:p>
            <a:pPr lvl="2" indent="-342900">
              <a:buFont typeface="Wingdings" panose="05000000000000000000" pitchFamily="2" charset="2"/>
              <a:buChar char="§"/>
            </a:pPr>
            <a:r>
              <a:rPr lang="en-US" dirty="0"/>
              <a:t>construction materials</a:t>
            </a:r>
          </a:p>
          <a:p>
            <a:pPr lvl="2" indent="-342900">
              <a:buFont typeface="Wingdings" panose="05000000000000000000" pitchFamily="2" charset="2"/>
              <a:buChar char="§"/>
            </a:pPr>
            <a:r>
              <a:rPr lang="en-US" dirty="0"/>
              <a:t>building support systems</a:t>
            </a:r>
            <a:br>
              <a:rPr lang="en-US" dirty="0"/>
            </a:br>
            <a:endParaRPr lang="en-US" dirty="0"/>
          </a:p>
          <a:p>
            <a:pPr lvl="1" indent="-342900">
              <a:buFont typeface="Wingdings" panose="05000000000000000000" pitchFamily="2" charset="2"/>
              <a:buChar char="q"/>
            </a:pPr>
            <a:r>
              <a:rPr lang="en-US" sz="2400" b="1" dirty="0"/>
              <a:t>Certificate of occupancy</a:t>
            </a:r>
          </a:p>
          <a:p>
            <a:pPr lvl="2" indent="-342900">
              <a:buFont typeface="Wingdings" panose="05000000000000000000" pitchFamily="2" charset="2"/>
              <a:buChar char="§"/>
            </a:pPr>
            <a:r>
              <a:rPr lang="en-US" dirty="0"/>
              <a:t>certifies compliance with code, enables occupancy</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solidFill>
                  <a:srgbClr val="FF0000"/>
                </a:solidFill>
              </a:rPr>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18425393"/>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lnSpcReduction="10000"/>
          </a:bodyPr>
          <a:lstStyle/>
          <a:p>
            <a:pPr marL="0" lvl="0" indent="0">
              <a:buNone/>
            </a:pPr>
            <a:endParaRPr lang="en-US" sz="2400" b="1" dirty="0">
              <a:solidFill>
                <a:srgbClr val="FF0000"/>
              </a:solidFill>
            </a:endParaRPr>
          </a:p>
          <a:p>
            <a:pPr marL="0" lvl="0" indent="0">
              <a:buNone/>
            </a:pPr>
            <a:r>
              <a:rPr lang="en-US" sz="2400" b="1" dirty="0">
                <a:solidFill>
                  <a:srgbClr val="FF0000"/>
                </a:solidFill>
              </a:rPr>
              <a:t>Public Land Use Control</a:t>
            </a:r>
          </a:p>
          <a:p>
            <a:pPr marL="400050" lvl="1" indent="0">
              <a:buNone/>
            </a:pPr>
            <a:endParaRPr lang="en-US" sz="1200" dirty="0"/>
          </a:p>
          <a:p>
            <a:pPr marL="400050" lvl="1" indent="0">
              <a:buNone/>
            </a:pPr>
            <a:r>
              <a:rPr lang="en-US" sz="2400" b="1" dirty="0"/>
              <a:t>Public acquisition and ownership</a:t>
            </a:r>
          </a:p>
          <a:p>
            <a:pPr marL="400050" lvl="1" indent="0">
              <a:buNone/>
            </a:pPr>
            <a:endParaRPr lang="en-US" sz="2400" b="1" dirty="0"/>
          </a:p>
          <a:p>
            <a:pPr lvl="1" indent="-342900">
              <a:buFont typeface="Wingdings" panose="05000000000000000000" pitchFamily="2" charset="2"/>
              <a:buChar char="q"/>
            </a:pPr>
            <a:r>
              <a:rPr lang="en-US" sz="2400" b="1" dirty="0"/>
              <a:t>Eminent domain</a:t>
            </a:r>
            <a:endParaRPr lang="en-US" sz="2400" dirty="0"/>
          </a:p>
          <a:p>
            <a:pPr lvl="2" indent="-342900">
              <a:buFont typeface="Wingdings" panose="05000000000000000000" pitchFamily="2" charset="2"/>
              <a:buChar char="§"/>
            </a:pPr>
            <a:r>
              <a:rPr lang="en-US" dirty="0"/>
              <a:t>Allows a government entity to acquire a fee, leasehold, or easement interest in a privately owned property</a:t>
            </a:r>
            <a:br>
              <a:rPr lang="en-US" dirty="0"/>
            </a:br>
            <a:endParaRPr lang="en-US" dirty="0"/>
          </a:p>
          <a:p>
            <a:pPr lvl="2" indent="-342900">
              <a:buFont typeface="Wingdings" panose="05000000000000000000" pitchFamily="2" charset="2"/>
              <a:buChar char="§"/>
            </a:pPr>
            <a:r>
              <a:rPr lang="en-US" dirty="0"/>
              <a:t>Must pay owner ‘just compensation’</a:t>
            </a:r>
            <a:br>
              <a:rPr lang="en-US" dirty="0"/>
            </a:br>
            <a:endParaRPr lang="en-US" dirty="0"/>
          </a:p>
          <a:p>
            <a:pPr lvl="2" indent="-342900">
              <a:buFont typeface="Wingdings" panose="05000000000000000000" pitchFamily="2" charset="2"/>
              <a:buChar char="§"/>
            </a:pPr>
            <a:r>
              <a:rPr lang="en-US" dirty="0"/>
              <a:t>Justified by “public good”</a:t>
            </a:r>
            <a:br>
              <a:rPr lang="en-US" dirty="0"/>
            </a:br>
            <a:endParaRPr lang="en-US" dirty="0"/>
          </a:p>
          <a:p>
            <a:pPr lvl="2" indent="-342900">
              <a:buFont typeface="Wingdings" panose="05000000000000000000" pitchFamily="2" charset="2"/>
              <a:buChar char="§"/>
            </a:pPr>
            <a:r>
              <a:rPr lang="en-US" dirty="0"/>
              <a:t>Effected by condemnation suit</a:t>
            </a:r>
            <a:br>
              <a:rPr lang="en-US" dirty="0"/>
            </a:br>
            <a:endParaRPr lang="en-US"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solidFill>
                  <a:srgbClr val="FF0000"/>
                </a:solidFill>
              </a:rPr>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0835409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r>
              <a:rPr lang="en-US" sz="2400" b="1" dirty="0">
                <a:solidFill>
                  <a:srgbClr val="FF0000"/>
                </a:solidFill>
              </a:rPr>
              <a:t>Public Land Use Control</a:t>
            </a:r>
          </a:p>
          <a:p>
            <a:pPr marL="400050" lvl="1" indent="0">
              <a:buNone/>
            </a:pPr>
            <a:endParaRPr lang="en-US" sz="1200" dirty="0"/>
          </a:p>
          <a:p>
            <a:pPr marL="400050" lvl="1" indent="0">
              <a:buNone/>
            </a:pPr>
            <a:r>
              <a:rPr lang="en-US" sz="2400" b="1" dirty="0"/>
              <a:t>Environmental restrictions</a:t>
            </a:r>
          </a:p>
          <a:p>
            <a:pPr marL="400050" lvl="1" indent="0">
              <a:buNone/>
            </a:pPr>
            <a:endParaRPr lang="en-US" sz="1050" b="1" dirty="0"/>
          </a:p>
          <a:p>
            <a:pPr lvl="1" indent="-342900">
              <a:buFont typeface="Wingdings" panose="05000000000000000000" pitchFamily="2" charset="2"/>
              <a:buChar char="q"/>
            </a:pPr>
            <a:r>
              <a:rPr lang="en-US" sz="2400" b="1" dirty="0"/>
              <a:t>Purposes</a:t>
            </a:r>
            <a:endParaRPr lang="en-US" sz="2400" dirty="0"/>
          </a:p>
          <a:p>
            <a:pPr lvl="2" indent="-342900">
              <a:buFont typeface="Wingdings" panose="05000000000000000000" pitchFamily="2" charset="2"/>
              <a:buChar char="§"/>
            </a:pPr>
            <a:r>
              <a:rPr lang="en-US" dirty="0"/>
              <a:t>Limit damage to environment</a:t>
            </a:r>
          </a:p>
          <a:p>
            <a:pPr lvl="2" indent="-342900">
              <a:buFont typeface="Wingdings" panose="05000000000000000000" pitchFamily="2" charset="2"/>
              <a:buChar char="§"/>
            </a:pPr>
            <a:r>
              <a:rPr lang="en-US" dirty="0"/>
              <a:t>Establish pollution-related standards for land use</a:t>
            </a:r>
            <a:br>
              <a:rPr lang="en-US" dirty="0"/>
            </a:br>
            <a:endParaRPr lang="en-US"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solidFill>
                  <a:srgbClr val="FF0000"/>
                </a:solidFill>
              </a:rPr>
              <a:t>Public Land Use Control</a:t>
            </a:r>
          </a:p>
          <a:p>
            <a:endParaRPr lang="en-US" b="1" dirty="0"/>
          </a:p>
          <a:p>
            <a:r>
              <a:rPr lang="en-US" b="1" dirty="0"/>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2050" name="Picture 2" descr="Image result for china factory smok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43300" y="3581400"/>
            <a:ext cx="4267200" cy="2400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884602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Private Land Use Control</a:t>
            </a:r>
          </a:p>
          <a:p>
            <a:pPr marL="400050" lvl="1" indent="0">
              <a:buNone/>
            </a:pPr>
            <a:endParaRPr lang="en-US" sz="1200" dirty="0"/>
          </a:p>
          <a:p>
            <a:pPr marL="400050" lvl="1" indent="0">
              <a:buNone/>
            </a:pPr>
            <a:r>
              <a:rPr lang="en-US" sz="2400" b="1" dirty="0"/>
              <a:t>Deed restrictions</a:t>
            </a:r>
          </a:p>
          <a:p>
            <a:pPr marL="400050" lvl="1" indent="0">
              <a:buNone/>
            </a:pPr>
            <a:endParaRPr lang="en-US" sz="1050" b="1" dirty="0"/>
          </a:p>
          <a:p>
            <a:pPr lvl="1" indent="-342900">
              <a:buFont typeface="Wingdings" panose="05000000000000000000" pitchFamily="2" charset="2"/>
              <a:buChar char="q"/>
            </a:pPr>
            <a:r>
              <a:rPr lang="en-US" sz="2400" dirty="0"/>
              <a:t>Single-property use restriction stipulated in a deed</a:t>
            </a:r>
          </a:p>
          <a:p>
            <a:pPr lvl="1" indent="-342900">
              <a:buFont typeface="Wingdings" panose="05000000000000000000" pitchFamily="2" charset="2"/>
              <a:buChar char="q"/>
            </a:pPr>
            <a:r>
              <a:rPr lang="en-US" sz="2400" dirty="0"/>
              <a:t>May not be discriminatory</a:t>
            </a:r>
          </a:p>
          <a:p>
            <a:pPr lvl="1" indent="-342900">
              <a:buFont typeface="Wingdings" panose="05000000000000000000" pitchFamily="2" charset="2"/>
              <a:buChar char="q"/>
            </a:pPr>
            <a:r>
              <a:rPr lang="en-US" sz="2400" dirty="0"/>
              <a:t>Also called ‘covenants, conditions, and restrictions’,  or “CCRs”</a:t>
            </a:r>
            <a:br>
              <a:rPr lang="en-US" sz="2400" dirty="0"/>
            </a:br>
            <a:endParaRPr lang="en-US" sz="2400" dirty="0"/>
          </a:p>
          <a:p>
            <a:pPr lvl="1" indent="-342900">
              <a:buFont typeface="Wingdings" panose="05000000000000000000" pitchFamily="2" charset="2"/>
              <a:buChar char="q"/>
            </a:pPr>
            <a:r>
              <a:rPr lang="en-US" sz="2400" dirty="0"/>
              <a:t>Examples</a:t>
            </a:r>
          </a:p>
          <a:p>
            <a:pPr lvl="2" indent="-342900">
              <a:buFont typeface="Wingdings" panose="05000000000000000000" pitchFamily="2" charset="2"/>
              <a:buChar char="§"/>
            </a:pPr>
            <a:r>
              <a:rPr lang="en-US" dirty="0"/>
              <a:t>minimum living area of house</a:t>
            </a:r>
          </a:p>
          <a:p>
            <a:pPr lvl="2" indent="-342900">
              <a:buFont typeface="Wingdings" panose="05000000000000000000" pitchFamily="2" charset="2"/>
              <a:buChar char="§"/>
            </a:pPr>
            <a:r>
              <a:rPr lang="en-US" dirty="0"/>
              <a:t>setback requirements</a:t>
            </a:r>
          </a:p>
          <a:p>
            <a:pPr lvl="2" indent="-342900">
              <a:buFont typeface="Wingdings" panose="05000000000000000000" pitchFamily="2" charset="2"/>
              <a:buChar char="§"/>
            </a:pPr>
            <a:r>
              <a:rPr lang="en-US" dirty="0"/>
              <a:t>prohibit out-buildings</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t>Public Land Use Control</a:t>
            </a:r>
          </a:p>
          <a:p>
            <a:endParaRPr lang="en-US" b="1" dirty="0"/>
          </a:p>
          <a:p>
            <a:r>
              <a:rPr lang="en-US" b="1" dirty="0">
                <a:solidFill>
                  <a:srgbClr val="FF0000"/>
                </a:solidFill>
              </a:rPr>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88333452"/>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Private Land Use Control</a:t>
            </a:r>
          </a:p>
          <a:p>
            <a:pPr marL="400050" lvl="1" indent="0">
              <a:buNone/>
            </a:pPr>
            <a:endParaRPr lang="en-US" sz="1200" dirty="0"/>
          </a:p>
          <a:p>
            <a:pPr marL="400050" lvl="1" indent="0">
              <a:buNone/>
            </a:pPr>
            <a:r>
              <a:rPr lang="en-US" sz="2400" b="1" dirty="0"/>
              <a:t>Declaration restriction</a:t>
            </a:r>
          </a:p>
          <a:p>
            <a:pPr lvl="1" indent="-342900">
              <a:buFont typeface="Wingdings" panose="05000000000000000000" pitchFamily="2" charset="2"/>
              <a:buChar char="q"/>
            </a:pPr>
            <a:r>
              <a:rPr lang="en-US" sz="2400" dirty="0"/>
              <a:t>Use restriction  in multiple-property declarations </a:t>
            </a:r>
          </a:p>
          <a:p>
            <a:pPr lvl="1" indent="-342900">
              <a:buFont typeface="Wingdings" panose="05000000000000000000" pitchFamily="2" charset="2"/>
              <a:buChar char="q"/>
            </a:pPr>
            <a:r>
              <a:rPr lang="en-US" sz="2400" dirty="0"/>
              <a:t>Enforced by court injunction</a:t>
            </a:r>
          </a:p>
          <a:p>
            <a:pPr lvl="1" indent="-342900">
              <a:buFont typeface="Wingdings" panose="05000000000000000000" pitchFamily="2" charset="2"/>
              <a:buChar char="q"/>
            </a:pPr>
            <a:r>
              <a:rPr lang="en-US" sz="2400" dirty="0"/>
              <a:t>Examples: PUD, condominium, industrial park private use restrictions</a:t>
            </a:r>
            <a:br>
              <a:rPr lang="en-US" dirty="0"/>
            </a:br>
            <a:endParaRPr lang="en-US" dirty="0"/>
          </a:p>
          <a:p>
            <a:pPr marL="400050" lvl="1" indent="0">
              <a:buNone/>
            </a:pPr>
            <a:r>
              <a:rPr lang="en-US" sz="2400" b="1" dirty="0"/>
              <a:t>Deed condition</a:t>
            </a:r>
          </a:p>
          <a:p>
            <a:pPr lvl="1" indent="-342900">
              <a:buFont typeface="Wingdings" panose="05000000000000000000" pitchFamily="2" charset="2"/>
              <a:buChar char="q"/>
            </a:pPr>
            <a:r>
              <a:rPr lang="en-US" sz="2400" dirty="0"/>
              <a:t>Usage restriction that can trigger repossession by a previous owner if violated</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t>Public Land Use Control</a:t>
            </a:r>
          </a:p>
          <a:p>
            <a:endParaRPr lang="en-US" b="1" dirty="0"/>
          </a:p>
          <a:p>
            <a:r>
              <a:rPr lang="en-US" b="1" dirty="0">
                <a:solidFill>
                  <a:srgbClr val="FF0000"/>
                </a:solidFill>
              </a:rPr>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295242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853113"/>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Real Estate As Property</a:t>
            </a:r>
          </a:p>
          <a:p>
            <a:pPr marL="0" indent="0">
              <a:buNone/>
            </a:pPr>
            <a:endParaRPr lang="en-US" sz="2000" dirty="0"/>
          </a:p>
          <a:p>
            <a:pPr marL="400050" lvl="1" indent="0">
              <a:buNone/>
            </a:pPr>
            <a:endParaRPr lang="en-US" dirty="0"/>
          </a:p>
        </p:txBody>
      </p:sp>
      <p:sp>
        <p:nvSpPr>
          <p:cNvPr id="8" name="Text Placeholder 7"/>
          <p:cNvSpPr>
            <a:spLocks noGrp="1"/>
          </p:cNvSpPr>
          <p:nvPr>
            <p:ph type="body" sz="half" idx="2"/>
          </p:nvPr>
        </p:nvSpPr>
        <p:spPr>
          <a:xfrm>
            <a:off x="304801" y="1600200"/>
            <a:ext cx="1904999" cy="2209800"/>
          </a:xfrm>
          <a:noFill/>
        </p:spPr>
        <p:txBody>
          <a:bodyPr>
            <a:normAutofit/>
          </a:bodyPr>
          <a:lstStyle/>
          <a:p>
            <a:endParaRPr lang="en-US" sz="1200" b="1" dirty="0">
              <a:solidFill>
                <a:srgbClr val="FF0000"/>
              </a:solidFill>
            </a:endParaRPr>
          </a:p>
          <a:p>
            <a:r>
              <a:rPr lang="en-US" b="1" dirty="0">
                <a:solidFill>
                  <a:srgbClr val="FF0000"/>
                </a:solidFill>
              </a:rPr>
              <a:t>Real Estate as Property</a:t>
            </a:r>
          </a:p>
          <a:p>
            <a:endParaRPr lang="en-US" b="1" dirty="0">
              <a:solidFill>
                <a:srgbClr val="FF0000"/>
              </a:solidFill>
            </a:endParaRPr>
          </a:p>
          <a:p>
            <a:r>
              <a:rPr lang="en-US" b="1" dirty="0"/>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2-6</a:t>
                      </a:r>
                      <a:endParaRPr lang="en-US" sz="1200" dirty="0">
                        <a:solidFill>
                          <a:schemeClr val="bg1">
                            <a:lumMod val="65000"/>
                          </a:schemeClr>
                        </a:solidFill>
                      </a:endParaRPr>
                    </a:p>
                    <a:p>
                      <a:endParaRPr lang="en-US" sz="1200" dirty="0">
                        <a:solidFill>
                          <a:schemeClr val="bg1">
                            <a:lumMod val="75000"/>
                          </a:schemeClr>
                        </a:solidFill>
                      </a:endParaRPr>
                    </a:p>
                  </a:txBody>
                  <a:tcPr>
                    <a:noFill/>
                  </a:tcPr>
                </a:tc>
                <a:extLst>
                  <a:ext uri="{0D108BD9-81ED-4DB2-BD59-A6C34878D82A}">
                    <a16:rowId xmlns:a16="http://schemas.microsoft.com/office/drawing/2014/main" val="10000"/>
                  </a:ext>
                </a:extLst>
              </a:tr>
            </a:tbl>
          </a:graphicData>
        </a:graphic>
      </p:graphicFrame>
      <p:pic>
        <p:nvPicPr>
          <p:cNvPr id="10" name="Picture 2" descr="C:\Users\Owner\Documents\PREP\PREP COLLATERALS\VISUAL GRAPHICS\02 bundle of rights.jpg"/>
          <p:cNvPicPr>
            <a:picLocks noChangeAspect="1" noChangeArrowheads="1"/>
          </p:cNvPicPr>
          <p:nvPr/>
        </p:nvPicPr>
        <p:blipFill rotWithShape="1">
          <a:blip r:embed="rId3">
            <a:extLst>
              <a:ext uri="{28A0092B-C50C-407E-A947-70E740481C1C}">
                <a14:useLocalDpi xmlns:a14="http://schemas.microsoft.com/office/drawing/2010/main" val="0"/>
              </a:ext>
            </a:extLst>
          </a:blip>
          <a:srcRect l="5362" r="10278" b="14677"/>
          <a:stretch/>
        </p:blipFill>
        <p:spPr bwMode="auto">
          <a:xfrm>
            <a:off x="3235569" y="1219200"/>
            <a:ext cx="4536831"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3925749"/>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r>
              <a:rPr lang="en-US" sz="2400" b="1" dirty="0">
                <a:solidFill>
                  <a:srgbClr val="FF0000"/>
                </a:solidFill>
              </a:rPr>
              <a:t>Private Land Use Control</a:t>
            </a:r>
          </a:p>
          <a:p>
            <a:pPr marL="400050" lvl="1" indent="0">
              <a:buNone/>
            </a:pPr>
            <a:endParaRPr lang="en-US" sz="1200" dirty="0"/>
          </a:p>
          <a:p>
            <a:pPr marL="400050" lvl="1" indent="0">
              <a:buNone/>
            </a:pPr>
            <a:r>
              <a:rPr lang="en-US" sz="2400" b="1" dirty="0"/>
              <a:t>Homeowners’ (HOA) association regulation</a:t>
            </a:r>
          </a:p>
          <a:p>
            <a:pPr lvl="1" indent="-342900">
              <a:buFont typeface="Wingdings" panose="05000000000000000000" pitchFamily="2" charset="2"/>
              <a:buChar char="q"/>
            </a:pPr>
            <a:r>
              <a:rPr lang="en-US" sz="2400" dirty="0"/>
              <a:t>HOA is management entity of housing development regulation; HOA rules are set in Declaration of Covenants, Conditions, and Restrictions (CC&amp;R’s)</a:t>
            </a:r>
          </a:p>
          <a:p>
            <a:pPr lvl="1" indent="-342900">
              <a:buFont typeface="Wingdings" panose="05000000000000000000" pitchFamily="2" charset="2"/>
              <a:buChar char="q"/>
            </a:pPr>
            <a:r>
              <a:rPr lang="en-US" sz="2400" dirty="0"/>
              <a:t>HOA governance encompasses </a:t>
            </a:r>
          </a:p>
          <a:p>
            <a:pPr lvl="2" indent="-342900">
              <a:buFont typeface="Wingdings" panose="05000000000000000000" pitchFamily="2" charset="2"/>
              <a:buChar char="§"/>
            </a:pPr>
            <a:r>
              <a:rPr lang="en-US" dirty="0"/>
              <a:t>fees; pet rules</a:t>
            </a:r>
          </a:p>
          <a:p>
            <a:pPr lvl="2" indent="-342900">
              <a:buFont typeface="Wingdings" panose="05000000000000000000" pitchFamily="2" charset="2"/>
              <a:buChar char="§"/>
            </a:pPr>
            <a:r>
              <a:rPr lang="en-US" dirty="0"/>
              <a:t>rental guidelines; maintenance standards</a:t>
            </a:r>
          </a:p>
          <a:p>
            <a:pPr lvl="2" indent="-342900">
              <a:buFont typeface="Wingdings" panose="05000000000000000000" pitchFamily="2" charset="2"/>
              <a:buChar char="§"/>
            </a:pPr>
            <a:r>
              <a:rPr lang="en-US" dirty="0"/>
              <a:t>parking, noise rules</a:t>
            </a:r>
          </a:p>
          <a:p>
            <a:pPr lvl="2" indent="-342900">
              <a:buFont typeface="Wingdings" panose="05000000000000000000" pitchFamily="2" charset="2"/>
              <a:buChar char="§"/>
            </a:pPr>
            <a:r>
              <a:rPr lang="en-US" dirty="0"/>
              <a:t>required insurance</a:t>
            </a:r>
          </a:p>
          <a:p>
            <a:pPr lvl="1" indent="-342900">
              <a:buFont typeface="Wingdings" panose="05000000000000000000" pitchFamily="2" charset="2"/>
              <a:buChar char="q"/>
            </a:pPr>
            <a:r>
              <a:rPr lang="en-US" sz="2400" dirty="0"/>
              <a:t>HOA rules cannot conflict with laws or homeowner rights; disputes settled in court</a:t>
            </a:r>
            <a:br>
              <a:rPr lang="en-US" dirty="0"/>
            </a:b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t>Public Land Use Control</a:t>
            </a:r>
          </a:p>
          <a:p>
            <a:endParaRPr lang="en-US" b="1" dirty="0"/>
          </a:p>
          <a:p>
            <a:r>
              <a:rPr lang="en-US" b="1" dirty="0">
                <a:solidFill>
                  <a:srgbClr val="FF0000"/>
                </a:solidFill>
              </a:rPr>
              <a:t>Private Land Use Control</a:t>
            </a:r>
          </a:p>
          <a:p>
            <a:endParaRPr lang="en-US" b="1" dirty="0"/>
          </a:p>
          <a:p>
            <a:r>
              <a:rPr lang="en-US" b="1" dirty="0"/>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689123086"/>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99099539"/>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r>
              <a:rPr lang="en-US" sz="2400" b="1" dirty="0">
                <a:solidFill>
                  <a:srgbClr val="FF0000"/>
                </a:solidFill>
              </a:rPr>
              <a:t>Environmental Controls</a:t>
            </a:r>
          </a:p>
          <a:p>
            <a:pPr marL="400050" lvl="1" indent="0">
              <a:buNone/>
            </a:pPr>
            <a:endParaRPr lang="en-US" sz="1200" dirty="0"/>
          </a:p>
          <a:p>
            <a:pPr marL="400050" lvl="1" indent="0">
              <a:buNone/>
            </a:pPr>
            <a:r>
              <a:rPr lang="en-US" sz="2400" b="1" dirty="0"/>
              <a:t>Areas of concern</a:t>
            </a:r>
          </a:p>
          <a:p>
            <a:pPr lvl="1" indent="-342900">
              <a:buFont typeface="Wingdings" panose="05000000000000000000" pitchFamily="2" charset="2"/>
              <a:buChar char="q"/>
            </a:pPr>
            <a:r>
              <a:rPr lang="en-US" sz="2400" dirty="0"/>
              <a:t>Air</a:t>
            </a:r>
          </a:p>
          <a:p>
            <a:pPr lvl="1" indent="-342900">
              <a:buFont typeface="Wingdings" panose="05000000000000000000" pitchFamily="2" charset="2"/>
              <a:buChar char="q"/>
            </a:pPr>
            <a:r>
              <a:rPr lang="en-US" sz="2400" dirty="0"/>
              <a:t>Soil</a:t>
            </a:r>
          </a:p>
          <a:p>
            <a:pPr lvl="1" indent="-342900">
              <a:buFont typeface="Wingdings" panose="05000000000000000000" pitchFamily="2" charset="2"/>
              <a:buChar char="q"/>
            </a:pPr>
            <a:r>
              <a:rPr lang="en-US" sz="2400" dirty="0"/>
              <a:t>Water quality</a:t>
            </a:r>
          </a:p>
          <a:p>
            <a:pPr lvl="1" indent="-342900">
              <a:buFont typeface="Wingdings" panose="05000000000000000000" pitchFamily="2" charset="2"/>
              <a:buChar char="q"/>
            </a:pPr>
            <a:r>
              <a:rPr lang="en-US" sz="2400" dirty="0"/>
              <a:t>Ambient health hazards</a:t>
            </a:r>
          </a:p>
          <a:p>
            <a:pPr lvl="1" indent="-342900">
              <a:buFont typeface="Wingdings" panose="05000000000000000000" pitchFamily="2" charset="2"/>
              <a:buChar char="q"/>
            </a:pPr>
            <a:r>
              <a:rPr lang="en-US" sz="2400" dirty="0"/>
              <a:t>Natural hazards</a:t>
            </a:r>
            <a:endParaRPr lang="en-US" dirty="0"/>
          </a:p>
          <a:p>
            <a:pPr marL="400050" lvl="1" indent="0">
              <a:buNone/>
            </a:pPr>
            <a:endParaRPr lang="en-US" sz="2400" dirty="0"/>
          </a:p>
          <a:p>
            <a:pPr marL="400050" lvl="1" indent="0">
              <a:buNone/>
            </a:pPr>
            <a:r>
              <a:rPr lang="en-US" sz="2400" b="1" dirty="0"/>
              <a:t>Major legislation</a:t>
            </a:r>
          </a:p>
          <a:p>
            <a:pPr lvl="1" indent="-342900">
              <a:buFont typeface="Wingdings" panose="05000000000000000000" pitchFamily="2" charset="2"/>
              <a:buChar char="q"/>
            </a:pPr>
            <a:r>
              <a:rPr lang="en-US" sz="2400" dirty="0"/>
              <a:t>To limit damage to environment</a:t>
            </a:r>
          </a:p>
          <a:p>
            <a:pPr lvl="1" indent="-342900">
              <a:buFont typeface="Wingdings" panose="05000000000000000000" pitchFamily="2" charset="2"/>
              <a:buChar char="q"/>
            </a:pPr>
            <a:r>
              <a:rPr lang="en-US" sz="2400" dirty="0"/>
              <a:t>Establish standards for air, land, water, materials use</a:t>
            </a:r>
          </a:p>
          <a:p>
            <a:pPr lvl="1" indent="-342900">
              <a:buFont typeface="Wingdings" panose="05000000000000000000" pitchFamily="2" charset="2"/>
              <a:buChar char="q"/>
            </a:pPr>
            <a:endParaRPr lang="en-US" dirty="0"/>
          </a:p>
          <a:p>
            <a:pPr lvl="1" indent="-342900">
              <a:buFont typeface="Wingdings" panose="05000000000000000000" pitchFamily="2" charset="2"/>
              <a:buChar char="q"/>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solidFill>
                  <a:srgbClr val="FF0000"/>
                </a:solidFill>
              </a:rPr>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601022439"/>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87901148"/>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lnSpcReduction="10000"/>
          </a:bodyPr>
          <a:lstStyle/>
          <a:p>
            <a:pPr marL="0" lvl="0" indent="0">
              <a:buNone/>
            </a:pPr>
            <a:endParaRPr lang="en-US" sz="2400" b="1" dirty="0">
              <a:solidFill>
                <a:srgbClr val="FF0000"/>
              </a:solidFill>
            </a:endParaRPr>
          </a:p>
          <a:p>
            <a:pPr marL="0" lvl="0" indent="0">
              <a:buNone/>
            </a:pPr>
            <a:r>
              <a:rPr lang="en-US" sz="2400" b="1" dirty="0">
                <a:solidFill>
                  <a:srgbClr val="FF0000"/>
                </a:solidFill>
              </a:rPr>
              <a:t>Environmental Controls</a:t>
            </a:r>
          </a:p>
          <a:p>
            <a:pPr marL="400050" lvl="1" indent="0">
              <a:buNone/>
            </a:pPr>
            <a:endParaRPr lang="en-US" sz="1200" dirty="0"/>
          </a:p>
          <a:p>
            <a:pPr marL="400050" lvl="1" indent="0">
              <a:buNone/>
            </a:pPr>
            <a:r>
              <a:rPr lang="en-US" sz="2400" b="1" dirty="0"/>
              <a:t>Air quality issues</a:t>
            </a:r>
            <a:br>
              <a:rPr lang="en-US" sz="2400" b="1" dirty="0"/>
            </a:br>
            <a:endParaRPr lang="en-US" sz="2400" b="1" dirty="0"/>
          </a:p>
          <a:p>
            <a:pPr lvl="1" indent="-342900">
              <a:buFont typeface="Wingdings" panose="05000000000000000000" pitchFamily="2" charset="2"/>
              <a:buChar char="q"/>
            </a:pPr>
            <a:r>
              <a:rPr lang="en-US" sz="2400" dirty="0"/>
              <a:t>Asbestos</a:t>
            </a:r>
            <a:br>
              <a:rPr lang="en-US" sz="2400" dirty="0"/>
            </a:br>
            <a:endParaRPr lang="en-US" sz="2400" dirty="0"/>
          </a:p>
          <a:p>
            <a:pPr lvl="1" indent="-342900">
              <a:buFont typeface="Wingdings" panose="05000000000000000000" pitchFamily="2" charset="2"/>
              <a:buChar char="q"/>
            </a:pPr>
            <a:r>
              <a:rPr lang="en-US" sz="2400" dirty="0"/>
              <a:t>Carbon monoxide</a:t>
            </a:r>
            <a:br>
              <a:rPr lang="en-US" sz="2400" dirty="0"/>
            </a:br>
            <a:endParaRPr lang="en-US" sz="2400" dirty="0"/>
          </a:p>
          <a:p>
            <a:pPr lvl="1" indent="-342900">
              <a:buFont typeface="Wingdings" panose="05000000000000000000" pitchFamily="2" charset="2"/>
              <a:buChar char="q"/>
            </a:pPr>
            <a:r>
              <a:rPr lang="en-US" sz="2400" dirty="0"/>
              <a:t>Formaldehyde</a:t>
            </a:r>
            <a:br>
              <a:rPr lang="en-US" sz="2400" dirty="0"/>
            </a:br>
            <a:endParaRPr lang="en-US" sz="2400" dirty="0"/>
          </a:p>
          <a:p>
            <a:pPr lvl="1" indent="-342900">
              <a:buFont typeface="Wingdings" panose="05000000000000000000" pitchFamily="2" charset="2"/>
              <a:buChar char="q"/>
            </a:pPr>
            <a:r>
              <a:rPr lang="en-US" sz="2400" dirty="0"/>
              <a:t>Lead</a:t>
            </a:r>
            <a:br>
              <a:rPr lang="en-US" sz="2400" dirty="0"/>
            </a:br>
            <a:endParaRPr lang="en-US" sz="2400" dirty="0"/>
          </a:p>
          <a:p>
            <a:pPr lvl="1" indent="-342900">
              <a:buFont typeface="Wingdings" panose="05000000000000000000" pitchFamily="2" charset="2"/>
              <a:buChar char="q"/>
            </a:pPr>
            <a:r>
              <a:rPr lang="en-US" sz="2400" dirty="0"/>
              <a:t>Mold</a:t>
            </a:r>
            <a:br>
              <a:rPr lang="en-US" sz="2400" dirty="0"/>
            </a:br>
            <a:endParaRPr lang="en-US" sz="2400" dirty="0"/>
          </a:p>
          <a:p>
            <a:pPr lvl="1" indent="-342900">
              <a:buFont typeface="Wingdings" panose="05000000000000000000" pitchFamily="2" charset="2"/>
              <a:buChar char="q"/>
            </a:pPr>
            <a:r>
              <a:rPr lang="en-US" sz="2400" dirty="0"/>
              <a:t>Radon</a:t>
            </a:r>
          </a:p>
          <a:p>
            <a:pPr marL="400050" lvl="1" indent="0">
              <a:buNone/>
            </a:pPr>
            <a:endParaRPr lang="en-US" dirty="0"/>
          </a:p>
          <a:p>
            <a:pPr lvl="1" indent="-342900">
              <a:buFont typeface="Wingdings" panose="05000000000000000000" pitchFamily="2" charset="2"/>
              <a:buChar char="q"/>
            </a:pPr>
            <a:endParaRPr lang="en-US" dirty="0"/>
          </a:p>
          <a:p>
            <a:pPr lvl="1" indent="-342900">
              <a:buFont typeface="Wingdings" panose="05000000000000000000" pitchFamily="2" charset="2"/>
              <a:buChar char="q"/>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solidFill>
                  <a:srgbClr val="FF0000"/>
                </a:solidFill>
              </a:rPr>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021402372"/>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8-25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95172409"/>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r>
              <a:rPr lang="en-US" sz="2400" b="1" dirty="0">
                <a:solidFill>
                  <a:srgbClr val="FF0000"/>
                </a:solidFill>
              </a:rPr>
              <a:t>Environmental Controls</a:t>
            </a:r>
          </a:p>
          <a:p>
            <a:pPr marL="400050" lvl="1" indent="0">
              <a:buNone/>
            </a:pPr>
            <a:endParaRPr lang="en-US" sz="1200" dirty="0"/>
          </a:p>
          <a:p>
            <a:pPr marL="400050" lvl="1" indent="0">
              <a:buNone/>
            </a:pPr>
            <a:endParaRPr lang="en-US" sz="1000" dirty="0"/>
          </a:p>
          <a:p>
            <a:pPr marL="400050" lvl="1" indent="0">
              <a:buNone/>
            </a:pPr>
            <a:r>
              <a:rPr lang="en-US" sz="2400" b="1" dirty="0"/>
              <a:t>Soil and water issues</a:t>
            </a:r>
            <a:br>
              <a:rPr lang="en-US" sz="2400" b="1" dirty="0"/>
            </a:br>
            <a:endParaRPr lang="en-US" sz="2400" b="1" dirty="0"/>
          </a:p>
          <a:p>
            <a:pPr lvl="1" indent="-342900">
              <a:buFont typeface="Wingdings" panose="05000000000000000000" pitchFamily="2" charset="2"/>
              <a:buChar char="q"/>
            </a:pPr>
            <a:r>
              <a:rPr lang="en-US" sz="2400" dirty="0"/>
              <a:t>Dioxins</a:t>
            </a:r>
            <a:br>
              <a:rPr lang="en-US" sz="2400" dirty="0"/>
            </a:br>
            <a:endParaRPr lang="en-US" sz="2400" dirty="0"/>
          </a:p>
          <a:p>
            <a:pPr lvl="1" indent="-342900">
              <a:buFont typeface="Wingdings" panose="05000000000000000000" pitchFamily="2" charset="2"/>
              <a:buChar char="q"/>
            </a:pPr>
            <a:r>
              <a:rPr lang="en-US" sz="2400" dirty="0"/>
              <a:t>Lead and mercury</a:t>
            </a:r>
            <a:br>
              <a:rPr lang="en-US" sz="2400" dirty="0"/>
            </a:br>
            <a:endParaRPr lang="en-US" sz="2400" dirty="0"/>
          </a:p>
          <a:p>
            <a:pPr lvl="1" indent="-342900">
              <a:buFont typeface="Wingdings" panose="05000000000000000000" pitchFamily="2" charset="2"/>
              <a:buChar char="q"/>
            </a:pPr>
            <a:r>
              <a:rPr lang="en-US" sz="2400" dirty="0"/>
              <a:t>Methyl tertiary butyl ether, or MTBE</a:t>
            </a:r>
            <a:br>
              <a:rPr lang="en-US" sz="2400" dirty="0"/>
            </a:br>
            <a:endParaRPr lang="en-US" sz="2400" dirty="0"/>
          </a:p>
          <a:p>
            <a:pPr lvl="1" indent="-342900">
              <a:buFont typeface="Wingdings" panose="05000000000000000000" pitchFamily="2" charset="2"/>
              <a:buChar char="q"/>
            </a:pPr>
            <a:r>
              <a:rPr lang="en-US" sz="2400" dirty="0"/>
              <a:t>Polychlorinated biphenyl, or PCB</a:t>
            </a:r>
            <a:br>
              <a:rPr lang="en-US" sz="2400" dirty="0"/>
            </a:br>
            <a:endParaRPr lang="en-US" sz="2400" dirty="0"/>
          </a:p>
          <a:p>
            <a:pPr lvl="1" indent="-342900">
              <a:buFont typeface="Wingdings" panose="05000000000000000000" pitchFamily="2" charset="2"/>
              <a:buChar char="q"/>
            </a:pPr>
            <a:r>
              <a:rPr lang="en-US" sz="2400" dirty="0"/>
              <a:t>Underground storage tanks</a:t>
            </a:r>
            <a:br>
              <a:rPr lang="en-US" sz="2400" dirty="0"/>
            </a:br>
            <a:endParaRPr lang="en-US" sz="2400" dirty="0"/>
          </a:p>
          <a:p>
            <a:pPr lvl="1" indent="-342900">
              <a:buFont typeface="Wingdings" panose="05000000000000000000" pitchFamily="2" charset="2"/>
              <a:buChar char="q"/>
            </a:pPr>
            <a:r>
              <a:rPr lang="en-US" sz="2400" dirty="0"/>
              <a:t>Wetlands</a:t>
            </a:r>
          </a:p>
          <a:p>
            <a:pPr marL="400050" lvl="1" indent="0">
              <a:buNone/>
            </a:pPr>
            <a:endParaRPr lang="en-US" sz="2400" dirty="0"/>
          </a:p>
          <a:p>
            <a:pPr lvl="1" indent="-342900">
              <a:buFont typeface="Wingdings" panose="05000000000000000000" pitchFamily="2" charset="2"/>
              <a:buChar char="q"/>
            </a:pPr>
            <a:endParaRPr lang="en-US" dirty="0"/>
          </a:p>
          <a:p>
            <a:pPr lvl="1" indent="-342900">
              <a:buFont typeface="Wingdings" panose="05000000000000000000" pitchFamily="2" charset="2"/>
              <a:buChar char="q"/>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solidFill>
                  <a:srgbClr val="FF0000"/>
                </a:solidFill>
              </a:rPr>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4174896197"/>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8-26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76098692"/>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Environmental Controls</a:t>
            </a:r>
          </a:p>
          <a:p>
            <a:pPr marL="400050" lvl="1" indent="0">
              <a:buNone/>
            </a:pPr>
            <a:endParaRPr lang="en-US" sz="1000" dirty="0"/>
          </a:p>
          <a:p>
            <a:pPr marL="400050" lvl="1" indent="0">
              <a:buNone/>
            </a:pPr>
            <a:r>
              <a:rPr lang="en-US" sz="2400" b="1" dirty="0"/>
              <a:t>Other environmental conditions to control</a:t>
            </a:r>
            <a:br>
              <a:rPr lang="en-US" sz="2400" b="1" dirty="0"/>
            </a:br>
            <a:endParaRPr lang="en-US" sz="2400" b="1" dirty="0"/>
          </a:p>
          <a:p>
            <a:pPr lvl="1" indent="-342900">
              <a:buFont typeface="Wingdings" panose="05000000000000000000" pitchFamily="2" charset="2"/>
              <a:buChar char="q"/>
            </a:pPr>
            <a:r>
              <a:rPr lang="en-US" sz="2400" dirty="0"/>
              <a:t>Electromagnetic fields</a:t>
            </a:r>
            <a:br>
              <a:rPr lang="en-US" sz="2400" dirty="0"/>
            </a:br>
            <a:endParaRPr lang="en-US" sz="2400" dirty="0"/>
          </a:p>
          <a:p>
            <a:pPr lvl="1" indent="-342900">
              <a:buFont typeface="Wingdings" panose="05000000000000000000" pitchFamily="2" charset="2"/>
              <a:buChar char="q"/>
            </a:pPr>
            <a:r>
              <a:rPr lang="en-US" sz="2400" dirty="0"/>
              <a:t>Noise pollution</a:t>
            </a:r>
            <a:br>
              <a:rPr lang="en-US" sz="2400" dirty="0"/>
            </a:br>
            <a:endParaRPr lang="en-US" sz="2400" dirty="0"/>
          </a:p>
          <a:p>
            <a:pPr lvl="1" indent="-342900">
              <a:buFont typeface="Wingdings" panose="05000000000000000000" pitchFamily="2" charset="2"/>
              <a:buChar char="q"/>
            </a:pPr>
            <a:r>
              <a:rPr lang="en-US" sz="2400" dirty="0"/>
              <a:t>Earthquake and flood hazards that impact insurance, lending, construction practices</a:t>
            </a:r>
          </a:p>
          <a:p>
            <a:pPr marL="400050" lvl="1" indent="0">
              <a:buNone/>
            </a:pPr>
            <a:endParaRPr lang="en-US" sz="2400" dirty="0"/>
          </a:p>
          <a:p>
            <a:pPr lvl="1" indent="-342900">
              <a:buFont typeface="Wingdings" panose="05000000000000000000" pitchFamily="2" charset="2"/>
              <a:buChar char="q"/>
            </a:pPr>
            <a:endParaRPr lang="en-US" dirty="0"/>
          </a:p>
          <a:p>
            <a:pPr lvl="1" indent="-342900">
              <a:buFont typeface="Wingdings" panose="05000000000000000000" pitchFamily="2" charset="2"/>
              <a:buChar char="q"/>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solidFill>
                  <a:srgbClr val="FF0000"/>
                </a:solidFill>
              </a:rPr>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117959733"/>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8-27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6517594"/>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r>
              <a:rPr lang="en-US" sz="2400" b="1" dirty="0">
                <a:solidFill>
                  <a:srgbClr val="FF0000"/>
                </a:solidFill>
              </a:rPr>
              <a:t>Environmental Controls</a:t>
            </a:r>
          </a:p>
          <a:p>
            <a:pPr marL="400050" lvl="1" indent="0">
              <a:buNone/>
            </a:pPr>
            <a:endParaRPr lang="en-US" sz="1000" dirty="0"/>
          </a:p>
          <a:p>
            <a:pPr marL="400050" lvl="1" indent="0">
              <a:buNone/>
            </a:pPr>
            <a:r>
              <a:rPr lang="en-US" sz="2400" b="1" dirty="0"/>
              <a:t>Major environmental legislation</a:t>
            </a:r>
            <a:br>
              <a:rPr lang="en-US" sz="2400" b="1" dirty="0"/>
            </a:br>
            <a:endParaRPr lang="en-US" sz="2400" b="1" dirty="0"/>
          </a:p>
          <a:p>
            <a:pPr marL="400050" lvl="1" indent="0">
              <a:buNone/>
            </a:pPr>
            <a:r>
              <a:rPr lang="en-US" sz="2400" u="sng" dirty="0"/>
              <a:t>Laws addressing air and water quality</a:t>
            </a:r>
            <a:r>
              <a:rPr lang="en-US" sz="2400" dirty="0"/>
              <a:t>: </a:t>
            </a:r>
            <a:br>
              <a:rPr lang="en-US" sz="2400" dirty="0"/>
            </a:br>
            <a:endParaRPr lang="en-US" sz="2400" dirty="0"/>
          </a:p>
          <a:p>
            <a:pPr lvl="1" indent="-342900">
              <a:buFont typeface="Wingdings" panose="05000000000000000000" pitchFamily="2" charset="2"/>
              <a:buChar char="q"/>
            </a:pPr>
            <a:r>
              <a:rPr lang="en-US" sz="2400" dirty="0"/>
              <a:t>National Environmental Policy Act (1969)</a:t>
            </a:r>
            <a:br>
              <a:rPr lang="en-US" sz="2400" dirty="0"/>
            </a:br>
            <a:endParaRPr lang="en-US" sz="2400" dirty="0"/>
          </a:p>
          <a:p>
            <a:pPr lvl="1" indent="-342900">
              <a:buFont typeface="Wingdings" panose="05000000000000000000" pitchFamily="2" charset="2"/>
              <a:buChar char="q"/>
            </a:pPr>
            <a:r>
              <a:rPr lang="en-US" sz="2400" dirty="0"/>
              <a:t>Clean Air Amendment (1970)</a:t>
            </a:r>
            <a:br>
              <a:rPr lang="en-US" sz="2400" dirty="0"/>
            </a:br>
            <a:endParaRPr lang="en-US" sz="2400" dirty="0"/>
          </a:p>
          <a:p>
            <a:pPr lvl="1" indent="-342900">
              <a:buFont typeface="Wingdings" panose="05000000000000000000" pitchFamily="2" charset="2"/>
              <a:buChar char="q"/>
            </a:pPr>
            <a:r>
              <a:rPr lang="en-US" sz="2400" dirty="0"/>
              <a:t>Water Quality Improvement Act (1970)</a:t>
            </a:r>
            <a:br>
              <a:rPr lang="en-US" sz="2400" dirty="0"/>
            </a:br>
            <a:endParaRPr lang="en-US" sz="2400" dirty="0"/>
          </a:p>
          <a:p>
            <a:pPr lvl="1" indent="-342900">
              <a:buFont typeface="Wingdings" panose="05000000000000000000" pitchFamily="2" charset="2"/>
              <a:buChar char="q"/>
            </a:pPr>
            <a:r>
              <a:rPr lang="en-US" sz="2400" dirty="0"/>
              <a:t>Water Pollution Control Act Amendment (1972)</a:t>
            </a:r>
          </a:p>
          <a:p>
            <a:pPr marL="400050" lvl="1" indent="0">
              <a:buNone/>
            </a:pPr>
            <a:endParaRPr lang="en-US" sz="2400" dirty="0"/>
          </a:p>
          <a:p>
            <a:pPr lvl="1" indent="-342900">
              <a:buFont typeface="Wingdings" panose="05000000000000000000" pitchFamily="2" charset="2"/>
              <a:buChar char="q"/>
            </a:pPr>
            <a:endParaRPr lang="en-US" dirty="0"/>
          </a:p>
          <a:p>
            <a:pPr lvl="1" indent="-342900">
              <a:buFont typeface="Wingdings" panose="05000000000000000000" pitchFamily="2" charset="2"/>
              <a:buChar char="q"/>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solidFill>
                  <a:srgbClr val="FF0000"/>
                </a:solidFill>
              </a:rPr>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513314133"/>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8-28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37352439"/>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lnSpcReduction="10000"/>
          </a:bodyPr>
          <a:lstStyle/>
          <a:p>
            <a:pPr marL="0" lvl="0" indent="0">
              <a:buNone/>
            </a:pPr>
            <a:r>
              <a:rPr lang="en-US" sz="2400" b="1" dirty="0">
                <a:solidFill>
                  <a:srgbClr val="FF0000"/>
                </a:solidFill>
              </a:rPr>
              <a:t>Environmental Controls</a:t>
            </a:r>
          </a:p>
          <a:p>
            <a:pPr marL="400050" lvl="1" indent="0">
              <a:buNone/>
            </a:pPr>
            <a:endParaRPr lang="en-US" sz="1000" dirty="0"/>
          </a:p>
          <a:p>
            <a:pPr marL="400050" lvl="1" indent="0">
              <a:buNone/>
            </a:pPr>
            <a:r>
              <a:rPr lang="en-US" sz="2400" b="1" dirty="0"/>
              <a:t>Major environmental legislation (cont.)</a:t>
            </a:r>
            <a:br>
              <a:rPr lang="en-US" sz="2400" b="1" dirty="0"/>
            </a:br>
            <a:endParaRPr lang="en-US" sz="2400" b="1" dirty="0"/>
          </a:p>
          <a:p>
            <a:pPr marL="400050" lvl="1" indent="0">
              <a:buNone/>
            </a:pPr>
            <a:r>
              <a:rPr lang="en-US" sz="2400" u="sng" dirty="0"/>
              <a:t>Legislation addressing solid, toxic waste:</a:t>
            </a:r>
            <a:br>
              <a:rPr lang="en-US" sz="2400" dirty="0"/>
            </a:br>
            <a:endParaRPr lang="en-US" sz="2400" dirty="0"/>
          </a:p>
          <a:p>
            <a:pPr lvl="1" indent="-342900">
              <a:buFont typeface="Wingdings" panose="05000000000000000000" pitchFamily="2" charset="2"/>
              <a:buChar char="q"/>
            </a:pPr>
            <a:r>
              <a:rPr lang="en-US" sz="2400" dirty="0"/>
              <a:t>Resource Recovery Act</a:t>
            </a:r>
            <a:br>
              <a:rPr lang="en-US" sz="2400" dirty="0"/>
            </a:br>
            <a:endParaRPr lang="en-US" sz="2400" dirty="0"/>
          </a:p>
          <a:p>
            <a:pPr lvl="1" indent="-342900">
              <a:buFont typeface="Wingdings" panose="05000000000000000000" pitchFamily="2" charset="2"/>
              <a:buChar char="q"/>
            </a:pPr>
            <a:r>
              <a:rPr lang="en-US" sz="2400" dirty="0"/>
              <a:t>Resource Conservation and Recovery Act (1976)</a:t>
            </a:r>
            <a:br>
              <a:rPr lang="en-US" sz="2400" dirty="0"/>
            </a:br>
            <a:endParaRPr lang="en-US" sz="2400" dirty="0"/>
          </a:p>
          <a:p>
            <a:pPr lvl="1" indent="-342900">
              <a:buFont typeface="Wingdings" panose="05000000000000000000" pitchFamily="2" charset="2"/>
              <a:buChar char="q"/>
            </a:pPr>
            <a:r>
              <a:rPr lang="en-US" sz="2400" dirty="0"/>
              <a:t>Comprehensive Environmental Response, Compensation and Liability Act (Superfund) (1980)</a:t>
            </a:r>
            <a:br>
              <a:rPr lang="en-US" sz="2400" dirty="0"/>
            </a:br>
            <a:endParaRPr lang="en-US" sz="2400" dirty="0"/>
          </a:p>
          <a:p>
            <a:pPr lvl="1" indent="-342900">
              <a:buFont typeface="Wingdings" panose="05000000000000000000" pitchFamily="2" charset="2"/>
              <a:buChar char="q"/>
            </a:pPr>
            <a:r>
              <a:rPr lang="en-US" sz="2400" dirty="0"/>
              <a:t>Superfund Amendment and Reauthorization Act (1986)</a:t>
            </a:r>
          </a:p>
          <a:p>
            <a:pPr lvl="1" indent="-342900">
              <a:buFont typeface="Wingdings" panose="05000000000000000000" pitchFamily="2" charset="2"/>
              <a:buChar char="q"/>
            </a:pPr>
            <a:endParaRPr lang="en-US" sz="2400" dirty="0"/>
          </a:p>
          <a:p>
            <a:pPr marL="400050" lvl="1" indent="0">
              <a:buNone/>
            </a:pPr>
            <a:endParaRPr lang="en-US" sz="2400" dirty="0"/>
          </a:p>
          <a:p>
            <a:pPr lvl="1" indent="-342900">
              <a:buFont typeface="Wingdings" panose="05000000000000000000" pitchFamily="2" charset="2"/>
              <a:buChar char="q"/>
            </a:pPr>
            <a:endParaRPr lang="en-US" dirty="0"/>
          </a:p>
          <a:p>
            <a:pPr lvl="1" indent="-342900">
              <a:buFont typeface="Wingdings" panose="05000000000000000000" pitchFamily="2" charset="2"/>
              <a:buChar char="q"/>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solidFill>
                  <a:srgbClr val="FF0000"/>
                </a:solidFill>
              </a:rPr>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309968854"/>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8-29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78720940"/>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r>
              <a:rPr lang="en-US" sz="2400" b="1" dirty="0">
                <a:solidFill>
                  <a:srgbClr val="FF0000"/>
                </a:solidFill>
              </a:rPr>
              <a:t>Environmental Controls</a:t>
            </a:r>
          </a:p>
          <a:p>
            <a:pPr marL="400050" lvl="1" indent="0">
              <a:buNone/>
            </a:pPr>
            <a:endParaRPr lang="en-US" sz="1000" dirty="0"/>
          </a:p>
          <a:p>
            <a:pPr marL="400050" lvl="1" indent="0">
              <a:buNone/>
            </a:pPr>
            <a:r>
              <a:rPr lang="en-US" sz="2400" b="1" dirty="0"/>
              <a:t>Major environmental legislation (cont.)</a:t>
            </a:r>
            <a:br>
              <a:rPr lang="en-US" sz="2400" b="1" dirty="0"/>
            </a:br>
            <a:endParaRPr lang="en-US" sz="2400" dirty="0"/>
          </a:p>
          <a:p>
            <a:pPr marL="400050" lvl="1" indent="0">
              <a:buNone/>
            </a:pPr>
            <a:r>
              <a:rPr lang="en-US" sz="2400" u="sng" dirty="0"/>
              <a:t>Laws addressing lead and lead-based paint:</a:t>
            </a:r>
            <a:br>
              <a:rPr lang="en-US" sz="2400" u="sng" dirty="0"/>
            </a:br>
            <a:endParaRPr lang="en-US" sz="2400" u="sng" dirty="0"/>
          </a:p>
          <a:p>
            <a:pPr lvl="1" indent="-342900">
              <a:buFont typeface="Wingdings" panose="05000000000000000000" pitchFamily="2" charset="2"/>
              <a:buChar char="q"/>
            </a:pPr>
            <a:r>
              <a:rPr lang="en-US" sz="2400" dirty="0"/>
              <a:t>Lead-based paint ban (1978)</a:t>
            </a:r>
            <a:br>
              <a:rPr lang="en-US" sz="2400" dirty="0"/>
            </a:br>
            <a:endParaRPr lang="en-US" sz="2400" dirty="0"/>
          </a:p>
          <a:p>
            <a:pPr lvl="1" indent="-342900">
              <a:buFont typeface="Wingdings" panose="05000000000000000000" pitchFamily="2" charset="2"/>
              <a:buChar char="q"/>
            </a:pPr>
            <a:r>
              <a:rPr lang="en-US" sz="2400" dirty="0"/>
              <a:t>Residential Lead-based Paint Hazard Reduction Act (1992, 1996)</a:t>
            </a:r>
            <a:br>
              <a:rPr lang="en-US" sz="2400" dirty="0"/>
            </a:br>
            <a:endParaRPr lang="en-US" sz="2400" dirty="0"/>
          </a:p>
          <a:p>
            <a:pPr marL="400050" lvl="1" indent="0">
              <a:buNone/>
            </a:pPr>
            <a:endParaRPr lang="en-US" sz="2400" dirty="0"/>
          </a:p>
          <a:p>
            <a:pPr lvl="1" indent="-342900">
              <a:buFont typeface="Wingdings" panose="05000000000000000000" pitchFamily="2" charset="2"/>
              <a:buChar char="q"/>
            </a:pPr>
            <a:endParaRPr lang="en-US" dirty="0"/>
          </a:p>
          <a:p>
            <a:pPr lvl="1" indent="-342900">
              <a:buFont typeface="Wingdings" panose="05000000000000000000" pitchFamily="2" charset="2"/>
              <a:buChar char="q"/>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solidFill>
                  <a:srgbClr val="FF0000"/>
                </a:solidFill>
              </a:rPr>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737827219"/>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8-30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26" name="Picture 2" descr="Image result for lead based pai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5350" y="4267200"/>
            <a:ext cx="1943100" cy="2067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143851"/>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8:</a:t>
            </a:r>
            <a:br>
              <a:rPr lang="en-US" sz="2400" dirty="0"/>
            </a:br>
            <a:r>
              <a:rPr lang="en-US" sz="2400" dirty="0"/>
              <a:t>Land Use Planning and Control</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lnSpcReduction="10000"/>
          </a:bodyPr>
          <a:lstStyle/>
          <a:p>
            <a:pPr marL="0" lvl="0" indent="0">
              <a:buNone/>
            </a:pPr>
            <a:r>
              <a:rPr lang="en-US" sz="2400" b="1" dirty="0">
                <a:solidFill>
                  <a:srgbClr val="FF0000"/>
                </a:solidFill>
              </a:rPr>
              <a:t>Environmental Controls</a:t>
            </a:r>
          </a:p>
          <a:p>
            <a:pPr marL="400050" lvl="1" indent="0">
              <a:buNone/>
            </a:pPr>
            <a:endParaRPr lang="en-US" sz="1000" dirty="0"/>
          </a:p>
          <a:p>
            <a:pPr marL="400050" lvl="1" indent="0">
              <a:buNone/>
            </a:pPr>
            <a:r>
              <a:rPr lang="en-US" sz="2400" b="1" dirty="0"/>
              <a:t>Responsibilities &amp; liabilities</a:t>
            </a:r>
            <a:br>
              <a:rPr lang="en-US" sz="2400" b="1" dirty="0"/>
            </a:br>
            <a:endParaRPr lang="en-US" sz="2400" dirty="0"/>
          </a:p>
          <a:p>
            <a:pPr lvl="1" indent="-342900">
              <a:buFont typeface="Wingdings" panose="05000000000000000000" pitchFamily="2" charset="2"/>
              <a:buChar char="q"/>
            </a:pPr>
            <a:r>
              <a:rPr lang="en-US" sz="2400" dirty="0"/>
              <a:t>Sellers</a:t>
            </a:r>
          </a:p>
          <a:p>
            <a:pPr lvl="2" indent="-342900">
              <a:buFont typeface="Wingdings" panose="05000000000000000000" pitchFamily="2" charset="2"/>
              <a:buChar char="§"/>
            </a:pPr>
            <a:r>
              <a:rPr lang="en-US" dirty="0"/>
              <a:t>disclose lead paint-related problems in pre-1978 properties</a:t>
            </a:r>
          </a:p>
          <a:p>
            <a:pPr lvl="2" indent="-342900">
              <a:buFont typeface="Wingdings" panose="05000000000000000000" pitchFamily="2" charset="2"/>
              <a:buChar char="§"/>
            </a:pPr>
            <a:r>
              <a:rPr lang="en-US" dirty="0"/>
              <a:t>may be liable for environmental violations under CERCLA</a:t>
            </a:r>
            <a:br>
              <a:rPr lang="en-US" sz="2000" dirty="0"/>
            </a:br>
            <a:endParaRPr lang="en-US" sz="2000" dirty="0"/>
          </a:p>
          <a:p>
            <a:pPr lvl="1" indent="-342900">
              <a:buFont typeface="Wingdings" panose="05000000000000000000" pitchFamily="2" charset="2"/>
              <a:buChar char="q"/>
            </a:pPr>
            <a:r>
              <a:rPr lang="en-US" sz="2400" dirty="0"/>
              <a:t>Licensees’ guidelines</a:t>
            </a:r>
          </a:p>
          <a:p>
            <a:pPr lvl="2" indent="-342900">
              <a:buFont typeface="Wingdings" panose="05000000000000000000" pitchFamily="2" charset="2"/>
              <a:buChar char="§"/>
            </a:pPr>
            <a:r>
              <a:rPr lang="en-US" dirty="0"/>
              <a:t>be aware of potential hazards</a:t>
            </a:r>
          </a:p>
          <a:p>
            <a:pPr lvl="2" indent="-342900">
              <a:buFont typeface="Wingdings" panose="05000000000000000000" pitchFamily="2" charset="2"/>
              <a:buChar char="§"/>
            </a:pPr>
            <a:r>
              <a:rPr lang="en-US" dirty="0"/>
              <a:t>disclose known material facts</a:t>
            </a:r>
          </a:p>
          <a:p>
            <a:pPr lvl="2" indent="-342900">
              <a:buFont typeface="Wingdings" panose="05000000000000000000" pitchFamily="2" charset="2"/>
              <a:buChar char="§"/>
            </a:pPr>
            <a:r>
              <a:rPr lang="en-US" dirty="0"/>
              <a:t>distribute the HUD booklet</a:t>
            </a:r>
          </a:p>
          <a:p>
            <a:pPr lvl="2" indent="-342900">
              <a:buFont typeface="Wingdings" panose="05000000000000000000" pitchFamily="2" charset="2"/>
              <a:buChar char="§"/>
            </a:pPr>
            <a:r>
              <a:rPr lang="en-US" dirty="0"/>
              <a:t>know where to seek professional help</a:t>
            </a:r>
          </a:p>
          <a:p>
            <a:pPr marL="800100" lvl="2" indent="0">
              <a:buNone/>
            </a:pPr>
            <a:br>
              <a:rPr lang="en-US" sz="2000" dirty="0"/>
            </a:br>
            <a:endParaRPr lang="en-US" sz="2000" dirty="0"/>
          </a:p>
          <a:p>
            <a:pPr marL="400050" lvl="1" indent="0">
              <a:buNone/>
            </a:pPr>
            <a:endParaRPr lang="en-US" sz="2400" dirty="0"/>
          </a:p>
          <a:p>
            <a:pPr lvl="1" indent="-342900">
              <a:buFont typeface="Wingdings" panose="05000000000000000000" pitchFamily="2" charset="2"/>
              <a:buChar char="q"/>
            </a:pPr>
            <a:endParaRPr lang="en-US" dirty="0"/>
          </a:p>
          <a:p>
            <a:pPr lvl="1" indent="-342900">
              <a:buFont typeface="Wingdings" panose="05000000000000000000" pitchFamily="2" charset="2"/>
              <a:buChar char="q"/>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Real Estate Planning</a:t>
            </a:r>
          </a:p>
          <a:p>
            <a:endParaRPr lang="en-US" b="1" dirty="0">
              <a:solidFill>
                <a:srgbClr val="FF0000"/>
              </a:solidFill>
            </a:endParaRPr>
          </a:p>
          <a:p>
            <a:r>
              <a:rPr lang="en-US" b="1" dirty="0"/>
              <a:t>Public Land Use Control</a:t>
            </a:r>
          </a:p>
          <a:p>
            <a:endParaRPr lang="en-US" b="1" dirty="0"/>
          </a:p>
          <a:p>
            <a:r>
              <a:rPr lang="en-US" b="1" dirty="0"/>
              <a:t>Private Land Use Control</a:t>
            </a:r>
          </a:p>
          <a:p>
            <a:endParaRPr lang="en-US" b="1" dirty="0"/>
          </a:p>
          <a:p>
            <a:r>
              <a:rPr lang="en-US" b="1" dirty="0">
                <a:solidFill>
                  <a:srgbClr val="FF0000"/>
                </a:solidFill>
              </a:rPr>
              <a:t>Environmental Controls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4074639252"/>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8  Land Use Planning and Control       Slide 8-31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03377192"/>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4981"/>
            <a:ext cx="9172247" cy="6882981"/>
          </a:xfrm>
          <a:prstGeom prst="rect">
            <a:avLst/>
          </a:prstGeom>
        </p:spPr>
      </p:pic>
      <p:sp>
        <p:nvSpPr>
          <p:cNvPr id="8" name="Title 7"/>
          <p:cNvSpPr>
            <a:spLocks noGrp="1"/>
          </p:cNvSpPr>
          <p:nvPr>
            <p:ph type="title"/>
          </p:nvPr>
        </p:nvSpPr>
        <p:spPr>
          <a:xfrm>
            <a:off x="457200" y="551049"/>
            <a:ext cx="8229600" cy="639762"/>
          </a:xfrm>
        </p:spPr>
        <p:txBody>
          <a:bodyPr>
            <a:noAutofit/>
          </a:bodyPr>
          <a:lstStyle/>
          <a:p>
            <a:r>
              <a:rPr lang="en-US" b="1" dirty="0">
                <a:solidFill>
                  <a:schemeClr val="bg1"/>
                </a:solidFill>
              </a:rPr>
              <a:t>Unit 9:</a:t>
            </a:r>
            <a:r>
              <a:rPr lang="en-US" dirty="0">
                <a:solidFill>
                  <a:schemeClr val="bg1"/>
                </a:solidFill>
              </a:rPr>
              <a:t> </a:t>
            </a:r>
            <a:r>
              <a:rPr lang="en-US" b="1" dirty="0">
                <a:solidFill>
                  <a:schemeClr val="bg1"/>
                </a:solidFill>
              </a:rPr>
              <a:t>LEGAL DESCRIPTIONS</a:t>
            </a:r>
            <a:endParaRPr lang="en-US" dirty="0">
              <a:solidFill>
                <a:schemeClr val="bg1"/>
              </a:solidFill>
            </a:endParaRPr>
          </a:p>
        </p:txBody>
      </p:sp>
      <p:graphicFrame>
        <p:nvGraphicFramePr>
          <p:cNvPr id="6" name="Table 5"/>
          <p:cNvGraphicFramePr>
            <a:graphicFrameLocks noGrp="1"/>
          </p:cNvGraphicFramePr>
          <p:nvPr/>
        </p:nvGraphicFramePr>
        <p:xfrm>
          <a:off x="214476" y="641947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#9  Legal Descriptions               Slide 9-1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graphicFrame>
        <p:nvGraphicFramePr>
          <p:cNvPr id="9" name="Content Placeholder 6"/>
          <p:cNvGraphicFramePr>
            <a:graphicFrameLocks noGrp="1"/>
          </p:cNvGraphicFramePr>
          <p:nvPr>
            <p:ph idx="1"/>
          </p:nvPr>
        </p:nvGraphicFramePr>
        <p:xfrm>
          <a:off x="1809749" y="1943100"/>
          <a:ext cx="5524502" cy="297179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7926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03950"/>
          </a:xfrm>
        </p:spPr>
        <p:txBody>
          <a:bodyPr>
            <a:normAutofit lnSpcReduction="10000"/>
          </a:bodyPr>
          <a:lstStyle/>
          <a:p>
            <a:pPr marL="0" lvl="0" indent="0">
              <a:buNone/>
            </a:pPr>
            <a:r>
              <a:rPr lang="en-US" sz="2600" b="1" dirty="0">
                <a:solidFill>
                  <a:srgbClr val="FF0000"/>
                </a:solidFill>
              </a:rPr>
              <a:t>Real Estate As Property</a:t>
            </a:r>
          </a:p>
          <a:p>
            <a:pPr marL="0" indent="0">
              <a:buNone/>
            </a:pPr>
            <a:endParaRPr lang="en-US" sz="2600" dirty="0"/>
          </a:p>
          <a:p>
            <a:pPr marL="400050" lvl="1" indent="0">
              <a:buNone/>
            </a:pPr>
            <a:r>
              <a:rPr lang="en-US" sz="2600" b="1" dirty="0"/>
              <a:t>Property (cont.)</a:t>
            </a:r>
          </a:p>
          <a:p>
            <a:pPr marL="400050" lvl="1" indent="0">
              <a:buNone/>
            </a:pPr>
            <a:endParaRPr lang="en-US" sz="2600" b="1" dirty="0"/>
          </a:p>
          <a:p>
            <a:pPr lvl="1" indent="-342900">
              <a:buFont typeface="Wingdings" panose="05000000000000000000" pitchFamily="2" charset="2"/>
              <a:buChar char="q"/>
            </a:pPr>
            <a:r>
              <a:rPr lang="en-US" sz="2600" dirty="0"/>
              <a:t>Property is</a:t>
            </a:r>
            <a:br>
              <a:rPr lang="en-US" sz="2600" dirty="0"/>
            </a:br>
            <a:endParaRPr lang="en-US" sz="2600" dirty="0"/>
          </a:p>
          <a:p>
            <a:pPr lvl="2" indent="-342900">
              <a:buFont typeface="Wingdings" panose="05000000000000000000" pitchFamily="2" charset="2"/>
              <a:buChar char="§"/>
            </a:pPr>
            <a:r>
              <a:rPr lang="en-US" sz="2600" dirty="0"/>
              <a:t> </a:t>
            </a:r>
            <a:r>
              <a:rPr lang="en-US" sz="2600" b="1" dirty="0"/>
              <a:t>Real</a:t>
            </a:r>
            <a:r>
              <a:rPr lang="en-US" sz="2600" dirty="0"/>
              <a:t> or </a:t>
            </a:r>
            <a:r>
              <a:rPr lang="en-US" sz="2600" b="1" dirty="0"/>
              <a:t>personal</a:t>
            </a:r>
            <a:br>
              <a:rPr lang="en-US" sz="2600" dirty="0"/>
            </a:br>
            <a:endParaRPr lang="en-US" sz="2600" dirty="0"/>
          </a:p>
          <a:p>
            <a:pPr lvl="3" indent="-342900">
              <a:buFont typeface="Wingdings" panose="05000000000000000000" pitchFamily="2" charset="2"/>
              <a:buChar char="§"/>
            </a:pPr>
            <a:r>
              <a:rPr lang="en-US" sz="2600" dirty="0"/>
              <a:t>House, factory vs. boat, car</a:t>
            </a:r>
            <a:br>
              <a:rPr lang="en-US" sz="2600" dirty="0"/>
            </a:br>
            <a:endParaRPr lang="en-US" sz="2600" dirty="0"/>
          </a:p>
          <a:p>
            <a:pPr lvl="2" indent="-342900">
              <a:buFont typeface="Wingdings" panose="05000000000000000000" pitchFamily="2" charset="2"/>
              <a:buChar char="§"/>
            </a:pPr>
            <a:r>
              <a:rPr lang="en-US" sz="2600" b="1" dirty="0"/>
              <a:t>Tangible</a:t>
            </a:r>
            <a:r>
              <a:rPr lang="en-US" sz="2600" dirty="0"/>
              <a:t> or </a:t>
            </a:r>
            <a:r>
              <a:rPr lang="en-US" sz="2600" b="1" dirty="0"/>
              <a:t>intangible</a:t>
            </a:r>
            <a:br>
              <a:rPr lang="en-US" sz="2600" dirty="0"/>
            </a:br>
            <a:endParaRPr lang="en-US" sz="2600" dirty="0"/>
          </a:p>
          <a:p>
            <a:pPr lvl="3" indent="-342900">
              <a:buFont typeface="Wingdings" panose="05000000000000000000" pitchFamily="2" charset="2"/>
              <a:buChar char="§"/>
            </a:pPr>
            <a:r>
              <a:rPr lang="en-US" sz="2600" dirty="0"/>
              <a:t>Jewelry vs. stock certificate, copyrigh</a:t>
            </a:r>
            <a:r>
              <a:rPr lang="en-US" sz="2400" dirty="0"/>
              <a:t>t</a:t>
            </a:r>
            <a:br>
              <a:rPr lang="en-US" sz="2400" dirty="0"/>
            </a:br>
            <a:endParaRPr lang="en-US" sz="2400" dirty="0"/>
          </a:p>
          <a:p>
            <a:pPr marL="400050" lvl="1" indent="0">
              <a:buNone/>
            </a:pPr>
            <a:endParaRPr lang="en-US"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solidFill>
                  <a:srgbClr val="FF0000"/>
                </a:solidFill>
              </a:rPr>
              <a:t>Real Estate as Property</a:t>
            </a:r>
          </a:p>
          <a:p>
            <a:endParaRPr lang="en-US" b="1" dirty="0">
              <a:solidFill>
                <a:srgbClr val="FF0000"/>
              </a:solidFill>
            </a:endParaRPr>
          </a:p>
          <a:p>
            <a:r>
              <a:rPr lang="en-US" b="1" dirty="0"/>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8127951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Methods of legal description</a:t>
            </a:r>
          </a:p>
          <a:p>
            <a:pPr marL="400050" lvl="1" indent="0">
              <a:buNone/>
            </a:pPr>
            <a:endParaRPr lang="en-US" sz="2400" dirty="0"/>
          </a:p>
          <a:p>
            <a:pPr marL="400050" lvl="1" indent="0">
              <a:buNone/>
            </a:pPr>
            <a:r>
              <a:rPr lang="en-US" sz="2400" b="1" dirty="0"/>
              <a:t>Purpose and applications</a:t>
            </a:r>
          </a:p>
          <a:p>
            <a:pPr marL="400050" lvl="1" indent="0">
              <a:buNone/>
            </a:pPr>
            <a:endParaRPr lang="en-US" sz="2400" dirty="0"/>
          </a:p>
          <a:p>
            <a:pPr lvl="1" indent="-342900">
              <a:buFont typeface="Wingdings" panose="05000000000000000000" pitchFamily="2" charset="2"/>
              <a:buChar char="q"/>
            </a:pPr>
            <a:r>
              <a:rPr lang="en-US" sz="2400" dirty="0"/>
              <a:t>To accurately locate / identify boundaries of a property acceptable to local courts</a:t>
            </a:r>
            <a:br>
              <a:rPr lang="en-US" sz="2400" dirty="0"/>
            </a:br>
            <a:endParaRPr lang="en-US" sz="2400" dirty="0"/>
          </a:p>
          <a:p>
            <a:pPr lvl="1" indent="-342900">
              <a:buFont typeface="Wingdings" panose="05000000000000000000" pitchFamily="2" charset="2"/>
              <a:buChar char="q"/>
            </a:pPr>
            <a:r>
              <a:rPr lang="en-US" sz="2400" dirty="0"/>
              <a:t>Application / where required</a:t>
            </a:r>
          </a:p>
          <a:p>
            <a:pPr lvl="2" indent="-342900">
              <a:buFont typeface="Wingdings" panose="05000000000000000000" pitchFamily="2" charset="2"/>
              <a:buChar char="§"/>
            </a:pPr>
            <a:r>
              <a:rPr lang="en-US" dirty="0"/>
              <a:t>Public recording</a:t>
            </a:r>
          </a:p>
          <a:p>
            <a:pPr lvl="2" indent="-342900">
              <a:buFont typeface="Wingdings" panose="05000000000000000000" pitchFamily="2" charset="2"/>
              <a:buChar char="§"/>
            </a:pPr>
            <a:r>
              <a:rPr lang="en-US" dirty="0"/>
              <a:t>Creating a valid deed or lease</a:t>
            </a:r>
          </a:p>
          <a:p>
            <a:pPr lvl="2" indent="-342900">
              <a:buFont typeface="Wingdings" panose="05000000000000000000" pitchFamily="2" charset="2"/>
              <a:buChar char="§"/>
            </a:pPr>
            <a:r>
              <a:rPr lang="en-US" dirty="0"/>
              <a:t>Completing mortgage documents</a:t>
            </a:r>
          </a:p>
          <a:p>
            <a:pPr lvl="2" indent="-342900">
              <a:buFont typeface="Wingdings" panose="05000000000000000000" pitchFamily="2" charset="2"/>
              <a:buChar char="§"/>
            </a:pPr>
            <a:r>
              <a:rPr lang="en-US" dirty="0"/>
              <a:t>Executing, recording other legal documents</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Methods of Legal Description</a:t>
            </a:r>
          </a:p>
          <a:p>
            <a:endParaRPr lang="en-US" b="1" dirty="0">
              <a:solidFill>
                <a:srgbClr val="FF0000"/>
              </a:solidFill>
            </a:endParaRPr>
          </a:p>
          <a:p>
            <a:r>
              <a:rPr lang="en-US" b="1" dirty="0"/>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9-2</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55848982"/>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Methods of legal description</a:t>
            </a:r>
          </a:p>
          <a:p>
            <a:pPr marL="400050" lvl="1" indent="0">
              <a:buNone/>
            </a:pPr>
            <a:endParaRPr lang="en-US" sz="2400" dirty="0"/>
          </a:p>
          <a:p>
            <a:pPr marL="400050" lvl="1" indent="0">
              <a:buNone/>
            </a:pPr>
            <a:r>
              <a:rPr lang="en-US" sz="2400" b="1" dirty="0"/>
              <a:t>Three description methods</a:t>
            </a:r>
          </a:p>
          <a:p>
            <a:pPr marL="400050" lvl="1" indent="0">
              <a:buNone/>
            </a:pPr>
            <a:endParaRPr lang="en-US" sz="2400" dirty="0"/>
          </a:p>
          <a:p>
            <a:pPr lvl="1" indent="-342900">
              <a:buFont typeface="Wingdings" panose="05000000000000000000" pitchFamily="2" charset="2"/>
              <a:buChar char="q"/>
            </a:pPr>
            <a:r>
              <a:rPr lang="en-US" sz="2400" dirty="0"/>
              <a:t>Metes and bounds</a:t>
            </a:r>
            <a:br>
              <a:rPr lang="en-US" sz="2400" dirty="0"/>
            </a:br>
            <a:endParaRPr lang="en-US" sz="2400" dirty="0"/>
          </a:p>
          <a:p>
            <a:pPr lvl="1" indent="-342900">
              <a:buFont typeface="Wingdings" panose="05000000000000000000" pitchFamily="2" charset="2"/>
              <a:buChar char="q"/>
            </a:pPr>
            <a:r>
              <a:rPr lang="en-US" sz="2400" dirty="0"/>
              <a:t>Rectangular survey system / government survey</a:t>
            </a:r>
            <a:br>
              <a:rPr lang="en-US" sz="2400" dirty="0"/>
            </a:br>
            <a:endParaRPr lang="en-US" sz="2400" dirty="0"/>
          </a:p>
          <a:p>
            <a:pPr lvl="1" indent="-342900">
              <a:buFont typeface="Wingdings" panose="05000000000000000000" pitchFamily="2" charset="2"/>
              <a:buChar char="q"/>
            </a:pPr>
            <a:r>
              <a:rPr lang="en-US" sz="2400" dirty="0"/>
              <a:t>Recorded plat / lot and block</a:t>
            </a:r>
            <a:endParaRPr lang="en-US"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Methods of Legal Description</a:t>
            </a:r>
          </a:p>
          <a:p>
            <a:endParaRPr lang="en-US" b="1" dirty="0">
              <a:solidFill>
                <a:srgbClr val="FF0000"/>
              </a:solidFill>
            </a:endParaRPr>
          </a:p>
          <a:p>
            <a:r>
              <a:rPr lang="en-US" b="1" dirty="0"/>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9-3</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84740204"/>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Metes and Bounds</a:t>
            </a:r>
          </a:p>
          <a:p>
            <a:pPr marL="400050" lvl="1" indent="0">
              <a:buNone/>
            </a:pPr>
            <a:endParaRPr lang="en-US" sz="1400" dirty="0"/>
          </a:p>
          <a:p>
            <a:pPr lvl="1" indent="-342900">
              <a:buFont typeface="Wingdings" panose="05000000000000000000" pitchFamily="2" charset="2"/>
              <a:buChar char="q"/>
            </a:pPr>
            <a:r>
              <a:rPr lang="en-US" sz="2400" dirty="0"/>
              <a:t>Describes property perimeter by </a:t>
            </a:r>
            <a:r>
              <a:rPr lang="en-US" sz="2400" b="1" dirty="0"/>
              <a:t>landmarks</a:t>
            </a:r>
            <a:r>
              <a:rPr lang="en-US" sz="2400" dirty="0"/>
              <a:t> &amp; </a:t>
            </a:r>
            <a:r>
              <a:rPr lang="en-US" sz="2400" b="1" dirty="0"/>
              <a:t>monuments</a:t>
            </a:r>
            <a:r>
              <a:rPr lang="en-US" sz="2400" dirty="0"/>
              <a:t>, </a:t>
            </a:r>
            <a:r>
              <a:rPr lang="en-US" sz="2400" b="1" dirty="0"/>
              <a:t>distances</a:t>
            </a:r>
            <a:r>
              <a:rPr lang="en-US" sz="2400" dirty="0"/>
              <a:t>, </a:t>
            </a:r>
            <a:r>
              <a:rPr lang="en-US" sz="2400" b="1" dirty="0"/>
              <a:t>angles</a:t>
            </a:r>
            <a:br>
              <a:rPr lang="en-US" sz="2400" dirty="0"/>
            </a:br>
            <a:endParaRPr lang="en-US" sz="2400" dirty="0"/>
          </a:p>
          <a:p>
            <a:pPr lvl="1" indent="-342900">
              <a:buFont typeface="Wingdings" panose="05000000000000000000" pitchFamily="2" charset="2"/>
              <a:buChar char="q"/>
            </a:pPr>
            <a:r>
              <a:rPr lang="en-US" sz="2400" b="1" dirty="0"/>
              <a:t>Metes</a:t>
            </a:r>
            <a:r>
              <a:rPr lang="en-US" sz="2400" dirty="0"/>
              <a:t> = distance, direction</a:t>
            </a:r>
            <a:br>
              <a:rPr lang="en-US" sz="2400" dirty="0"/>
            </a:br>
            <a:endParaRPr lang="en-US" sz="2400" dirty="0"/>
          </a:p>
          <a:p>
            <a:pPr lvl="1" indent="-342900">
              <a:buFont typeface="Wingdings" panose="05000000000000000000" pitchFamily="2" charset="2"/>
              <a:buChar char="q"/>
            </a:pPr>
            <a:r>
              <a:rPr lang="en-US" sz="2400" b="1" dirty="0"/>
              <a:t>Bounds</a:t>
            </a:r>
            <a:r>
              <a:rPr lang="en-US" sz="2400" dirty="0"/>
              <a:t> = fixed reference points</a:t>
            </a:r>
            <a:br>
              <a:rPr lang="en-US" sz="2400" dirty="0"/>
            </a:br>
            <a:endParaRPr lang="en-US" sz="2400" dirty="0"/>
          </a:p>
          <a:p>
            <a:pPr lvl="1" indent="-342900">
              <a:buFont typeface="Wingdings" panose="05000000000000000000" pitchFamily="2" charset="2"/>
              <a:buChar char="q"/>
            </a:pPr>
            <a:r>
              <a:rPr lang="en-US" sz="2400" i="1" dirty="0"/>
              <a:t>Always</a:t>
            </a:r>
            <a:r>
              <a:rPr lang="en-US" sz="2400" dirty="0"/>
              <a:t> identifies an </a:t>
            </a:r>
            <a:r>
              <a:rPr lang="en-US" sz="2400" b="1" dirty="0"/>
              <a:t>enclosed area</a:t>
            </a:r>
          </a:p>
          <a:p>
            <a:pPr marL="400050" lvl="1" indent="0">
              <a:buNone/>
            </a:pPr>
            <a:br>
              <a:rPr lang="en-US" sz="2400" dirty="0"/>
            </a:b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solidFill>
                  <a:srgbClr val="FF0000"/>
                </a:solidFill>
              </a:rPr>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9-4</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21018475"/>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Metes and Bounds</a:t>
            </a:r>
          </a:p>
          <a:p>
            <a:pPr marL="400050" lvl="1" indent="0">
              <a:buNone/>
            </a:pPr>
            <a:endParaRPr lang="en-US" sz="1400" dirty="0"/>
          </a:p>
          <a:p>
            <a:pPr marL="400050" lvl="1" indent="0">
              <a:buNone/>
            </a:pPr>
            <a:r>
              <a:rPr lang="en-US" sz="2400" b="1" dirty="0"/>
              <a:t>Methodology</a:t>
            </a:r>
          </a:p>
          <a:p>
            <a:pPr lvl="1" indent="-342900">
              <a:buFont typeface="Wingdings" panose="05000000000000000000" pitchFamily="2" charset="2"/>
              <a:buChar char="q"/>
            </a:pPr>
            <a:r>
              <a:rPr lang="en-US" sz="2400" dirty="0"/>
              <a:t>Begins with ID of city, county, state</a:t>
            </a:r>
            <a:br>
              <a:rPr lang="en-US" sz="2400" dirty="0"/>
            </a:br>
            <a:endParaRPr lang="en-US" sz="2400" dirty="0"/>
          </a:p>
          <a:p>
            <a:pPr lvl="1" indent="-342900">
              <a:buFont typeface="Wingdings" panose="05000000000000000000" pitchFamily="2" charset="2"/>
              <a:buChar char="q"/>
            </a:pPr>
            <a:r>
              <a:rPr lang="en-US" sz="2400" dirty="0"/>
              <a:t>Then, from </a:t>
            </a:r>
            <a:r>
              <a:rPr lang="en-US" sz="2400" b="1" dirty="0"/>
              <a:t>point of beginning </a:t>
            </a:r>
            <a:r>
              <a:rPr lang="en-US" sz="2400" dirty="0"/>
              <a:t>(POB), describes perimeter and returns to  POB</a:t>
            </a:r>
            <a:br>
              <a:rPr lang="en-US" sz="2400" dirty="0"/>
            </a:br>
            <a:endParaRPr lang="en-US" sz="2400" dirty="0"/>
          </a:p>
          <a:p>
            <a:pPr lvl="1" indent="-342900">
              <a:buFont typeface="Wingdings" panose="05000000000000000000" pitchFamily="2" charset="2"/>
              <a:buChar char="q"/>
            </a:pPr>
            <a:r>
              <a:rPr lang="en-US" sz="2400" dirty="0"/>
              <a:t>Details distance and direction from each monument in description</a:t>
            </a:r>
            <a:br>
              <a:rPr lang="en-US" sz="2400" dirty="0"/>
            </a:br>
            <a:endParaRPr lang="en-US" sz="2400" dirty="0"/>
          </a:p>
          <a:p>
            <a:pPr lvl="1" indent="-342900">
              <a:buFont typeface="Wingdings" panose="05000000000000000000" pitchFamily="2" charset="2"/>
              <a:buChar char="q"/>
            </a:pPr>
            <a:r>
              <a:rPr lang="en-US" sz="2400" dirty="0"/>
              <a:t>usable within rectangular survey system</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solidFill>
                  <a:srgbClr val="FF0000"/>
                </a:solidFill>
              </a:rPr>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9-5</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24500108"/>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Metes and Bounds</a:t>
            </a:r>
          </a:p>
          <a:p>
            <a:pPr marL="400050" lvl="1" indent="0">
              <a:buNone/>
            </a:pPr>
            <a:endParaRPr lang="en-US" sz="1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solidFill>
                  <a:srgbClr val="FF0000"/>
                </a:solidFill>
              </a:rPr>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9-6</a:t>
                      </a: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26 metes and bounds description.jpg"/>
          <p:cNvPicPr>
            <a:picLocks noChangeAspect="1" noChangeArrowheads="1"/>
          </p:cNvPicPr>
          <p:nvPr/>
        </p:nvPicPr>
        <p:blipFill rotWithShape="1">
          <a:blip r:embed="rId3">
            <a:extLst>
              <a:ext uri="{28A0092B-C50C-407E-A947-70E740481C1C}">
                <a14:useLocalDpi xmlns:a14="http://schemas.microsoft.com/office/drawing/2010/main" val="0"/>
              </a:ext>
            </a:extLst>
          </a:blip>
          <a:srcRect l="367" t="23525" r="-367" b="11188"/>
          <a:stretch/>
        </p:blipFill>
        <p:spPr bwMode="auto">
          <a:xfrm>
            <a:off x="2667000" y="914400"/>
            <a:ext cx="5862143" cy="556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834592"/>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Metes and Bounds</a:t>
            </a:r>
          </a:p>
          <a:p>
            <a:pPr marL="400050" lvl="1" indent="0">
              <a:buNone/>
            </a:pPr>
            <a:endParaRPr lang="en-US" sz="1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solidFill>
                  <a:srgbClr val="FF0000"/>
                </a:solidFill>
              </a:rPr>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9-7</a:t>
                      </a: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25 denoting direction in metes and bounds.jpg"/>
          <p:cNvPicPr>
            <a:picLocks noChangeAspect="1" noChangeArrowheads="1"/>
          </p:cNvPicPr>
          <p:nvPr/>
        </p:nvPicPr>
        <p:blipFill rotWithShape="1">
          <a:blip r:embed="rId3">
            <a:extLst>
              <a:ext uri="{28A0092B-C50C-407E-A947-70E740481C1C}">
                <a14:useLocalDpi xmlns:a14="http://schemas.microsoft.com/office/drawing/2010/main" val="0"/>
              </a:ext>
            </a:extLst>
          </a:blip>
          <a:srcRect b="9195"/>
          <a:stretch/>
        </p:blipFill>
        <p:spPr bwMode="auto">
          <a:xfrm>
            <a:off x="3200400" y="914400"/>
            <a:ext cx="4800600"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4985488"/>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lnSpcReduction="10000"/>
          </a:bodyPr>
          <a:lstStyle/>
          <a:p>
            <a:pPr marL="0" lvl="0" indent="0">
              <a:buNone/>
            </a:pPr>
            <a:r>
              <a:rPr lang="en-US" sz="2400" b="1" dirty="0">
                <a:solidFill>
                  <a:srgbClr val="FF0000"/>
                </a:solidFill>
              </a:rPr>
              <a:t>Metes and Bounds</a:t>
            </a:r>
          </a:p>
          <a:p>
            <a:pPr marL="400050" lvl="1" indent="0">
              <a:buNone/>
            </a:pPr>
            <a:endParaRPr lang="en-US" sz="1400" dirty="0"/>
          </a:p>
          <a:p>
            <a:pPr marL="400050" lvl="1" indent="0">
              <a:buNone/>
            </a:pPr>
            <a:r>
              <a:rPr lang="en-US" sz="2400" b="1" dirty="0"/>
              <a:t>Description of metes and bounds illustration</a:t>
            </a:r>
          </a:p>
          <a:p>
            <a:pPr marL="400050" lvl="1" indent="0">
              <a:buNone/>
            </a:pPr>
            <a:endParaRPr lang="en-US" sz="2400" b="1" dirty="0"/>
          </a:p>
          <a:p>
            <a:pPr marL="400050" lvl="1" indent="0">
              <a:buNone/>
            </a:pPr>
            <a:r>
              <a:rPr lang="en-US" sz="2400" dirty="0"/>
              <a:t>A parcel of land located in Bucks County, Pennsylvania, having the following description: commencing at the intersection of the south line of Route 199 and the middle of Flint Creek, thence southeasterly along the center thread of Flint Creek 410 feet, more or less, to the willow tree landmark, thence north 65 degrees west 500 feet, more or less to the east line of Dowell Road, thence north 2 degrees east 200 feet, more or less, along the east line of Dowell Road to the south line of Route 199, thence north 90 degrees east 325 feet, more or less, along the south line of Route 199 to the point of beginning</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solidFill>
                  <a:srgbClr val="FF0000"/>
                </a:solidFill>
              </a:rPr>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9-8</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99056637"/>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indent="0">
              <a:buNone/>
            </a:pPr>
            <a:r>
              <a:rPr lang="en-US" sz="2400" b="1" dirty="0">
                <a:solidFill>
                  <a:srgbClr val="FF0000"/>
                </a:solidFill>
              </a:rPr>
              <a:t>The Rectangular Survey System</a:t>
            </a:r>
          </a:p>
          <a:p>
            <a:pPr marL="400050" lvl="1" indent="0">
              <a:buNone/>
            </a:pPr>
            <a:endParaRPr lang="en-US" sz="1400" dirty="0"/>
          </a:p>
          <a:p>
            <a:pPr lvl="1" indent="-342900">
              <a:buFont typeface="Wingdings" panose="05000000000000000000" pitchFamily="2" charset="2"/>
              <a:buChar char="q"/>
            </a:pPr>
            <a:r>
              <a:rPr lang="en-US" sz="2400" dirty="0"/>
              <a:t>Simplify and standardize property descriptions </a:t>
            </a:r>
            <a:br>
              <a:rPr lang="en-US" sz="2400" dirty="0"/>
            </a:br>
            <a:endParaRPr lang="en-US" sz="2400" dirty="0"/>
          </a:p>
          <a:p>
            <a:pPr lvl="1" indent="-342900">
              <a:buFont typeface="Wingdings" panose="05000000000000000000" pitchFamily="2" charset="2"/>
              <a:buChar char="q"/>
            </a:pPr>
            <a:r>
              <a:rPr lang="en-US" sz="2400" dirty="0"/>
              <a:t>Facilitate the transfer of large quantities of government-owned western lands to private parties</a:t>
            </a:r>
            <a:br>
              <a:rPr lang="en-US" sz="2400" dirty="0"/>
            </a:br>
            <a:endParaRPr lang="en-US" sz="2400" dirty="0"/>
          </a:p>
          <a:p>
            <a:pPr lvl="1" indent="-342900">
              <a:buFont typeface="Wingdings" panose="05000000000000000000" pitchFamily="2" charset="2"/>
              <a:buChar char="q"/>
            </a:pPr>
            <a:r>
              <a:rPr lang="en-US" sz="2400" dirty="0"/>
              <a:t>All land in system surveyed using longitude and latitude lines</a:t>
            </a:r>
            <a:br>
              <a:rPr lang="en-US" sz="2400" dirty="0"/>
            </a:br>
            <a:endParaRPr lang="en-US" sz="2400" dirty="0"/>
          </a:p>
          <a:p>
            <a:pPr lvl="1" indent="-342900">
              <a:buFont typeface="Wingdings" panose="05000000000000000000" pitchFamily="2" charset="2"/>
              <a:buChar char="q"/>
            </a:pPr>
            <a:r>
              <a:rPr lang="en-US" sz="2400" dirty="0"/>
              <a:t>Lines created uniform grids of squares called townships</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9-9</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66608044"/>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fontScale="92500" lnSpcReduction="20000"/>
          </a:bodyPr>
          <a:lstStyle/>
          <a:p>
            <a:pPr marL="0" indent="0">
              <a:buNone/>
            </a:pPr>
            <a:r>
              <a:rPr lang="en-US" sz="2600" b="1" dirty="0">
                <a:solidFill>
                  <a:srgbClr val="FF0000"/>
                </a:solidFill>
              </a:rPr>
              <a:t>The Rectangular Survey System</a:t>
            </a:r>
          </a:p>
          <a:p>
            <a:pPr marL="400050" lvl="1" indent="0">
              <a:buNone/>
            </a:pPr>
            <a:endParaRPr lang="en-US" sz="2600" dirty="0"/>
          </a:p>
          <a:p>
            <a:pPr marL="400050" lvl="1" indent="0">
              <a:buNone/>
            </a:pPr>
            <a:r>
              <a:rPr lang="en-US" sz="2600" b="1" dirty="0"/>
              <a:t>Terminology</a:t>
            </a:r>
            <a:r>
              <a:rPr lang="en-US" sz="2600" dirty="0"/>
              <a:t> </a:t>
            </a:r>
            <a:br>
              <a:rPr lang="en-US" sz="2600" dirty="0"/>
            </a:br>
            <a:endParaRPr lang="en-US" sz="2600" dirty="0"/>
          </a:p>
          <a:p>
            <a:pPr lvl="1" indent="-342900">
              <a:buFont typeface="Wingdings" panose="05000000000000000000" pitchFamily="2" charset="2"/>
              <a:buChar char="q"/>
            </a:pPr>
            <a:r>
              <a:rPr lang="en-US" sz="2600" b="1" dirty="0"/>
              <a:t>Meridians</a:t>
            </a:r>
            <a:r>
              <a:rPr lang="en-US" sz="2600" dirty="0"/>
              <a:t>: north-south, longitudinal lines on the survey grid </a:t>
            </a:r>
            <a:br>
              <a:rPr lang="en-US" sz="2600" dirty="0"/>
            </a:br>
            <a:endParaRPr lang="en-US" sz="2600" dirty="0"/>
          </a:p>
          <a:p>
            <a:pPr lvl="1" indent="-342900">
              <a:buFont typeface="Wingdings" panose="05000000000000000000" pitchFamily="2" charset="2"/>
              <a:buChar char="q"/>
            </a:pPr>
            <a:r>
              <a:rPr lang="en-US" sz="2600" b="1" dirty="0"/>
              <a:t>Parallels:</a:t>
            </a:r>
            <a:r>
              <a:rPr lang="en-US" sz="2600" dirty="0"/>
              <a:t> east-west, latitudinal lines </a:t>
            </a:r>
            <a:br>
              <a:rPr lang="en-US" sz="2600" dirty="0"/>
            </a:br>
            <a:endParaRPr lang="en-US" sz="2600" dirty="0"/>
          </a:p>
          <a:p>
            <a:pPr lvl="1" indent="-342900">
              <a:buFont typeface="Wingdings" panose="05000000000000000000" pitchFamily="2" charset="2"/>
              <a:buChar char="q"/>
            </a:pPr>
            <a:r>
              <a:rPr lang="en-US" sz="2600" b="1" dirty="0"/>
              <a:t>Range</a:t>
            </a:r>
            <a:r>
              <a:rPr lang="en-US" sz="2600" dirty="0"/>
              <a:t>: </a:t>
            </a:r>
            <a:r>
              <a:rPr lang="en-US" sz="2600" b="1" dirty="0"/>
              <a:t>north-south area </a:t>
            </a:r>
            <a:r>
              <a:rPr lang="en-US" sz="2600" dirty="0"/>
              <a:t>between consecutive meridians </a:t>
            </a:r>
            <a:br>
              <a:rPr lang="en-US" sz="2600" dirty="0"/>
            </a:br>
            <a:endParaRPr lang="en-US" sz="2600" dirty="0"/>
          </a:p>
          <a:p>
            <a:pPr lvl="1" indent="-342900">
              <a:buFont typeface="Wingdings" panose="05000000000000000000" pitchFamily="2" charset="2"/>
              <a:buChar char="q"/>
            </a:pPr>
            <a:r>
              <a:rPr lang="en-US" sz="2600" b="1" dirty="0"/>
              <a:t>Tier, or township strip</a:t>
            </a:r>
            <a:r>
              <a:rPr lang="en-US" sz="2600" dirty="0"/>
              <a:t>: </a:t>
            </a:r>
            <a:r>
              <a:rPr lang="en-US" sz="2600" b="1" dirty="0"/>
              <a:t>east-west area </a:t>
            </a:r>
            <a:r>
              <a:rPr lang="en-US" sz="2600" dirty="0"/>
              <a:t>between two parallels</a:t>
            </a:r>
            <a:br>
              <a:rPr lang="en-US" sz="2600" dirty="0"/>
            </a:br>
            <a:endParaRPr lang="en-US" sz="2600" dirty="0"/>
          </a:p>
          <a:p>
            <a:pPr lvl="1" indent="-342900">
              <a:buFont typeface="Wingdings" panose="05000000000000000000" pitchFamily="2" charset="2"/>
              <a:buChar char="q"/>
            </a:pPr>
            <a:r>
              <a:rPr lang="en-US" sz="2600" b="1" dirty="0"/>
              <a:t>Township</a:t>
            </a:r>
            <a:r>
              <a:rPr lang="en-US" sz="2600" dirty="0"/>
              <a:t>: the area enclosed by the intersection of two consecutive meridians and two consecutive parallels</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9-10</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28249407"/>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r>
              <a:rPr lang="en-US" sz="2400" b="1" dirty="0">
                <a:solidFill>
                  <a:srgbClr val="FF0000"/>
                </a:solidFill>
              </a:rPr>
              <a:t>The Rectangular Survey System</a:t>
            </a:r>
          </a:p>
          <a:p>
            <a:pPr marL="400050" lvl="1" indent="0">
              <a:buNone/>
            </a:pPr>
            <a:endParaRPr lang="en-US" sz="2400" dirty="0"/>
          </a:p>
          <a:p>
            <a:pPr marL="400050" lvl="1" indent="0">
              <a:buNone/>
            </a:pPr>
            <a:r>
              <a:rPr lang="en-US" sz="2400" b="1" dirty="0"/>
              <a:t>Identifying range, tier and township</a:t>
            </a:r>
          </a:p>
          <a:p>
            <a:pPr marL="857250" lvl="1" indent="-457200">
              <a:buFont typeface="Wingdings" panose="05000000000000000000" pitchFamily="2" charset="2"/>
              <a:buChar char="q"/>
            </a:pPr>
            <a:r>
              <a:rPr lang="en-US" sz="2400" dirty="0"/>
              <a:t>ranges numbered sequentially east or west from prime meridian</a:t>
            </a:r>
          </a:p>
          <a:p>
            <a:pPr marL="857250" lvl="1" indent="-457200">
              <a:buFont typeface="Wingdings" panose="05000000000000000000" pitchFamily="2" charset="2"/>
              <a:buChar char="q"/>
            </a:pPr>
            <a:r>
              <a:rPr lang="en-US" sz="2400" dirty="0"/>
              <a:t>tiers numbered sequentially north or south from base line</a:t>
            </a:r>
          </a:p>
          <a:p>
            <a:pPr marL="857250" lvl="1" indent="-457200">
              <a:buFont typeface="Wingdings" panose="05000000000000000000" pitchFamily="2" charset="2"/>
              <a:buChar char="q"/>
            </a:pPr>
            <a:r>
              <a:rPr lang="en-US" sz="2400" dirty="0"/>
              <a:t>townships numbered by tier intersecting range</a:t>
            </a:r>
            <a:br>
              <a:rPr lang="en-US" sz="2400" dirty="0"/>
            </a:br>
            <a:endParaRPr lang="en-US" sz="2400" dirty="0"/>
          </a:p>
          <a:p>
            <a:pPr marL="400050" lvl="1" indent="0">
              <a:buNone/>
            </a:pPr>
            <a:r>
              <a:rPr lang="en-US" sz="2400" b="1" dirty="0"/>
              <a:t>Sections of a township</a:t>
            </a:r>
          </a:p>
          <a:p>
            <a:pPr marL="857250" lvl="1" indent="-457200">
              <a:buFont typeface="Wingdings" panose="05000000000000000000" pitchFamily="2" charset="2"/>
              <a:buChar char="q"/>
            </a:pPr>
            <a:r>
              <a:rPr lang="en-US" sz="2400" dirty="0"/>
              <a:t>36 sections per township, each one-mile square </a:t>
            </a:r>
          </a:p>
          <a:p>
            <a:pPr marL="857250" lvl="1" indent="-4572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9-11</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561830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039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Real Estate As Property</a:t>
            </a:r>
          </a:p>
          <a:p>
            <a:pPr marL="0" indent="0">
              <a:buNone/>
            </a:pPr>
            <a:endParaRPr lang="en-US" sz="2400" dirty="0"/>
          </a:p>
          <a:p>
            <a:pPr marL="400050" lvl="1" indent="0">
              <a:buNone/>
            </a:pPr>
            <a:r>
              <a:rPr lang="en-US" sz="2400" b="1" dirty="0"/>
              <a:t>Real property rights</a:t>
            </a:r>
          </a:p>
          <a:p>
            <a:pPr marL="400050" lvl="1" indent="0">
              <a:buNone/>
            </a:pPr>
            <a:endParaRPr lang="en-US" sz="2400" b="1" dirty="0"/>
          </a:p>
          <a:p>
            <a:pPr lvl="1" indent="-342900">
              <a:buFont typeface="Wingdings" panose="05000000000000000000" pitchFamily="2" charset="2"/>
              <a:buChar char="q"/>
            </a:pPr>
            <a:r>
              <a:rPr lang="en-US" sz="2400" dirty="0"/>
              <a:t>Any of the </a:t>
            </a:r>
            <a:r>
              <a:rPr lang="en-US" sz="2400" b="1" dirty="0"/>
              <a:t>bundle of rights</a:t>
            </a:r>
            <a:r>
              <a:rPr lang="en-US" sz="2400" dirty="0"/>
              <a:t>: applied to</a:t>
            </a:r>
            <a:br>
              <a:rPr lang="en-US" sz="2400" dirty="0"/>
            </a:br>
            <a:endParaRPr lang="en-US" sz="2400" dirty="0"/>
          </a:p>
          <a:p>
            <a:pPr lvl="2" indent="-342900">
              <a:buFont typeface="Wingdings" panose="05000000000000000000" pitchFamily="2" charset="2"/>
              <a:buChar char="§"/>
            </a:pPr>
            <a:r>
              <a:rPr lang="en-US" dirty="0"/>
              <a:t>Airspace  = </a:t>
            </a:r>
            <a:r>
              <a:rPr lang="en-US" b="1" dirty="0"/>
              <a:t>air rights</a:t>
            </a:r>
          </a:p>
          <a:p>
            <a:pPr lvl="2" indent="-342900">
              <a:buFont typeface="Wingdings" panose="05000000000000000000" pitchFamily="2" charset="2"/>
              <a:buChar char="§"/>
            </a:pPr>
            <a:r>
              <a:rPr lang="en-US" dirty="0"/>
              <a:t>Surface = </a:t>
            </a:r>
            <a:r>
              <a:rPr lang="en-US" b="1" dirty="0"/>
              <a:t>surface rights</a:t>
            </a:r>
          </a:p>
          <a:p>
            <a:pPr lvl="2" indent="-342900">
              <a:buFont typeface="Wingdings" panose="05000000000000000000" pitchFamily="2" charset="2"/>
              <a:buChar char="§"/>
            </a:pPr>
            <a:r>
              <a:rPr lang="en-US" dirty="0"/>
              <a:t>Subsurface =  </a:t>
            </a:r>
            <a:r>
              <a:rPr lang="en-US" b="1" dirty="0"/>
              <a:t>subsurface / mineral rights</a:t>
            </a:r>
          </a:p>
          <a:p>
            <a:pPr marL="400050" lvl="1" indent="0">
              <a:buNone/>
            </a:pPr>
            <a:endParaRPr lang="en-US" sz="2400"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solidFill>
                  <a:srgbClr val="FF0000"/>
                </a:solidFill>
              </a:rPr>
              <a:t>Real Estate as Property</a:t>
            </a:r>
          </a:p>
          <a:p>
            <a:endParaRPr lang="en-US" b="1" dirty="0">
              <a:solidFill>
                <a:srgbClr val="FF0000"/>
              </a:solidFill>
            </a:endParaRPr>
          </a:p>
          <a:p>
            <a:r>
              <a:rPr lang="en-US" b="1" dirty="0"/>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6195870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indent="0">
              <a:buNone/>
            </a:pPr>
            <a:r>
              <a:rPr lang="en-US" sz="2400" b="1" dirty="0">
                <a:solidFill>
                  <a:srgbClr val="FF0000"/>
                </a:solidFill>
              </a:rPr>
              <a:t>The Rectangular Survey System</a:t>
            </a:r>
          </a:p>
          <a:p>
            <a:pPr marL="400050" lvl="1" indent="0">
              <a:buNone/>
            </a:pPr>
            <a:endParaRPr lang="en-US" sz="1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9-12</a:t>
                      </a: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27 survey grid tiers and townships.jpg"/>
          <p:cNvPicPr>
            <a:picLocks noChangeAspect="1" noChangeArrowheads="1"/>
          </p:cNvPicPr>
          <p:nvPr/>
        </p:nvPicPr>
        <p:blipFill rotWithShape="1">
          <a:blip r:embed="rId3">
            <a:extLst>
              <a:ext uri="{28A0092B-C50C-407E-A947-70E740481C1C}">
                <a14:useLocalDpi xmlns:a14="http://schemas.microsoft.com/office/drawing/2010/main" val="0"/>
              </a:ext>
            </a:extLst>
          </a:blip>
          <a:srcRect b="8505"/>
          <a:stretch/>
        </p:blipFill>
        <p:spPr bwMode="auto">
          <a:xfrm>
            <a:off x="3124200" y="914400"/>
            <a:ext cx="54864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9419158"/>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r>
              <a:rPr lang="en-US" sz="2400" b="1" dirty="0">
                <a:solidFill>
                  <a:srgbClr val="FF0000"/>
                </a:solidFill>
              </a:rPr>
              <a:t>The Rectangular Survey System</a:t>
            </a:r>
          </a:p>
          <a:p>
            <a:pPr marL="400050" lvl="1" indent="0">
              <a:buNone/>
            </a:pPr>
            <a:endParaRPr lang="en-US" sz="2400" dirty="0"/>
          </a:p>
          <a:p>
            <a:pPr marL="857250" lvl="1" indent="-4572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9-13</a:t>
                      </a:r>
                    </a:p>
                  </a:txBody>
                  <a:tcPr>
                    <a:noFill/>
                  </a:tcPr>
                </a:tc>
                <a:extLst>
                  <a:ext uri="{0D108BD9-81ED-4DB2-BD59-A6C34878D82A}">
                    <a16:rowId xmlns:a16="http://schemas.microsoft.com/office/drawing/2014/main" val="10000"/>
                  </a:ext>
                </a:extLst>
              </a:tr>
            </a:tbl>
          </a:graphicData>
        </a:graphic>
      </p:graphicFrame>
      <p:pic>
        <p:nvPicPr>
          <p:cNvPr id="10" name="Picture 2" descr="C:\Users\Owner\Documents\PREP\PREP COLLATERALS\VISUAL GRAPHICS\28 sections of a township.jpg"/>
          <p:cNvPicPr>
            <a:picLocks noChangeAspect="1" noChangeArrowheads="1"/>
          </p:cNvPicPr>
          <p:nvPr/>
        </p:nvPicPr>
        <p:blipFill rotWithShape="1">
          <a:blip r:embed="rId3">
            <a:extLst>
              <a:ext uri="{28A0092B-C50C-407E-A947-70E740481C1C}">
                <a14:useLocalDpi xmlns:a14="http://schemas.microsoft.com/office/drawing/2010/main" val="0"/>
              </a:ext>
            </a:extLst>
          </a:blip>
          <a:srcRect b="14943"/>
          <a:stretch/>
        </p:blipFill>
        <p:spPr bwMode="auto">
          <a:xfrm>
            <a:off x="3276600" y="914400"/>
            <a:ext cx="5486400" cy="5562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776887"/>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r>
              <a:rPr lang="en-US" sz="2400" b="1" dirty="0">
                <a:solidFill>
                  <a:srgbClr val="FF0000"/>
                </a:solidFill>
              </a:rPr>
              <a:t>The Rectangular Survey System</a:t>
            </a:r>
          </a:p>
          <a:p>
            <a:pPr marL="400050" lvl="1" indent="0">
              <a:buNone/>
            </a:pPr>
            <a:endParaRPr lang="en-US" sz="1100" dirty="0"/>
          </a:p>
          <a:p>
            <a:pPr marL="400050" lvl="1" indent="0">
              <a:buNone/>
            </a:pPr>
            <a:r>
              <a:rPr lang="en-US" sz="2400" b="1" dirty="0"/>
              <a:t>Fractions of a section</a:t>
            </a:r>
          </a:p>
          <a:p>
            <a:pPr lvl="1" indent="-342900">
              <a:buFont typeface="Wingdings" panose="05000000000000000000" pitchFamily="2" charset="2"/>
              <a:buChar char="q"/>
            </a:pPr>
            <a:r>
              <a:rPr lang="en-US" sz="2400" dirty="0"/>
              <a:t>1 section = 640 acres</a:t>
            </a:r>
            <a:br>
              <a:rPr lang="en-US" sz="2400" dirty="0"/>
            </a:br>
            <a:endParaRPr lang="en-US" sz="2400" dirty="0"/>
          </a:p>
          <a:p>
            <a:pPr lvl="1" indent="-342900">
              <a:buFont typeface="Wingdings" panose="05000000000000000000" pitchFamily="2" charset="2"/>
              <a:buChar char="q"/>
            </a:pPr>
            <a:r>
              <a:rPr lang="en-US" sz="2400" dirty="0"/>
              <a:t>fractions of sections described by size and location</a:t>
            </a:r>
            <a:endParaRPr lang="en-US" sz="2400" b="1" dirty="0"/>
          </a:p>
          <a:p>
            <a:pPr marL="400050" lvl="1" indent="0">
              <a:buNone/>
            </a:pPr>
            <a:endParaRPr lang="en-US" sz="2400" b="1" dirty="0"/>
          </a:p>
          <a:p>
            <a:pPr marL="400050" lvl="1" indent="0">
              <a:buNone/>
            </a:pPr>
            <a:r>
              <a:rPr lang="en-US" sz="2400" b="1" dirty="0"/>
              <a:t>Describing a section fraction</a:t>
            </a:r>
          </a:p>
          <a:p>
            <a:pPr lvl="1" indent="-342900">
              <a:buFont typeface="Wingdings" panose="05000000000000000000" pitchFamily="2" charset="2"/>
              <a:buChar char="q"/>
            </a:pPr>
            <a:r>
              <a:rPr lang="en-US" sz="2400" dirty="0"/>
              <a:t>Identify location, size of tract within quarter; identify successively larger quarters</a:t>
            </a:r>
            <a:br>
              <a:rPr lang="en-US" sz="2400" dirty="0"/>
            </a:br>
            <a:endParaRPr lang="en-US" sz="2400" dirty="0"/>
          </a:p>
          <a:p>
            <a:pPr lvl="1" indent="-342900">
              <a:buFont typeface="Wingdings" panose="05000000000000000000" pitchFamily="2" charset="2"/>
              <a:buChar char="q"/>
            </a:pPr>
            <a:r>
              <a:rPr lang="en-US" sz="2400" dirty="0" err="1"/>
              <a:t>Eg</a:t>
            </a:r>
            <a:r>
              <a:rPr lang="en-US" sz="2400" dirty="0"/>
              <a:t>, the NW 1/4 of the SW 1/4 of Section 8 (equals 1/16 section, or 40 acres)</a:t>
            </a:r>
          </a:p>
          <a:p>
            <a:pPr marL="857250" lvl="1" indent="-4572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9-14</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86402471"/>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r>
              <a:rPr lang="en-US" sz="2400" b="1" dirty="0">
                <a:solidFill>
                  <a:srgbClr val="FF0000"/>
                </a:solidFill>
              </a:rPr>
              <a:t>The Rectangular Survey System</a:t>
            </a:r>
          </a:p>
          <a:p>
            <a:pPr marL="400050" lvl="1" indent="0">
              <a:buNone/>
            </a:pPr>
            <a:endParaRPr lang="en-US" sz="700" dirty="0"/>
          </a:p>
          <a:p>
            <a:pPr marL="400050" lvl="1" indent="0">
              <a:buNone/>
            </a:pPr>
            <a:r>
              <a:rPr lang="en-US" sz="2400" b="1" dirty="0"/>
              <a:t>Fractions &amp; acreages of sections</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9-15</a:t>
                      </a: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29 fractions and acreages of section.jpg"/>
          <p:cNvPicPr>
            <a:picLocks noChangeAspect="1" noChangeArrowheads="1"/>
          </p:cNvPicPr>
          <p:nvPr/>
        </p:nvPicPr>
        <p:blipFill rotWithShape="1">
          <a:blip r:embed="rId3">
            <a:extLst>
              <a:ext uri="{28A0092B-C50C-407E-A947-70E740481C1C}">
                <a14:useLocalDpi xmlns:a14="http://schemas.microsoft.com/office/drawing/2010/main" val="0"/>
              </a:ext>
            </a:extLst>
          </a:blip>
          <a:srcRect l="5248" t="20473" r="5343" b="14754"/>
          <a:stretch/>
        </p:blipFill>
        <p:spPr bwMode="auto">
          <a:xfrm>
            <a:off x="3276600" y="1371600"/>
            <a:ext cx="5486400" cy="5068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4219322"/>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r>
              <a:rPr lang="en-US" sz="2400" b="1" dirty="0">
                <a:solidFill>
                  <a:srgbClr val="FF0000"/>
                </a:solidFill>
              </a:rPr>
              <a:t>The Rectangular Survey System</a:t>
            </a:r>
          </a:p>
          <a:p>
            <a:pPr marL="400050" lvl="1" indent="0">
              <a:buNone/>
            </a:pPr>
            <a:endParaRPr lang="en-US" sz="700" dirty="0"/>
          </a:p>
          <a:p>
            <a:pPr marL="400050" lvl="1" indent="0">
              <a:buNone/>
            </a:pPr>
            <a:r>
              <a:rPr lang="en-US" sz="2400" b="1" dirty="0"/>
              <a:t>Describing fractions of sections</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9-16</a:t>
                      </a:r>
                    </a:p>
                  </a:txBody>
                  <a:tcPr>
                    <a:noFill/>
                  </a:tcPr>
                </a:tc>
                <a:extLst>
                  <a:ext uri="{0D108BD9-81ED-4DB2-BD59-A6C34878D82A}">
                    <a16:rowId xmlns:a16="http://schemas.microsoft.com/office/drawing/2014/main" val="10000"/>
                  </a:ext>
                </a:extLst>
              </a:tr>
            </a:tbl>
          </a:graphicData>
        </a:graphic>
      </p:graphicFrame>
      <p:pic>
        <p:nvPicPr>
          <p:cNvPr id="10" name="Picture 2" descr="C:\Users\Owner\Documents\PREP\PREP COLLATERALS\VISUAL GRAPHICS\30 describing fractions of sections.jpg"/>
          <p:cNvPicPr>
            <a:picLocks noChangeAspect="1" noChangeArrowheads="1"/>
          </p:cNvPicPr>
          <p:nvPr/>
        </p:nvPicPr>
        <p:blipFill rotWithShape="1">
          <a:blip r:embed="rId3">
            <a:extLst>
              <a:ext uri="{28A0092B-C50C-407E-A947-70E740481C1C}">
                <a14:useLocalDpi xmlns:a14="http://schemas.microsoft.com/office/drawing/2010/main" val="0"/>
              </a:ext>
            </a:extLst>
          </a:blip>
          <a:srcRect t="15555" b="14138"/>
          <a:stretch/>
        </p:blipFill>
        <p:spPr bwMode="auto">
          <a:xfrm>
            <a:off x="2971800" y="1447800"/>
            <a:ext cx="5486400" cy="5126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7959578"/>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Recorded Plat Method</a:t>
            </a:r>
          </a:p>
          <a:p>
            <a:pPr marL="400050" lvl="1" indent="0">
              <a:buNone/>
            </a:pPr>
            <a:endParaRPr lang="en-US" sz="1100" dirty="0"/>
          </a:p>
          <a:p>
            <a:pPr marL="400050" lvl="1" indent="0">
              <a:buNone/>
            </a:pPr>
            <a:r>
              <a:rPr lang="en-US" sz="2400" b="1" dirty="0"/>
              <a:t>Subdivision plat map</a:t>
            </a:r>
          </a:p>
          <a:p>
            <a:pPr lvl="1" indent="-342900">
              <a:buFont typeface="Wingdings" panose="05000000000000000000" pitchFamily="2" charset="2"/>
              <a:buChar char="q"/>
            </a:pPr>
            <a:r>
              <a:rPr lang="en-US" sz="2400" dirty="0"/>
              <a:t>Recorded plat method / lot and block system used to describe properties in subdivisions</a:t>
            </a:r>
            <a:br>
              <a:rPr lang="en-US" sz="2400" dirty="0"/>
            </a:br>
            <a:endParaRPr lang="en-US" sz="2400" dirty="0"/>
          </a:p>
          <a:p>
            <a:pPr lvl="1" indent="-342900">
              <a:buFont typeface="Wingdings" panose="05000000000000000000" pitchFamily="2" charset="2"/>
              <a:buChar char="q"/>
            </a:pPr>
            <a:r>
              <a:rPr lang="en-US" sz="2400" dirty="0"/>
              <a:t>Tracts of land are subdivided into lots</a:t>
            </a:r>
            <a:br>
              <a:rPr lang="en-US" sz="2400" dirty="0"/>
            </a:br>
            <a:endParaRPr lang="en-US" sz="2400" dirty="0"/>
          </a:p>
          <a:p>
            <a:pPr lvl="1" indent="-342900">
              <a:buFont typeface="Wingdings" panose="05000000000000000000" pitchFamily="2" charset="2"/>
              <a:buChar char="q"/>
            </a:pPr>
            <a:r>
              <a:rPr lang="en-US" sz="2400" dirty="0"/>
              <a:t>Lots may be grouped together into blocks</a:t>
            </a:r>
            <a:br>
              <a:rPr lang="en-US" sz="2400" dirty="0"/>
            </a:br>
            <a:endParaRPr lang="en-US" sz="2400" dirty="0"/>
          </a:p>
          <a:p>
            <a:pPr lvl="1" indent="-342900">
              <a:buFont typeface="Wingdings" panose="05000000000000000000" pitchFamily="2" charset="2"/>
              <a:buChar char="q"/>
            </a:pPr>
            <a:r>
              <a:rPr lang="en-US" sz="2400" dirty="0"/>
              <a:t>Survey data built into a </a:t>
            </a:r>
            <a:r>
              <a:rPr lang="en-US" sz="2400" b="1" dirty="0"/>
              <a:t>plat of survey</a:t>
            </a:r>
            <a:r>
              <a:rPr lang="en-US" sz="2400" dirty="0"/>
              <a:t>, or </a:t>
            </a:r>
            <a:r>
              <a:rPr lang="en-US" sz="2400" b="1" dirty="0"/>
              <a:t>subdivision plat map</a:t>
            </a:r>
          </a:p>
          <a:p>
            <a:pPr lvl="2" indent="-342900">
              <a:buFont typeface="Wingdings" panose="05000000000000000000" pitchFamily="2" charset="2"/>
              <a:buChar char="§"/>
            </a:pPr>
            <a:r>
              <a:rPr lang="en-US" dirty="0"/>
              <a:t>must comply with standards and ordinances</a:t>
            </a:r>
          </a:p>
          <a:p>
            <a:pPr marL="400050" lvl="1" indent="0">
              <a:buNone/>
            </a:pPr>
            <a:endParaRPr lang="en-US" sz="2400" b="1" dirty="0"/>
          </a:p>
          <a:p>
            <a:pPr marL="400050" lvl="1" indent="0">
              <a:buNone/>
            </a:pPr>
            <a:endParaRPr lang="en-US" sz="2400" dirty="0"/>
          </a:p>
          <a:p>
            <a:pPr marL="857250" lvl="1" indent="-4572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t>The Rectangular Survey System</a:t>
            </a:r>
          </a:p>
          <a:p>
            <a:endParaRPr lang="en-US" b="1" dirty="0"/>
          </a:p>
          <a:p>
            <a:r>
              <a:rPr lang="en-US" b="1" dirty="0">
                <a:solidFill>
                  <a:srgbClr val="FF0000"/>
                </a:solidFill>
              </a:rPr>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9-17</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49386078"/>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Recorded Plat Method</a:t>
            </a:r>
          </a:p>
          <a:p>
            <a:pPr marL="400050" lvl="1" indent="0">
              <a:buNone/>
            </a:pPr>
            <a:endParaRPr lang="en-US" sz="1100" dirty="0"/>
          </a:p>
          <a:p>
            <a:pPr marL="400050" lvl="1" indent="0">
              <a:buNone/>
            </a:pPr>
            <a:r>
              <a:rPr lang="en-US" sz="2400" b="1" dirty="0"/>
              <a:t>Subdivision plat map</a:t>
            </a:r>
          </a:p>
          <a:p>
            <a:pPr marL="400050" lvl="1" indent="0">
              <a:buNone/>
            </a:pPr>
            <a:endParaRPr lang="en-US" sz="2400" b="1" dirty="0"/>
          </a:p>
          <a:p>
            <a:pPr marL="400050" lvl="1" indent="0">
              <a:buNone/>
            </a:pPr>
            <a:endParaRPr lang="en-US" sz="2400" dirty="0"/>
          </a:p>
          <a:p>
            <a:pPr marL="857250" lvl="1" indent="-4572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t>The Rectangular Survey System</a:t>
            </a:r>
          </a:p>
          <a:p>
            <a:endParaRPr lang="en-US" b="1" dirty="0"/>
          </a:p>
          <a:p>
            <a:r>
              <a:rPr lang="en-US" b="1" dirty="0">
                <a:solidFill>
                  <a:srgbClr val="FF0000"/>
                </a:solidFill>
              </a:rPr>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9-18</a:t>
                      </a:r>
                    </a:p>
                  </a:txBody>
                  <a:tcPr>
                    <a:noFill/>
                  </a:tcPr>
                </a:tc>
                <a:extLst>
                  <a:ext uri="{0D108BD9-81ED-4DB2-BD59-A6C34878D82A}">
                    <a16:rowId xmlns:a16="http://schemas.microsoft.com/office/drawing/2014/main" val="10000"/>
                  </a:ext>
                </a:extLst>
              </a:tr>
            </a:tbl>
          </a:graphicData>
        </a:graphic>
      </p:graphicFrame>
      <p:pic>
        <p:nvPicPr>
          <p:cNvPr id="9" name="Picture 8"/>
          <p:cNvPicPr/>
          <p:nvPr/>
        </p:nvPicPr>
        <p:blipFill>
          <a:blip r:embed="rId3">
            <a:extLst>
              <a:ext uri="{28A0092B-C50C-407E-A947-70E740481C1C}">
                <a14:useLocalDpi xmlns:a14="http://schemas.microsoft.com/office/drawing/2010/main" val="0"/>
              </a:ext>
            </a:extLst>
          </a:blip>
          <a:stretch>
            <a:fillRect/>
          </a:stretch>
        </p:blipFill>
        <p:spPr>
          <a:xfrm>
            <a:off x="2438400" y="1981200"/>
            <a:ext cx="6400800" cy="4495800"/>
          </a:xfrm>
          <a:prstGeom prst="rect">
            <a:avLst/>
          </a:prstGeom>
        </p:spPr>
      </p:pic>
    </p:spTree>
    <p:extLst>
      <p:ext uri="{BB962C8B-B14F-4D97-AF65-F5344CB8AC3E}">
        <p14:creationId xmlns:p14="http://schemas.microsoft.com/office/powerpoint/2010/main" val="1264691977"/>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Describing Elevation </a:t>
            </a:r>
          </a:p>
          <a:p>
            <a:pPr marL="400050" lvl="1" indent="0">
              <a:buNone/>
            </a:pPr>
            <a:endParaRPr lang="en-US" sz="1100" dirty="0"/>
          </a:p>
          <a:p>
            <a:pPr marL="400050" lvl="1" indent="0">
              <a:buNone/>
            </a:pPr>
            <a:r>
              <a:rPr lang="en-US" sz="2400" b="1" dirty="0"/>
              <a:t>Datums</a:t>
            </a:r>
          </a:p>
          <a:p>
            <a:pPr lvl="1" indent="-342900">
              <a:buFont typeface="Wingdings" panose="05000000000000000000" pitchFamily="2" charset="2"/>
              <a:buChar char="q"/>
            </a:pPr>
            <a:r>
              <a:rPr lang="en-US" sz="2400" dirty="0"/>
              <a:t>Standard elevation reference points</a:t>
            </a:r>
            <a:br>
              <a:rPr lang="en-US" sz="2400" dirty="0"/>
            </a:br>
            <a:endParaRPr lang="en-US" sz="2400" dirty="0"/>
          </a:p>
          <a:p>
            <a:pPr lvl="1" indent="-342900">
              <a:buFont typeface="Wingdings" panose="05000000000000000000" pitchFamily="2" charset="2"/>
              <a:buChar char="q"/>
            </a:pPr>
            <a:r>
              <a:rPr lang="en-US" sz="2400" dirty="0"/>
              <a:t>Surveyor uses a </a:t>
            </a:r>
            <a:r>
              <a:rPr lang="en-US" sz="2400" b="1" dirty="0"/>
              <a:t>datum</a:t>
            </a:r>
            <a:r>
              <a:rPr lang="en-US" sz="2400" dirty="0"/>
              <a:t> as an elevation point to describe height or depth of a property</a:t>
            </a:r>
            <a:br>
              <a:rPr lang="en-US" sz="2400" dirty="0"/>
            </a:br>
            <a:endParaRPr lang="en-US" sz="2400" dirty="0"/>
          </a:p>
          <a:p>
            <a:pPr lvl="1" indent="-342900">
              <a:buFont typeface="Wingdings" panose="05000000000000000000" pitchFamily="2" charset="2"/>
              <a:buChar char="q"/>
            </a:pPr>
            <a:r>
              <a:rPr lang="en-US" sz="2400" b="1" dirty="0"/>
              <a:t>Benchmark</a:t>
            </a:r>
            <a:r>
              <a:rPr lang="en-US" sz="2400" dirty="0"/>
              <a:t> – reference elevations for nearby properties to simplify surveying</a:t>
            </a:r>
            <a:br>
              <a:rPr lang="en-US" sz="2400" dirty="0"/>
            </a:br>
            <a:endParaRPr lang="en-US" sz="2400" dirty="0"/>
          </a:p>
          <a:p>
            <a:pPr marL="400050" lvl="1" indent="0">
              <a:buNone/>
            </a:pPr>
            <a:endParaRPr lang="en-US" sz="2400" b="1" dirty="0"/>
          </a:p>
          <a:p>
            <a:pPr marL="400050" lvl="1" indent="0">
              <a:buNone/>
            </a:pPr>
            <a:endParaRPr lang="en-US" sz="2400" dirty="0"/>
          </a:p>
          <a:p>
            <a:pPr marL="857250" lvl="1" indent="-4572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solidFill>
                  <a:srgbClr val="FF0000"/>
                </a:solidFill>
              </a:rPr>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9-19</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46727256"/>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0" y="0"/>
            <a:ext cx="9144000"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199" y="868277"/>
            <a:ext cx="8229600" cy="639762"/>
          </a:xfrm>
        </p:spPr>
        <p:txBody>
          <a:bodyPr>
            <a:noAutofit/>
          </a:bodyPr>
          <a:lstStyle/>
          <a:p>
            <a:r>
              <a:rPr lang="en-US" b="1" dirty="0">
                <a:solidFill>
                  <a:schemeClr val="bg1"/>
                </a:solidFill>
              </a:rPr>
              <a:t>Unit 10:</a:t>
            </a:r>
            <a:r>
              <a:rPr lang="en-US" dirty="0">
                <a:solidFill>
                  <a:schemeClr val="bg1"/>
                </a:solidFill>
              </a:rPr>
              <a:t> </a:t>
            </a:r>
            <a:r>
              <a:rPr lang="en-US" b="1" dirty="0">
                <a:solidFill>
                  <a:schemeClr val="bg1"/>
                </a:solidFill>
              </a:rPr>
              <a:t>REAL ESTATE CONTRACT LAW</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1619248" y="2475051"/>
          <a:ext cx="5905502" cy="29717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9" y="6417871"/>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#10  Real Estate Contract Law         Slide 10-1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26473665"/>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Contract Validity and Enforceability</a:t>
            </a:r>
          </a:p>
          <a:p>
            <a:pPr marL="400050" lvl="1" indent="0">
              <a:buNone/>
            </a:pPr>
            <a:endParaRPr lang="en-US" sz="2400" dirty="0"/>
          </a:p>
          <a:p>
            <a:pPr marL="400050" lvl="1" indent="0">
              <a:buNone/>
            </a:pPr>
            <a:r>
              <a:rPr lang="en-US" sz="2400" b="1" dirty="0"/>
              <a:t>Contracts defined</a:t>
            </a:r>
          </a:p>
          <a:p>
            <a:pPr marL="400050" lvl="1" indent="0">
              <a:buNone/>
            </a:pPr>
            <a:endParaRPr lang="en-US" sz="2400" dirty="0"/>
          </a:p>
          <a:p>
            <a:pPr lvl="1" indent="-342900">
              <a:buFont typeface="Wingdings" panose="05000000000000000000" pitchFamily="2" charset="2"/>
              <a:buChar char="q"/>
            </a:pPr>
            <a:r>
              <a:rPr lang="en-US" sz="2400" dirty="0"/>
              <a:t>Mutual promises based on a "meeting of the minds" to do (or refrain from doing) something</a:t>
            </a:r>
            <a:br>
              <a:rPr lang="en-US" sz="2400" dirty="0"/>
            </a:br>
            <a:endParaRPr lang="en-US" sz="2400" dirty="0"/>
          </a:p>
          <a:p>
            <a:pPr lvl="1" indent="-342900">
              <a:buFont typeface="Wingdings" panose="05000000000000000000" pitchFamily="2" charset="2"/>
              <a:buChar char="q"/>
            </a:pPr>
            <a:r>
              <a:rPr lang="en-US" sz="2400" dirty="0"/>
              <a:t>Potentially enforceable if created validly</a:t>
            </a:r>
            <a:br>
              <a:rPr lang="en-US" sz="2400" dirty="0"/>
            </a:br>
            <a:endParaRPr lang="en-US" sz="2400" dirty="0"/>
          </a:p>
          <a:p>
            <a:pPr lvl="1" indent="-342900">
              <a:buFont typeface="Wingdings" panose="05000000000000000000" pitchFamily="2" charset="2"/>
              <a:buChar char="q"/>
            </a:pPr>
            <a:r>
              <a:rPr lang="en-US" sz="2400" dirty="0"/>
              <a:t>Validity = complies with legal validity criteria</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Contract Validity and Enforceability</a:t>
            </a:r>
            <a:endParaRPr lang="en-US" dirty="0">
              <a:solidFill>
                <a:srgbClr val="FF0000"/>
              </a:solidFill>
            </a:endParaRPr>
          </a:p>
          <a:p>
            <a:r>
              <a:rPr lang="en-US" b="1" dirty="0"/>
              <a:t> </a:t>
            </a:r>
            <a:endParaRPr lang="en-US" dirty="0"/>
          </a:p>
          <a:p>
            <a:r>
              <a:rPr lang="en-US" b="1" dirty="0"/>
              <a:t>Contract Creation</a:t>
            </a:r>
            <a:endParaRPr lang="en-US" dirty="0"/>
          </a:p>
          <a:p>
            <a:r>
              <a:rPr lang="en-US" b="1" dirty="0"/>
              <a:t> </a:t>
            </a:r>
            <a:endParaRPr lang="en-US" dirty="0"/>
          </a:p>
          <a:p>
            <a:r>
              <a:rPr lang="en-US" b="1" dirty="0"/>
              <a:t>Classification of Contracts</a:t>
            </a:r>
            <a:endParaRPr lang="en-US" dirty="0"/>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94224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1" y="0"/>
            <a:ext cx="9144000"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Title 7"/>
          <p:cNvSpPr>
            <a:spLocks noGrp="1"/>
          </p:cNvSpPr>
          <p:nvPr>
            <p:ph type="title"/>
          </p:nvPr>
        </p:nvSpPr>
        <p:spPr>
          <a:xfrm>
            <a:off x="533399" y="534532"/>
            <a:ext cx="8077201" cy="762000"/>
          </a:xfrm>
        </p:spPr>
        <p:txBody>
          <a:bodyPr>
            <a:noAutofit/>
          </a:bodyPr>
          <a:lstStyle/>
          <a:p>
            <a:br>
              <a:rPr lang="en-US" sz="2800" b="1" dirty="0">
                <a:solidFill>
                  <a:schemeClr val="bg1"/>
                </a:solidFill>
              </a:rPr>
            </a:br>
            <a:r>
              <a:rPr lang="en-US" sz="2800" b="1" dirty="0">
                <a:solidFill>
                  <a:schemeClr val="bg1"/>
                </a:solidFill>
              </a:rPr>
              <a:t>PowerPoint Presentation </a:t>
            </a:r>
            <a:r>
              <a:rPr lang="en-US" sz="2000" b="1" dirty="0">
                <a:solidFill>
                  <a:schemeClr val="bg1"/>
                </a:solidFill>
              </a:rPr>
              <a:t>to</a:t>
            </a:r>
            <a:r>
              <a:rPr lang="en-US" sz="2800" b="1" dirty="0">
                <a:solidFill>
                  <a:schemeClr val="bg1"/>
                </a:solidFill>
              </a:rPr>
              <a:t> </a:t>
            </a:r>
            <a:br>
              <a:rPr lang="en-US" sz="2800" b="1" dirty="0">
                <a:solidFill>
                  <a:schemeClr val="bg1"/>
                </a:solidFill>
              </a:rPr>
            </a:br>
            <a:r>
              <a:rPr lang="en-US" sz="2800" b="1" u="sng" dirty="0">
                <a:solidFill>
                  <a:schemeClr val="bg1"/>
                </a:solidFill>
              </a:rPr>
              <a:t>Principles of Real Estate Practice</a:t>
            </a:r>
            <a:br>
              <a:rPr lang="en-US" sz="2800" b="1" u="sng" dirty="0">
                <a:solidFill>
                  <a:schemeClr val="bg1"/>
                </a:solidFill>
              </a:rPr>
            </a:br>
            <a:br>
              <a:rPr lang="en-US" sz="2800" b="1" u="sng" dirty="0">
                <a:solidFill>
                  <a:schemeClr val="bg1"/>
                </a:solidFill>
              </a:rPr>
            </a:br>
            <a:r>
              <a:rPr lang="en-US" sz="3200" b="1" dirty="0">
                <a:solidFill>
                  <a:schemeClr val="bg1"/>
                </a:solidFill>
              </a:rPr>
              <a:t>Table of Contents</a:t>
            </a:r>
            <a:endParaRPr lang="en-US" sz="3200" dirty="0">
              <a:solidFill>
                <a:schemeClr val="bg1"/>
              </a:solidFill>
            </a:endParaRPr>
          </a:p>
        </p:txBody>
      </p:sp>
      <p:sp>
        <p:nvSpPr>
          <p:cNvPr id="3" name="Content Placeholder 2"/>
          <p:cNvSpPr>
            <a:spLocks noGrp="1"/>
          </p:cNvSpPr>
          <p:nvPr>
            <p:ph sz="half" idx="1"/>
          </p:nvPr>
        </p:nvSpPr>
        <p:spPr>
          <a:xfrm>
            <a:off x="76200" y="1905000"/>
            <a:ext cx="4876800" cy="4419600"/>
          </a:xfrm>
        </p:spPr>
        <p:txBody>
          <a:bodyPr>
            <a:normAutofit/>
          </a:bodyPr>
          <a:lstStyle/>
          <a:p>
            <a:pPr marL="0" indent="0">
              <a:buNone/>
            </a:pPr>
            <a:endParaRPr lang="en-US" sz="2400" dirty="0">
              <a:solidFill>
                <a:schemeClr val="bg1"/>
              </a:solidFill>
            </a:endParaRPr>
          </a:p>
          <a:p>
            <a:pPr marL="0" indent="0">
              <a:buNone/>
            </a:pPr>
            <a:r>
              <a:rPr lang="en-US" sz="2400" b="1" dirty="0">
                <a:solidFill>
                  <a:schemeClr val="bg1"/>
                </a:solidFill>
                <a:latin typeface="+mj-lt"/>
              </a:rPr>
              <a:t>#1: The Real Estate Business</a:t>
            </a:r>
          </a:p>
          <a:p>
            <a:pPr marL="0" indent="0">
              <a:buNone/>
            </a:pPr>
            <a:r>
              <a:rPr lang="en-US" sz="2400" b="1" dirty="0">
                <a:solidFill>
                  <a:schemeClr val="bg1"/>
                </a:solidFill>
                <a:latin typeface="+mj-lt"/>
              </a:rPr>
              <a:t>#2: Rights in Real Estate</a:t>
            </a:r>
          </a:p>
          <a:p>
            <a:pPr marL="0" indent="0">
              <a:buNone/>
            </a:pPr>
            <a:r>
              <a:rPr lang="en-US" sz="2400" b="1" dirty="0">
                <a:solidFill>
                  <a:schemeClr val="bg1"/>
                </a:solidFill>
                <a:latin typeface="+mj-lt"/>
              </a:rPr>
              <a:t>#3: Interests and Estates</a:t>
            </a:r>
          </a:p>
          <a:p>
            <a:pPr marL="0" indent="0">
              <a:buNone/>
            </a:pPr>
            <a:r>
              <a:rPr lang="en-US" sz="2400" b="1" dirty="0">
                <a:solidFill>
                  <a:schemeClr val="bg1"/>
                </a:solidFill>
                <a:latin typeface="+mj-lt"/>
              </a:rPr>
              <a:t>#4: Ownership</a:t>
            </a:r>
          </a:p>
          <a:p>
            <a:pPr marL="0" indent="0">
              <a:buNone/>
            </a:pPr>
            <a:r>
              <a:rPr lang="en-US" sz="2400" b="1" dirty="0">
                <a:solidFill>
                  <a:schemeClr val="bg1"/>
                </a:solidFill>
                <a:latin typeface="+mj-lt"/>
              </a:rPr>
              <a:t>#5: Encumbrances and Liens</a:t>
            </a:r>
          </a:p>
          <a:p>
            <a:pPr marL="0" indent="0">
              <a:buNone/>
            </a:pPr>
            <a:r>
              <a:rPr lang="en-US" sz="2400" b="1" dirty="0">
                <a:solidFill>
                  <a:schemeClr val="bg1"/>
                </a:solidFill>
                <a:latin typeface="+mj-lt"/>
              </a:rPr>
              <a:t>#6: Transferring, Recording Title</a:t>
            </a:r>
          </a:p>
          <a:p>
            <a:pPr marL="0" indent="0">
              <a:buNone/>
            </a:pPr>
            <a:r>
              <a:rPr lang="en-US" sz="2400" b="1" dirty="0">
                <a:solidFill>
                  <a:schemeClr val="bg1"/>
                </a:solidFill>
                <a:latin typeface="+mj-lt"/>
              </a:rPr>
              <a:t>#7: Real Estate Leases</a:t>
            </a:r>
          </a:p>
          <a:p>
            <a:pPr marL="0" indent="0">
              <a:buNone/>
            </a:pPr>
            <a:r>
              <a:rPr lang="en-US" sz="2400" b="1" dirty="0">
                <a:solidFill>
                  <a:schemeClr val="bg1"/>
                </a:solidFill>
                <a:latin typeface="+mj-lt"/>
              </a:rPr>
              <a:t>#8: Land Use Planning, Control</a:t>
            </a:r>
          </a:p>
        </p:txBody>
      </p:sp>
      <p:sp>
        <p:nvSpPr>
          <p:cNvPr id="4" name="Content Placeholder 3"/>
          <p:cNvSpPr>
            <a:spLocks noGrp="1"/>
          </p:cNvSpPr>
          <p:nvPr>
            <p:ph sz="half" idx="2"/>
          </p:nvPr>
        </p:nvSpPr>
        <p:spPr>
          <a:xfrm>
            <a:off x="4876800" y="1905000"/>
            <a:ext cx="4267200" cy="4419600"/>
          </a:xfrm>
        </p:spPr>
        <p:txBody>
          <a:bodyPr>
            <a:normAutofit/>
          </a:bodyPr>
          <a:lstStyle/>
          <a:p>
            <a:pPr marL="0" indent="0">
              <a:buNone/>
            </a:pPr>
            <a:endParaRPr lang="en-US" sz="2400" dirty="0">
              <a:solidFill>
                <a:schemeClr val="bg1"/>
              </a:solidFill>
            </a:endParaRPr>
          </a:p>
          <a:p>
            <a:pPr marL="0" indent="0">
              <a:buNone/>
            </a:pPr>
            <a:r>
              <a:rPr lang="en-US" sz="2400" b="1" dirty="0">
                <a:solidFill>
                  <a:schemeClr val="bg1"/>
                </a:solidFill>
                <a:latin typeface="+mj-lt"/>
              </a:rPr>
              <a:t>#9: Legal Descriptions</a:t>
            </a:r>
          </a:p>
          <a:p>
            <a:pPr marL="0" indent="0">
              <a:buNone/>
            </a:pPr>
            <a:r>
              <a:rPr lang="en-US" sz="2400" b="1" dirty="0">
                <a:solidFill>
                  <a:schemeClr val="bg1"/>
                </a:solidFill>
                <a:latin typeface="+mj-lt"/>
              </a:rPr>
              <a:t>#10: R. E. Contract Law</a:t>
            </a:r>
          </a:p>
          <a:p>
            <a:pPr marL="0" indent="0">
              <a:buNone/>
            </a:pPr>
            <a:r>
              <a:rPr lang="en-US" sz="2400" b="1" dirty="0">
                <a:solidFill>
                  <a:schemeClr val="bg1"/>
                </a:solidFill>
                <a:latin typeface="+mj-lt"/>
              </a:rPr>
              <a:t>#11: Agency</a:t>
            </a:r>
          </a:p>
          <a:p>
            <a:pPr marL="0" indent="0">
              <a:buNone/>
            </a:pPr>
            <a:r>
              <a:rPr lang="en-US" sz="2400" b="1" dirty="0">
                <a:solidFill>
                  <a:schemeClr val="bg1"/>
                </a:solidFill>
                <a:latin typeface="+mj-lt"/>
              </a:rPr>
              <a:t>#12: Listing Agreements</a:t>
            </a:r>
          </a:p>
          <a:p>
            <a:pPr marL="0" indent="0">
              <a:buNone/>
            </a:pPr>
            <a:r>
              <a:rPr lang="en-US" sz="2400" b="1" dirty="0">
                <a:solidFill>
                  <a:schemeClr val="bg1"/>
                </a:solidFill>
                <a:latin typeface="+mj-lt"/>
              </a:rPr>
              <a:t>#13: The Brokerage Business</a:t>
            </a:r>
          </a:p>
          <a:p>
            <a:pPr marL="0" indent="0">
              <a:buNone/>
            </a:pPr>
            <a:r>
              <a:rPr lang="en-US" sz="2400" b="1" dirty="0">
                <a:solidFill>
                  <a:schemeClr val="bg1"/>
                </a:solidFill>
                <a:latin typeface="+mj-lt"/>
              </a:rPr>
              <a:t>#14: Sales Contracts </a:t>
            </a:r>
          </a:p>
          <a:p>
            <a:pPr marL="0" indent="0">
              <a:buNone/>
            </a:pPr>
            <a:r>
              <a:rPr lang="en-US" sz="2400" b="1" dirty="0">
                <a:solidFill>
                  <a:schemeClr val="bg1"/>
                </a:solidFill>
                <a:latin typeface="+mj-lt"/>
              </a:rPr>
              <a:t>#15: R.E. Market Economics</a:t>
            </a:r>
          </a:p>
          <a:p>
            <a:pPr marL="0" indent="0">
              <a:buNone/>
            </a:pPr>
            <a:r>
              <a:rPr lang="en-US" sz="2400" b="1" dirty="0">
                <a:solidFill>
                  <a:schemeClr val="bg1"/>
                </a:solidFill>
                <a:latin typeface="+mj-lt"/>
              </a:rPr>
              <a:t>#16: Appraising Market Value</a:t>
            </a:r>
          </a:p>
        </p:txBody>
      </p:sp>
      <p:graphicFrame>
        <p:nvGraphicFramePr>
          <p:cNvPr id="6" name="Table 5"/>
          <p:cNvGraphicFramePr>
            <a:graphicFrameLocks noGrp="1"/>
          </p:cNvGraphicFramePr>
          <p:nvPr/>
        </p:nvGraphicFramePr>
        <p:xfrm>
          <a:off x="228599" y="644398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805850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853113"/>
          </a:xfrm>
        </p:spPr>
        <p:txBody>
          <a:bodyPr>
            <a:normAutofit/>
          </a:bodyPr>
          <a:lstStyle/>
          <a:p>
            <a:pPr marL="0" lvl="0" indent="0">
              <a:buNone/>
            </a:pPr>
            <a:r>
              <a:rPr lang="en-US" sz="2400" b="1" dirty="0">
                <a:solidFill>
                  <a:srgbClr val="FF0000"/>
                </a:solidFill>
              </a:rPr>
              <a:t>Real Estate As Property</a:t>
            </a:r>
          </a:p>
          <a:p>
            <a:pPr marL="0" indent="0">
              <a:buNone/>
            </a:pPr>
            <a:endParaRPr lang="en-US" sz="2000" dirty="0"/>
          </a:p>
          <a:p>
            <a:pPr marL="400050" lvl="1" indent="0">
              <a:buNone/>
            </a:pPr>
            <a:endParaRPr lang="en-US"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solidFill>
                  <a:srgbClr val="FF0000"/>
                </a:solidFill>
              </a:rPr>
              <a:t>Real Estate as Property</a:t>
            </a:r>
          </a:p>
          <a:p>
            <a:endParaRPr lang="en-US" b="1" dirty="0">
              <a:solidFill>
                <a:srgbClr val="FF0000"/>
              </a:solidFill>
            </a:endParaRPr>
          </a:p>
          <a:p>
            <a:r>
              <a:rPr lang="en-US" b="1" dirty="0"/>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03 air surface subsurface rights.jpg"/>
          <p:cNvPicPr>
            <a:picLocks noChangeAspect="1" noChangeArrowheads="1"/>
          </p:cNvPicPr>
          <p:nvPr/>
        </p:nvPicPr>
        <p:blipFill rotWithShape="1">
          <a:blip r:embed="rId3">
            <a:extLst>
              <a:ext uri="{28A0092B-C50C-407E-A947-70E740481C1C}">
                <a14:useLocalDpi xmlns:a14="http://schemas.microsoft.com/office/drawing/2010/main" val="0"/>
              </a:ext>
            </a:extLst>
          </a:blip>
          <a:srcRect b="4820"/>
          <a:stretch/>
        </p:blipFill>
        <p:spPr bwMode="auto">
          <a:xfrm>
            <a:off x="3048000" y="1143000"/>
            <a:ext cx="4876800" cy="533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9248064"/>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lnSpcReduction="10000"/>
          </a:bodyPr>
          <a:lstStyle/>
          <a:p>
            <a:pPr marL="0" lvl="0" indent="0">
              <a:buNone/>
            </a:pPr>
            <a:endParaRPr lang="en-US" sz="2400" b="1" dirty="0">
              <a:solidFill>
                <a:srgbClr val="FF0000"/>
              </a:solidFill>
            </a:endParaRPr>
          </a:p>
          <a:p>
            <a:pPr marL="0" lvl="0" indent="0">
              <a:buNone/>
            </a:pPr>
            <a:r>
              <a:rPr lang="en-US" sz="2400" b="1" dirty="0">
                <a:solidFill>
                  <a:srgbClr val="FF0000"/>
                </a:solidFill>
              </a:rPr>
              <a:t>Contract Validity and Enforceability</a:t>
            </a:r>
          </a:p>
          <a:p>
            <a:pPr marL="400050" lvl="1" indent="0">
              <a:buNone/>
            </a:pPr>
            <a:endParaRPr lang="en-US" sz="2400" dirty="0"/>
          </a:p>
          <a:p>
            <a:pPr marL="400050" lvl="1" indent="0">
              <a:buNone/>
            </a:pPr>
            <a:r>
              <a:rPr lang="en-US" sz="2400" b="1" dirty="0"/>
              <a:t>Legal status of contracts</a:t>
            </a:r>
          </a:p>
          <a:p>
            <a:pPr marL="400050" lvl="1" indent="0">
              <a:buNone/>
            </a:pPr>
            <a:endParaRPr lang="en-US" sz="2400" b="1" dirty="0"/>
          </a:p>
          <a:p>
            <a:pPr lvl="1" indent="-342900">
              <a:buFont typeface="Wingdings" panose="05000000000000000000" pitchFamily="2" charset="2"/>
              <a:buChar char="q"/>
            </a:pPr>
            <a:r>
              <a:rPr lang="en-US" sz="2400" b="1" dirty="0"/>
              <a:t>Valid</a:t>
            </a:r>
            <a:r>
              <a:rPr lang="en-US" sz="2400" dirty="0"/>
              <a:t>: meets all validity criteria</a:t>
            </a:r>
            <a:br>
              <a:rPr lang="en-US" sz="2400" dirty="0"/>
            </a:br>
            <a:endParaRPr lang="en-US" sz="2400" dirty="0"/>
          </a:p>
          <a:p>
            <a:pPr lvl="1" indent="-342900">
              <a:buFont typeface="Wingdings" panose="05000000000000000000" pitchFamily="2" charset="2"/>
              <a:buChar char="q"/>
            </a:pPr>
            <a:r>
              <a:rPr lang="en-US" sz="2400" b="1" dirty="0"/>
              <a:t>Void</a:t>
            </a:r>
            <a:r>
              <a:rPr lang="en-US" sz="2400" dirty="0"/>
              <a:t>: does not meet criteria; is not a contract</a:t>
            </a:r>
            <a:br>
              <a:rPr lang="en-US" sz="2400" dirty="0"/>
            </a:br>
            <a:endParaRPr lang="en-US" sz="2400" dirty="0"/>
          </a:p>
          <a:p>
            <a:pPr lvl="1" indent="-342900">
              <a:buFont typeface="Wingdings" panose="05000000000000000000" pitchFamily="2" charset="2"/>
              <a:buChar char="q"/>
            </a:pPr>
            <a:r>
              <a:rPr lang="en-US" sz="2400" b="1" dirty="0"/>
              <a:t>Voidable</a:t>
            </a:r>
            <a:r>
              <a:rPr lang="en-US" sz="2400" dirty="0"/>
              <a:t>: invalid if disaffirmed; enforceable if not disaffirmed</a:t>
            </a:r>
            <a:br>
              <a:rPr lang="en-US" sz="2400" dirty="0"/>
            </a:br>
            <a:endParaRPr lang="en-US" sz="2400" dirty="0"/>
          </a:p>
          <a:p>
            <a:pPr lvl="1" indent="-342900">
              <a:buFont typeface="Wingdings" panose="05000000000000000000" pitchFamily="2" charset="2"/>
              <a:buChar char="q"/>
            </a:pPr>
            <a:r>
              <a:rPr lang="en-US" sz="2400" b="1" dirty="0"/>
              <a:t>Valid yet unenforceable</a:t>
            </a:r>
            <a:r>
              <a:rPr lang="en-US" sz="2400" dirty="0"/>
              <a:t>: certain oral contracts, e.g., real property conveyance</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Contract Validity and Enforceability</a:t>
            </a:r>
            <a:endParaRPr lang="en-US" dirty="0">
              <a:solidFill>
                <a:srgbClr val="FF0000"/>
              </a:solidFill>
            </a:endParaRPr>
          </a:p>
          <a:p>
            <a:r>
              <a:rPr lang="en-US" b="1" dirty="0"/>
              <a:t> </a:t>
            </a:r>
            <a:endParaRPr lang="en-US" dirty="0"/>
          </a:p>
          <a:p>
            <a:r>
              <a:rPr lang="en-US" b="1" dirty="0"/>
              <a:t>Contract Creation</a:t>
            </a:r>
            <a:endParaRPr lang="en-US" dirty="0"/>
          </a:p>
          <a:p>
            <a:r>
              <a:rPr lang="en-US" b="1" dirty="0"/>
              <a:t> </a:t>
            </a:r>
            <a:endParaRPr lang="en-US" dirty="0"/>
          </a:p>
          <a:p>
            <a:r>
              <a:rPr lang="en-US" b="1" dirty="0"/>
              <a:t>Classification of Contracts</a:t>
            </a:r>
            <a:endParaRPr lang="en-US" dirty="0"/>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89948360"/>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Contract Validity and Enforceability</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Contract Validity and Enforceability</a:t>
            </a:r>
            <a:endParaRPr lang="en-US" dirty="0">
              <a:solidFill>
                <a:srgbClr val="FF0000"/>
              </a:solidFill>
            </a:endParaRPr>
          </a:p>
          <a:p>
            <a:r>
              <a:rPr lang="en-US" b="1" dirty="0"/>
              <a:t> </a:t>
            </a:r>
            <a:endParaRPr lang="en-US" dirty="0"/>
          </a:p>
          <a:p>
            <a:r>
              <a:rPr lang="en-US" b="1" dirty="0"/>
              <a:t>Contract Creation</a:t>
            </a:r>
            <a:endParaRPr lang="en-US" dirty="0"/>
          </a:p>
          <a:p>
            <a:r>
              <a:rPr lang="en-US" b="1" dirty="0"/>
              <a:t> </a:t>
            </a:r>
            <a:endParaRPr lang="en-US" dirty="0"/>
          </a:p>
          <a:p>
            <a:r>
              <a:rPr lang="en-US" b="1" dirty="0"/>
              <a:t>Classification of Contracts</a:t>
            </a:r>
            <a:endParaRPr lang="en-US" dirty="0"/>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 name="Picture 2" descr="C:\Users\Owner\Documents\PREP\PREP COLLATERALS\VISUAL GRAPHICS\58 contract validity requirements.jpg"/>
          <p:cNvPicPr>
            <a:picLocks noChangeAspect="1" noChangeArrowheads="1"/>
          </p:cNvPicPr>
          <p:nvPr/>
        </p:nvPicPr>
        <p:blipFill rotWithShape="1">
          <a:blip r:embed="rId3">
            <a:extLst>
              <a:ext uri="{28A0092B-C50C-407E-A947-70E740481C1C}">
                <a14:useLocalDpi xmlns:a14="http://schemas.microsoft.com/office/drawing/2010/main" val="0"/>
              </a:ext>
            </a:extLst>
          </a:blip>
          <a:srcRect b="11341"/>
          <a:stretch/>
        </p:blipFill>
        <p:spPr bwMode="auto">
          <a:xfrm>
            <a:off x="3276600" y="1371600"/>
            <a:ext cx="4876800"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9676961"/>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Autofit/>
          </a:bodyPr>
          <a:lstStyle/>
          <a:p>
            <a:pPr marL="0" lvl="0" indent="0">
              <a:buNone/>
            </a:pPr>
            <a:r>
              <a:rPr lang="en-US" sz="2400" b="1" dirty="0">
                <a:solidFill>
                  <a:srgbClr val="FF0000"/>
                </a:solidFill>
              </a:rPr>
              <a:t>Contract Validity and Enforceability</a:t>
            </a:r>
          </a:p>
          <a:p>
            <a:pPr marL="400050" lvl="1" indent="0">
              <a:buNone/>
            </a:pPr>
            <a:endParaRPr lang="en-US" sz="1100" dirty="0"/>
          </a:p>
          <a:p>
            <a:pPr marL="400050" lvl="1" indent="0">
              <a:buNone/>
            </a:pPr>
            <a:r>
              <a:rPr lang="en-US" sz="2400" b="1" dirty="0"/>
              <a:t>Validity Criteria</a:t>
            </a:r>
            <a:br>
              <a:rPr lang="en-US" sz="2400" b="1" dirty="0"/>
            </a:br>
            <a:endParaRPr lang="en-US" sz="2400" b="1" dirty="0"/>
          </a:p>
          <a:p>
            <a:pPr lvl="1" indent="-342900">
              <a:buFont typeface="Wingdings" panose="05000000000000000000" pitchFamily="2" charset="2"/>
              <a:buChar char="q"/>
            </a:pPr>
            <a:r>
              <a:rPr lang="en-US" sz="2400" b="1" dirty="0"/>
              <a:t>Competent parties</a:t>
            </a:r>
          </a:p>
          <a:p>
            <a:pPr lvl="2" indent="-342900">
              <a:buFont typeface="Wingdings" panose="05000000000000000000" pitchFamily="2" charset="2"/>
              <a:buChar char="§"/>
            </a:pPr>
            <a:r>
              <a:rPr lang="en-US" dirty="0"/>
              <a:t>legal age</a:t>
            </a:r>
          </a:p>
          <a:p>
            <a:pPr lvl="2" indent="-342900">
              <a:buFont typeface="Wingdings" panose="05000000000000000000" pitchFamily="2" charset="2"/>
              <a:buChar char="§"/>
            </a:pPr>
            <a:r>
              <a:rPr lang="en-US" dirty="0"/>
              <a:t>mentally capable</a:t>
            </a:r>
          </a:p>
          <a:p>
            <a:pPr lvl="2" indent="-342900">
              <a:buFont typeface="Wingdings" panose="05000000000000000000" pitchFamily="2" charset="2"/>
              <a:buChar char="§"/>
            </a:pPr>
            <a:r>
              <a:rPr lang="en-US" dirty="0"/>
              <a:t>has legal authority to contract</a:t>
            </a:r>
          </a:p>
          <a:p>
            <a:pPr lvl="1" indent="-342900">
              <a:buFont typeface="Wingdings" panose="05000000000000000000" pitchFamily="2" charset="2"/>
              <a:buChar char="q"/>
            </a:pPr>
            <a:r>
              <a:rPr lang="en-US" sz="2400" b="1" dirty="0"/>
              <a:t>Mutual consent</a:t>
            </a:r>
          </a:p>
          <a:p>
            <a:pPr lvl="2" indent="-342900">
              <a:buFont typeface="Wingdings" panose="05000000000000000000" pitchFamily="2" charset="2"/>
              <a:buChar char="§"/>
            </a:pPr>
            <a:r>
              <a:rPr lang="en-US" dirty="0"/>
              <a:t>offer and acceptance / meeting of minds</a:t>
            </a:r>
          </a:p>
          <a:p>
            <a:pPr lvl="2" indent="-342900">
              <a:buFont typeface="Wingdings" panose="05000000000000000000" pitchFamily="2" charset="2"/>
              <a:buChar char="§"/>
            </a:pPr>
            <a:r>
              <a:rPr lang="en-US" dirty="0"/>
              <a:t>must be unequivocal, unqualified</a:t>
            </a:r>
          </a:p>
          <a:p>
            <a:pPr lvl="1" indent="-342900">
              <a:buFont typeface="Wingdings" panose="05000000000000000000" pitchFamily="2" charset="2"/>
              <a:buChar char="q"/>
            </a:pPr>
            <a:r>
              <a:rPr lang="en-US" sz="2400" b="1" dirty="0"/>
              <a:t>Valuable consideration</a:t>
            </a:r>
          </a:p>
          <a:p>
            <a:pPr lvl="2" indent="-342900">
              <a:buFont typeface="Wingdings" panose="05000000000000000000" pitchFamily="2" charset="2"/>
              <a:buChar char="§"/>
            </a:pPr>
            <a:r>
              <a:rPr lang="en-US" dirty="0"/>
              <a:t>Two-way exchange of something valuable</a:t>
            </a:r>
            <a:br>
              <a:rPr lang="en-US" dirty="0"/>
            </a:b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Contract Validity and Enforceability</a:t>
            </a:r>
            <a:endParaRPr lang="en-US" dirty="0">
              <a:solidFill>
                <a:srgbClr val="FF0000"/>
              </a:solidFill>
            </a:endParaRPr>
          </a:p>
          <a:p>
            <a:r>
              <a:rPr lang="en-US" b="1" dirty="0"/>
              <a:t> </a:t>
            </a:r>
            <a:endParaRPr lang="en-US" dirty="0"/>
          </a:p>
          <a:p>
            <a:r>
              <a:rPr lang="en-US" b="1" dirty="0"/>
              <a:t>Contract Creation</a:t>
            </a:r>
            <a:endParaRPr lang="en-US" dirty="0"/>
          </a:p>
          <a:p>
            <a:r>
              <a:rPr lang="en-US" b="1" dirty="0"/>
              <a:t> </a:t>
            </a:r>
            <a:endParaRPr lang="en-US" dirty="0"/>
          </a:p>
          <a:p>
            <a:r>
              <a:rPr lang="en-US" b="1" dirty="0"/>
              <a:t>Classification of Contracts</a:t>
            </a:r>
            <a:endParaRPr lang="en-US" dirty="0"/>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53739439"/>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Contract Validity and Enforceability</a:t>
            </a:r>
          </a:p>
          <a:p>
            <a:pPr marL="400050" lvl="1" indent="0">
              <a:buNone/>
            </a:pPr>
            <a:endParaRPr lang="en-US" sz="1100" dirty="0"/>
          </a:p>
          <a:p>
            <a:pPr marL="400050" lvl="1" indent="0">
              <a:buNone/>
            </a:pPr>
            <a:r>
              <a:rPr lang="en-US" sz="2400" b="1" dirty="0"/>
              <a:t>Validity Criteria (cont.)</a:t>
            </a:r>
            <a:br>
              <a:rPr lang="en-US" sz="2400" b="1" dirty="0"/>
            </a:br>
            <a:endParaRPr lang="en-US" sz="2400" b="1" dirty="0"/>
          </a:p>
          <a:p>
            <a:pPr lvl="1" indent="-342900">
              <a:buFont typeface="Wingdings" panose="05000000000000000000" pitchFamily="2" charset="2"/>
              <a:buChar char="q"/>
            </a:pPr>
            <a:r>
              <a:rPr lang="en-US" sz="2400" b="1" dirty="0"/>
              <a:t>Legal purpose</a:t>
            </a:r>
          </a:p>
          <a:p>
            <a:pPr lvl="2" indent="-342900">
              <a:buFont typeface="Wingdings" panose="05000000000000000000" pitchFamily="2" charset="2"/>
              <a:buChar char="§"/>
            </a:pPr>
            <a:r>
              <a:rPr lang="en-US" dirty="0"/>
              <a:t>Illegal acts are not contractible, i.e., are void</a:t>
            </a:r>
            <a:br>
              <a:rPr lang="en-US" sz="2000" dirty="0"/>
            </a:br>
            <a:endParaRPr lang="en-US" sz="2000" dirty="0"/>
          </a:p>
          <a:p>
            <a:pPr lvl="1" indent="-342900">
              <a:buFont typeface="Wingdings" panose="05000000000000000000" pitchFamily="2" charset="2"/>
              <a:buChar char="q"/>
            </a:pPr>
            <a:r>
              <a:rPr lang="en-US" sz="2400" b="1" dirty="0"/>
              <a:t>Voluntary, good faith</a:t>
            </a:r>
          </a:p>
          <a:p>
            <a:pPr lvl="2" indent="-342900">
              <a:buFont typeface="Wingdings" panose="05000000000000000000" pitchFamily="2" charset="2"/>
              <a:buChar char="§"/>
            </a:pPr>
            <a:r>
              <a:rPr lang="en-US" dirty="0"/>
              <a:t>No duress, coercion, fraud or misrepresentation by either party</a:t>
            </a:r>
          </a:p>
          <a:p>
            <a:pPr lvl="2" indent="-342900">
              <a:buFont typeface="Wingdings" panose="05000000000000000000" pitchFamily="2" charset="2"/>
              <a:buChar char="§"/>
            </a:pPr>
            <a:r>
              <a:rPr lang="en-US" dirty="0"/>
              <a:t>Violation creates right of rescission</a:t>
            </a:r>
            <a:br>
              <a:rPr lang="en-US" sz="2000" dirty="0"/>
            </a:b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Contract Validity and Enforceability</a:t>
            </a:r>
            <a:endParaRPr lang="en-US" dirty="0">
              <a:solidFill>
                <a:srgbClr val="FF0000"/>
              </a:solidFill>
            </a:endParaRPr>
          </a:p>
          <a:p>
            <a:r>
              <a:rPr lang="en-US" b="1" dirty="0"/>
              <a:t> </a:t>
            </a:r>
            <a:endParaRPr lang="en-US" dirty="0"/>
          </a:p>
          <a:p>
            <a:r>
              <a:rPr lang="en-US" b="1" dirty="0"/>
              <a:t>Contract Creation</a:t>
            </a:r>
            <a:endParaRPr lang="en-US" dirty="0"/>
          </a:p>
          <a:p>
            <a:r>
              <a:rPr lang="en-US" b="1" dirty="0"/>
              <a:t> </a:t>
            </a:r>
            <a:endParaRPr lang="en-US" dirty="0"/>
          </a:p>
          <a:p>
            <a:r>
              <a:rPr lang="en-US" b="1" dirty="0"/>
              <a:t>Classification of Contracts</a:t>
            </a:r>
            <a:endParaRPr lang="en-US" dirty="0"/>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83141547"/>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Contract Validity and Enforceability</a:t>
            </a:r>
          </a:p>
          <a:p>
            <a:pPr marL="400050" lvl="1" indent="0">
              <a:buNone/>
            </a:pPr>
            <a:endParaRPr lang="en-US" sz="1100" dirty="0"/>
          </a:p>
          <a:p>
            <a:pPr marL="400050" lvl="1" indent="0">
              <a:buNone/>
            </a:pPr>
            <a:r>
              <a:rPr lang="en-US" sz="2400" b="1" dirty="0"/>
              <a:t>Validity of a conveyance contract</a:t>
            </a:r>
          </a:p>
          <a:p>
            <a:pPr marL="400050" lvl="1" indent="0">
              <a:buNone/>
            </a:pPr>
            <a:endParaRPr lang="en-US" sz="2400" b="1" dirty="0"/>
          </a:p>
          <a:p>
            <a:pPr lvl="1" indent="-342900">
              <a:buFont typeface="Wingdings" panose="05000000000000000000" pitchFamily="2" charset="2"/>
              <a:buChar char="q"/>
            </a:pPr>
            <a:r>
              <a:rPr lang="en-US" sz="2400" dirty="0"/>
              <a:t>To convey an interest in real property, the contract</a:t>
            </a:r>
          </a:p>
          <a:p>
            <a:pPr lvl="2" indent="-342900">
              <a:buFont typeface="Wingdings" panose="05000000000000000000" pitchFamily="2" charset="2"/>
              <a:buChar char="§"/>
            </a:pPr>
            <a:r>
              <a:rPr lang="en-US" dirty="0"/>
              <a:t>Must be in writing</a:t>
            </a:r>
          </a:p>
          <a:p>
            <a:pPr lvl="2" indent="-342900">
              <a:buFont typeface="Wingdings" panose="05000000000000000000" pitchFamily="2" charset="2"/>
              <a:buChar char="§"/>
            </a:pPr>
            <a:r>
              <a:rPr lang="en-US" dirty="0"/>
              <a:t>Must contain a legal description</a:t>
            </a:r>
          </a:p>
          <a:p>
            <a:pPr lvl="2" indent="-342900">
              <a:buFont typeface="Wingdings" panose="05000000000000000000" pitchFamily="2" charset="2"/>
              <a:buChar char="§"/>
            </a:pPr>
            <a:r>
              <a:rPr lang="en-US" dirty="0"/>
              <a:t>Must be signed by one or more parties</a:t>
            </a:r>
            <a:br>
              <a:rPr lang="en-US" dirty="0"/>
            </a:br>
            <a:endParaRPr lang="en-US" dirty="0"/>
          </a:p>
          <a:p>
            <a:pPr marL="857250" lvl="1" indent="-457200">
              <a:buFont typeface="Wingdings" panose="05000000000000000000" pitchFamily="2" charset="2"/>
              <a:buChar char="q"/>
            </a:pPr>
            <a:r>
              <a:rPr lang="en-US" sz="2400" dirty="0"/>
              <a:t>Exception: leases for one year or less may be verbal and still enforceable</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Contract Validity and Enforceability</a:t>
            </a:r>
            <a:endParaRPr lang="en-US" dirty="0">
              <a:solidFill>
                <a:srgbClr val="FF0000"/>
              </a:solidFill>
            </a:endParaRPr>
          </a:p>
          <a:p>
            <a:r>
              <a:rPr lang="en-US" b="1" dirty="0"/>
              <a:t> </a:t>
            </a:r>
            <a:endParaRPr lang="en-US" dirty="0"/>
          </a:p>
          <a:p>
            <a:r>
              <a:rPr lang="en-US" b="1" dirty="0"/>
              <a:t>Contract Creation</a:t>
            </a:r>
            <a:endParaRPr lang="en-US" dirty="0"/>
          </a:p>
          <a:p>
            <a:r>
              <a:rPr lang="en-US" b="1" dirty="0"/>
              <a:t> </a:t>
            </a:r>
            <a:endParaRPr lang="en-US" dirty="0"/>
          </a:p>
          <a:p>
            <a:r>
              <a:rPr lang="en-US" b="1" dirty="0"/>
              <a:t>Classification of Contracts</a:t>
            </a:r>
            <a:endParaRPr lang="en-US" dirty="0"/>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69148692"/>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lvl="0" indent="0">
              <a:buNone/>
            </a:pPr>
            <a:r>
              <a:rPr lang="en-US" sz="2400" b="1" dirty="0">
                <a:solidFill>
                  <a:srgbClr val="FF0000"/>
                </a:solidFill>
              </a:rPr>
              <a:t>Contract Validity and Enforceability</a:t>
            </a:r>
          </a:p>
          <a:p>
            <a:pPr marL="400050" lvl="1" indent="0">
              <a:buNone/>
            </a:pPr>
            <a:endParaRPr lang="en-US" sz="1100" dirty="0"/>
          </a:p>
          <a:p>
            <a:pPr marL="400050" lvl="1" indent="0">
              <a:buNone/>
            </a:pPr>
            <a:r>
              <a:rPr lang="en-US" sz="2400" b="1" dirty="0"/>
              <a:t>Contract enforcement limitations</a:t>
            </a:r>
            <a:endParaRPr lang="en-US" sz="1000" b="1" dirty="0"/>
          </a:p>
          <a:p>
            <a:pPr marL="400050" lvl="1" indent="0">
              <a:buNone/>
            </a:pPr>
            <a:endParaRPr lang="en-US" sz="1000" b="1" dirty="0"/>
          </a:p>
          <a:p>
            <a:pPr lvl="1" indent="-342900">
              <a:buFont typeface="Wingdings" panose="05000000000000000000" pitchFamily="2" charset="2"/>
              <a:buChar char="q"/>
            </a:pPr>
            <a:r>
              <a:rPr lang="en-US" sz="2400" dirty="0"/>
              <a:t>Statute of frauds: must be written to be enforceable</a:t>
            </a:r>
            <a:br>
              <a:rPr lang="en-US" sz="900" dirty="0"/>
            </a:br>
            <a:endParaRPr lang="en-US" sz="900" dirty="0"/>
          </a:p>
          <a:p>
            <a:pPr lvl="1" indent="-342900">
              <a:buFont typeface="Wingdings" panose="05000000000000000000" pitchFamily="2" charset="2"/>
              <a:buChar char="q"/>
            </a:pPr>
            <a:r>
              <a:rPr lang="en-US" sz="2400" dirty="0"/>
              <a:t>Statute of limitations: injured party must act within time frame</a:t>
            </a:r>
            <a:br>
              <a:rPr lang="en-US" sz="1000" dirty="0"/>
            </a:br>
            <a:endParaRPr lang="en-US" sz="1000" dirty="0"/>
          </a:p>
          <a:p>
            <a:pPr marL="400050" lvl="1" indent="0">
              <a:spcAft>
                <a:spcPts val="700"/>
              </a:spcAft>
              <a:buNone/>
            </a:pPr>
            <a:r>
              <a:rPr lang="en-US" sz="2400" b="1" dirty="0"/>
              <a:t>Electronic contracting</a:t>
            </a:r>
          </a:p>
          <a:p>
            <a:pPr lvl="1" indent="-342900">
              <a:spcAft>
                <a:spcPts val="700"/>
              </a:spcAft>
              <a:buFont typeface="Wingdings" panose="05000000000000000000" pitchFamily="2" charset="2"/>
              <a:buChar char="q"/>
            </a:pPr>
            <a:r>
              <a:rPr lang="en-US" sz="2400" dirty="0"/>
              <a:t>E-contracting facilitates, expedites completion of transactions, file storage, doc sharing</a:t>
            </a:r>
          </a:p>
          <a:p>
            <a:pPr lvl="1" indent="-342900">
              <a:spcAft>
                <a:spcPts val="700"/>
              </a:spcAft>
              <a:buFont typeface="Wingdings" panose="05000000000000000000" pitchFamily="2" charset="2"/>
              <a:buChar char="q"/>
            </a:pPr>
            <a:r>
              <a:rPr lang="en-US" sz="2400" dirty="0"/>
              <a:t>E-docs legally enforceable due to Uniform Electronic Signatures Act &amp; Electronic Signatures in Global, National Commerce Act</a:t>
            </a:r>
          </a:p>
          <a:p>
            <a:pPr lvl="2" indent="-342900">
              <a:buFont typeface="Wingdings" panose="05000000000000000000" pitchFamily="2" charset="2"/>
              <a:buChar char="§"/>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Contract Validity and Enforceability</a:t>
            </a:r>
            <a:endParaRPr lang="en-US" dirty="0">
              <a:solidFill>
                <a:srgbClr val="FF0000"/>
              </a:solidFill>
            </a:endParaRPr>
          </a:p>
          <a:p>
            <a:r>
              <a:rPr lang="en-US" b="1" dirty="0"/>
              <a:t> </a:t>
            </a:r>
            <a:endParaRPr lang="en-US" dirty="0"/>
          </a:p>
          <a:p>
            <a:r>
              <a:rPr lang="en-US" b="1" dirty="0"/>
              <a:t>Contract Creation</a:t>
            </a:r>
            <a:endParaRPr lang="en-US" dirty="0"/>
          </a:p>
          <a:p>
            <a:r>
              <a:rPr lang="en-US" b="1" dirty="0"/>
              <a:t> </a:t>
            </a:r>
            <a:endParaRPr lang="en-US" dirty="0"/>
          </a:p>
          <a:p>
            <a:r>
              <a:rPr lang="en-US" b="1" dirty="0"/>
              <a:t>Classification of Contracts</a:t>
            </a:r>
            <a:endParaRPr lang="en-US" dirty="0"/>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40114236"/>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lnSpcReduction="10000"/>
          </a:bodyPr>
          <a:lstStyle/>
          <a:p>
            <a:pPr marL="0" lvl="0" indent="0">
              <a:buNone/>
            </a:pPr>
            <a:r>
              <a:rPr lang="en-US" sz="2400" b="1" dirty="0">
                <a:solidFill>
                  <a:srgbClr val="FF0000"/>
                </a:solidFill>
              </a:rPr>
              <a:t>Contract Creation</a:t>
            </a:r>
          </a:p>
          <a:p>
            <a:pPr marL="400050" lvl="1" indent="0">
              <a:buNone/>
            </a:pPr>
            <a:endParaRPr lang="en-US" sz="1100" dirty="0"/>
          </a:p>
          <a:p>
            <a:pPr marL="400050" lvl="1" indent="0">
              <a:buNone/>
            </a:pPr>
            <a:r>
              <a:rPr lang="en-US" sz="2400" b="1" dirty="0"/>
              <a:t>Offer and acceptance</a:t>
            </a:r>
            <a:br>
              <a:rPr lang="en-US" sz="2400" b="1" dirty="0"/>
            </a:br>
            <a:endParaRPr lang="en-US" sz="2400" b="1" dirty="0"/>
          </a:p>
          <a:p>
            <a:pPr lvl="1" indent="-342900">
              <a:buFont typeface="Wingdings" panose="05000000000000000000" pitchFamily="2" charset="2"/>
              <a:buChar char="q"/>
            </a:pPr>
            <a:r>
              <a:rPr lang="en-US" sz="2400" b="1" dirty="0"/>
              <a:t>Offeror</a:t>
            </a:r>
            <a:r>
              <a:rPr lang="en-US" sz="2400" dirty="0"/>
              <a:t> makes offer to </a:t>
            </a:r>
            <a:r>
              <a:rPr lang="en-US" sz="2400" b="1" dirty="0"/>
              <a:t>offeree</a:t>
            </a:r>
            <a:br>
              <a:rPr lang="en-US" sz="2400" b="1" dirty="0"/>
            </a:br>
            <a:endParaRPr lang="en-US" sz="2400" b="1" dirty="0"/>
          </a:p>
          <a:p>
            <a:pPr lvl="1" indent="-342900">
              <a:buFont typeface="Wingdings" panose="05000000000000000000" pitchFamily="2" charset="2"/>
              <a:buChar char="q"/>
            </a:pPr>
            <a:r>
              <a:rPr lang="en-US" sz="2400" dirty="0"/>
              <a:t>Valid offer and valid acceptance creates contract</a:t>
            </a:r>
          </a:p>
          <a:p>
            <a:pPr lvl="2" indent="-342900">
              <a:buFont typeface="Wingdings" panose="05000000000000000000" pitchFamily="2" charset="2"/>
              <a:buChar char="§"/>
            </a:pPr>
            <a:r>
              <a:rPr lang="en-US" dirty="0"/>
              <a:t>Offeree </a:t>
            </a:r>
            <a:r>
              <a:rPr lang="en-US" b="1" dirty="0"/>
              <a:t>cannot alter </a:t>
            </a:r>
            <a:r>
              <a:rPr lang="en-US" dirty="0"/>
              <a:t>offer if accepting</a:t>
            </a:r>
            <a:br>
              <a:rPr lang="en-US" sz="2000" dirty="0"/>
            </a:br>
            <a:endParaRPr lang="en-US" sz="2000" dirty="0"/>
          </a:p>
          <a:p>
            <a:pPr lvl="1" indent="-342900">
              <a:buFont typeface="Wingdings" panose="05000000000000000000" pitchFamily="2" charset="2"/>
              <a:buChar char="q"/>
            </a:pPr>
            <a:r>
              <a:rPr lang="en-US" sz="2400" dirty="0"/>
              <a:t>Offeree has ‘reasonable time’ to accept</a:t>
            </a:r>
          </a:p>
          <a:p>
            <a:pPr marL="400050" lvl="1" indent="0">
              <a:buNone/>
            </a:pPr>
            <a:endParaRPr lang="en-US" sz="2400" dirty="0"/>
          </a:p>
          <a:p>
            <a:pPr lvl="1" indent="-342900">
              <a:buFont typeface="Wingdings" panose="05000000000000000000" pitchFamily="2" charset="2"/>
              <a:buChar char="q"/>
            </a:pPr>
            <a:r>
              <a:rPr lang="en-US" sz="2400" dirty="0"/>
              <a:t>Offer becomes contract </a:t>
            </a:r>
            <a:r>
              <a:rPr lang="en-US" sz="2400" b="1" dirty="0"/>
              <a:t>on communication of acceptance</a:t>
            </a:r>
            <a:r>
              <a:rPr lang="en-US" sz="2400" dirty="0"/>
              <a:t> by offeree to offeror</a:t>
            </a:r>
          </a:p>
          <a:p>
            <a:pPr lvl="2" indent="-342900">
              <a:buFont typeface="Wingdings" panose="05000000000000000000" pitchFamily="2" charset="2"/>
              <a:buChar char="§"/>
            </a:pPr>
            <a:r>
              <a:rPr lang="en-US" dirty="0"/>
              <a:t>if mailed, acceptance is complete when mailed</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Contract Validity and Enforceability</a:t>
            </a:r>
            <a:endParaRPr lang="en-US" dirty="0"/>
          </a:p>
          <a:p>
            <a:r>
              <a:rPr lang="en-US" b="1" dirty="0"/>
              <a:t> </a:t>
            </a:r>
            <a:endParaRPr lang="en-US" dirty="0"/>
          </a:p>
          <a:p>
            <a:r>
              <a:rPr lang="en-US" b="1" dirty="0">
                <a:solidFill>
                  <a:srgbClr val="FF0000"/>
                </a:solidFill>
              </a:rPr>
              <a:t>Contract Creation</a:t>
            </a:r>
            <a:endParaRPr lang="en-US" dirty="0">
              <a:solidFill>
                <a:srgbClr val="FF0000"/>
              </a:solidFill>
            </a:endParaRPr>
          </a:p>
          <a:p>
            <a:r>
              <a:rPr lang="en-US" b="1" dirty="0"/>
              <a:t> </a:t>
            </a:r>
            <a:endParaRPr lang="en-US" dirty="0"/>
          </a:p>
          <a:p>
            <a:r>
              <a:rPr lang="en-US" b="1" dirty="0"/>
              <a:t>Classification of Contracts</a:t>
            </a:r>
            <a:endParaRPr lang="en-US" dirty="0"/>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09717889"/>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Contract Creation</a:t>
            </a:r>
          </a:p>
          <a:p>
            <a:pPr marL="400050" lvl="1" indent="0">
              <a:buNone/>
            </a:pPr>
            <a:endParaRPr lang="en-US" sz="1100" dirty="0"/>
          </a:p>
          <a:p>
            <a:pPr marL="400050" lvl="1" indent="0">
              <a:buNone/>
            </a:pPr>
            <a:r>
              <a:rPr lang="en-US" sz="2400" b="1" dirty="0"/>
              <a:t>Counteroffers</a:t>
            </a:r>
            <a:br>
              <a:rPr lang="en-US" sz="2400" b="1" dirty="0"/>
            </a:br>
            <a:endParaRPr lang="en-US" sz="2400" b="1" dirty="0"/>
          </a:p>
          <a:p>
            <a:pPr lvl="1" indent="-342900">
              <a:buFont typeface="Wingdings" panose="05000000000000000000" pitchFamily="2" charset="2"/>
              <a:buChar char="q"/>
            </a:pPr>
            <a:r>
              <a:rPr lang="en-US" sz="2400" dirty="0"/>
              <a:t>If offeree changes offer’s terms:</a:t>
            </a:r>
          </a:p>
          <a:p>
            <a:pPr lvl="2" indent="-342900">
              <a:buFont typeface="Wingdings" panose="05000000000000000000" pitchFamily="2" charset="2"/>
              <a:buChar char="§"/>
            </a:pPr>
            <a:r>
              <a:rPr lang="en-US" dirty="0"/>
              <a:t>altered offer becomes counteroffer</a:t>
            </a:r>
          </a:p>
          <a:p>
            <a:pPr lvl="2" indent="-342900">
              <a:buFont typeface="Wingdings" panose="05000000000000000000" pitchFamily="2" charset="2"/>
              <a:buChar char="§"/>
            </a:pPr>
            <a:r>
              <a:rPr lang="en-US" dirty="0"/>
              <a:t>original offer is void</a:t>
            </a:r>
          </a:p>
          <a:p>
            <a:pPr lvl="2" indent="-342900">
              <a:buFont typeface="Wingdings" panose="05000000000000000000" pitchFamily="2" charset="2"/>
              <a:buChar char="§"/>
            </a:pPr>
            <a:r>
              <a:rPr lang="en-US" dirty="0"/>
              <a:t>original offeror gains the right of acceptance as the new offeree</a:t>
            </a:r>
          </a:p>
          <a:p>
            <a:pPr marL="857250" lvl="1" indent="-457200">
              <a:buFont typeface="Wingdings" panose="05000000000000000000" pitchFamily="2" charset="2"/>
              <a:buChar char="q"/>
            </a:pPr>
            <a:r>
              <a:rPr lang="en-US" sz="2400" dirty="0"/>
              <a:t>If counteroffer is accepted, it becomes a binding contract</a:t>
            </a:r>
            <a:br>
              <a:rPr lang="en-US" sz="2400" dirty="0"/>
            </a:br>
            <a:endParaRPr lang="en-US" sz="2400" dirty="0"/>
          </a:p>
          <a:p>
            <a:pPr marL="857250" lvl="1" indent="-457200">
              <a:buFont typeface="Wingdings" panose="05000000000000000000" pitchFamily="2" charset="2"/>
              <a:buChar char="q"/>
            </a:pPr>
            <a:r>
              <a:rPr lang="en-US" sz="2400" b="1" dirty="0"/>
              <a:t>Revocation -- </a:t>
            </a:r>
            <a:r>
              <a:rPr lang="en-US" sz="2400" dirty="0"/>
              <a:t>offeror may revoke / cancel offer </a:t>
            </a:r>
            <a:r>
              <a:rPr lang="en-US" sz="2400" b="1" dirty="0"/>
              <a:t>prior to communication of acceptance </a:t>
            </a:r>
            <a:r>
              <a:rPr lang="en-US" sz="2400" dirty="0"/>
              <a:t>by offeree  without penalty</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Contract Validity and Enforceability</a:t>
            </a:r>
            <a:endParaRPr lang="en-US" dirty="0"/>
          </a:p>
          <a:p>
            <a:r>
              <a:rPr lang="en-US" b="1" dirty="0"/>
              <a:t> </a:t>
            </a:r>
            <a:endParaRPr lang="en-US" dirty="0"/>
          </a:p>
          <a:p>
            <a:r>
              <a:rPr lang="en-US" b="1" dirty="0">
                <a:solidFill>
                  <a:srgbClr val="FF0000"/>
                </a:solidFill>
              </a:rPr>
              <a:t>Contract Creation</a:t>
            </a:r>
            <a:endParaRPr lang="en-US" dirty="0">
              <a:solidFill>
                <a:srgbClr val="FF0000"/>
              </a:solidFill>
            </a:endParaRPr>
          </a:p>
          <a:p>
            <a:r>
              <a:rPr lang="en-US" b="1" dirty="0"/>
              <a:t> </a:t>
            </a:r>
            <a:endParaRPr lang="en-US" dirty="0"/>
          </a:p>
          <a:p>
            <a:r>
              <a:rPr lang="en-US" b="1" dirty="0"/>
              <a:t>Classification of Contracts</a:t>
            </a:r>
            <a:endParaRPr lang="en-US" dirty="0"/>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26161574"/>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Contract Creation</a:t>
            </a:r>
          </a:p>
          <a:p>
            <a:pPr marL="400050" lvl="1" indent="0">
              <a:buNone/>
            </a:pPr>
            <a:endParaRPr lang="en-US" sz="11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Contract Validity and Enforceability</a:t>
            </a:r>
            <a:endParaRPr lang="en-US" dirty="0"/>
          </a:p>
          <a:p>
            <a:r>
              <a:rPr lang="en-US" b="1" dirty="0"/>
              <a:t> </a:t>
            </a:r>
            <a:endParaRPr lang="en-US" dirty="0"/>
          </a:p>
          <a:p>
            <a:r>
              <a:rPr lang="en-US" b="1" dirty="0">
                <a:solidFill>
                  <a:srgbClr val="FF0000"/>
                </a:solidFill>
              </a:rPr>
              <a:t>Contract Creation</a:t>
            </a:r>
            <a:endParaRPr lang="en-US" dirty="0">
              <a:solidFill>
                <a:srgbClr val="FF0000"/>
              </a:solidFill>
            </a:endParaRPr>
          </a:p>
          <a:p>
            <a:r>
              <a:rPr lang="en-US" b="1" dirty="0"/>
              <a:t> </a:t>
            </a:r>
            <a:endParaRPr lang="en-US" dirty="0"/>
          </a:p>
          <a:p>
            <a:r>
              <a:rPr lang="en-US" b="1" dirty="0"/>
              <a:t>Classification of Contracts</a:t>
            </a:r>
            <a:endParaRPr lang="en-US" dirty="0"/>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59 offer counteroffer and acceptance.jpg"/>
          <p:cNvPicPr>
            <a:picLocks noChangeAspect="1" noChangeArrowheads="1"/>
          </p:cNvPicPr>
          <p:nvPr/>
        </p:nvPicPr>
        <p:blipFill rotWithShape="1">
          <a:blip r:embed="rId3">
            <a:extLst>
              <a:ext uri="{28A0092B-C50C-407E-A947-70E740481C1C}">
                <a14:useLocalDpi xmlns:a14="http://schemas.microsoft.com/office/drawing/2010/main" val="0"/>
              </a:ext>
            </a:extLst>
          </a:blip>
          <a:srcRect b="9463"/>
          <a:stretch/>
        </p:blipFill>
        <p:spPr bwMode="auto">
          <a:xfrm>
            <a:off x="3200400" y="838200"/>
            <a:ext cx="49530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0314384"/>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Contract Creation</a:t>
            </a:r>
          </a:p>
          <a:p>
            <a:pPr marL="400050" lvl="1" indent="0">
              <a:buNone/>
            </a:pPr>
            <a:endParaRPr lang="en-US" sz="1100" dirty="0"/>
          </a:p>
          <a:p>
            <a:pPr marL="400050" lvl="1" indent="0">
              <a:buNone/>
            </a:pPr>
            <a:r>
              <a:rPr lang="en-US" sz="2400" b="1" dirty="0"/>
              <a:t>Termination of an offer</a:t>
            </a:r>
          </a:p>
          <a:p>
            <a:pPr marL="400050" lvl="1" indent="0">
              <a:buNone/>
            </a:pPr>
            <a:endParaRPr lang="en-US" sz="1200" b="1" dirty="0"/>
          </a:p>
          <a:p>
            <a:pPr lvl="1" indent="-342900">
              <a:buFont typeface="Wingdings" panose="05000000000000000000" pitchFamily="2" charset="2"/>
              <a:buChar char="q"/>
            </a:pPr>
            <a:r>
              <a:rPr lang="en-US" sz="2400" dirty="0"/>
              <a:t>Acceptance – becomes contract</a:t>
            </a:r>
            <a:br>
              <a:rPr lang="en-US" sz="2400" dirty="0"/>
            </a:br>
            <a:endParaRPr lang="en-US" sz="2400" dirty="0"/>
          </a:p>
          <a:p>
            <a:pPr lvl="1" indent="-342900">
              <a:buFont typeface="Wingdings" panose="05000000000000000000" pitchFamily="2" charset="2"/>
              <a:buChar char="q"/>
            </a:pPr>
            <a:r>
              <a:rPr lang="en-US" sz="2400" dirty="0"/>
              <a:t>Rejection </a:t>
            </a:r>
            <a:br>
              <a:rPr lang="en-US" sz="2400" dirty="0"/>
            </a:br>
            <a:endParaRPr lang="en-US" sz="2400" dirty="0"/>
          </a:p>
          <a:p>
            <a:pPr lvl="1" indent="-342900">
              <a:buFont typeface="Wingdings" panose="05000000000000000000" pitchFamily="2" charset="2"/>
              <a:buChar char="q"/>
            </a:pPr>
            <a:r>
              <a:rPr lang="en-US" sz="2400" dirty="0"/>
              <a:t>Revocation – offer withdrawn in time</a:t>
            </a:r>
            <a:br>
              <a:rPr lang="en-US" sz="2400" dirty="0"/>
            </a:br>
            <a:endParaRPr lang="en-US" sz="2400" dirty="0"/>
          </a:p>
          <a:p>
            <a:pPr lvl="1" indent="-342900">
              <a:buFont typeface="Wingdings" panose="05000000000000000000" pitchFamily="2" charset="2"/>
              <a:buChar char="q"/>
            </a:pPr>
            <a:r>
              <a:rPr lang="en-US" sz="2400" dirty="0"/>
              <a:t>Expiration</a:t>
            </a:r>
            <a:br>
              <a:rPr lang="en-US" sz="2400" dirty="0"/>
            </a:br>
            <a:endParaRPr lang="en-US" sz="2400" dirty="0"/>
          </a:p>
          <a:p>
            <a:pPr lvl="1" indent="-342900">
              <a:buFont typeface="Wingdings" panose="05000000000000000000" pitchFamily="2" charset="2"/>
              <a:buChar char="q"/>
            </a:pPr>
            <a:r>
              <a:rPr lang="en-US" sz="2400" dirty="0"/>
              <a:t>Counteroffer</a:t>
            </a:r>
            <a:br>
              <a:rPr lang="en-US" sz="2400" dirty="0"/>
            </a:br>
            <a:endParaRPr lang="en-US" sz="2400" dirty="0"/>
          </a:p>
          <a:p>
            <a:pPr lvl="1" indent="-342900">
              <a:buFont typeface="Wingdings" panose="05000000000000000000" pitchFamily="2" charset="2"/>
              <a:buChar char="q"/>
            </a:pPr>
            <a:r>
              <a:rPr lang="en-US" sz="2400" dirty="0"/>
              <a:t>Death or insanity – either party</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Contract Validity and Enforceability</a:t>
            </a:r>
            <a:endParaRPr lang="en-US" dirty="0"/>
          </a:p>
          <a:p>
            <a:r>
              <a:rPr lang="en-US" b="1" dirty="0"/>
              <a:t> </a:t>
            </a:r>
            <a:endParaRPr lang="en-US" dirty="0"/>
          </a:p>
          <a:p>
            <a:r>
              <a:rPr lang="en-US" b="1" dirty="0">
                <a:solidFill>
                  <a:srgbClr val="FF0000"/>
                </a:solidFill>
              </a:rPr>
              <a:t>Contract Creation</a:t>
            </a:r>
            <a:endParaRPr lang="en-US" dirty="0">
              <a:solidFill>
                <a:srgbClr val="FF0000"/>
              </a:solidFill>
            </a:endParaRPr>
          </a:p>
          <a:p>
            <a:r>
              <a:rPr lang="en-US" b="1" dirty="0"/>
              <a:t> </a:t>
            </a:r>
            <a:endParaRPr lang="en-US" dirty="0"/>
          </a:p>
          <a:p>
            <a:r>
              <a:rPr lang="en-US" b="1" dirty="0"/>
              <a:t>Classification of Contracts</a:t>
            </a:r>
            <a:endParaRPr lang="en-US" dirty="0"/>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535017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Real Estate As Property</a:t>
            </a:r>
          </a:p>
          <a:p>
            <a:pPr marL="0" indent="0">
              <a:buNone/>
            </a:pPr>
            <a:endParaRPr lang="en-US" sz="2400" dirty="0"/>
          </a:p>
          <a:p>
            <a:pPr marL="400050" lvl="1" indent="0">
              <a:buNone/>
            </a:pPr>
            <a:r>
              <a:rPr lang="en-US" sz="2400" b="1" dirty="0"/>
              <a:t>Water rights</a:t>
            </a:r>
          </a:p>
          <a:p>
            <a:pPr marL="400050" lvl="1" indent="0">
              <a:buNone/>
            </a:pPr>
            <a:endParaRPr lang="en-US" sz="2400" b="1" dirty="0"/>
          </a:p>
          <a:p>
            <a:pPr lvl="1" indent="-342900">
              <a:buFont typeface="Wingdings" panose="05000000000000000000" pitchFamily="2" charset="2"/>
              <a:buChar char="q"/>
            </a:pPr>
            <a:r>
              <a:rPr lang="en-US" sz="2400" dirty="0"/>
              <a:t>Doctrine of Prior Appropriation</a:t>
            </a:r>
            <a:br>
              <a:rPr lang="en-US" sz="2400" dirty="0"/>
            </a:br>
            <a:endParaRPr lang="en-US" sz="2400" dirty="0"/>
          </a:p>
          <a:p>
            <a:pPr lvl="2" indent="-342900">
              <a:buFont typeface="Wingdings" panose="05000000000000000000" pitchFamily="2" charset="2"/>
              <a:buChar char="§"/>
            </a:pPr>
            <a:r>
              <a:rPr lang="en-US" dirty="0"/>
              <a:t>State controls water usage</a:t>
            </a:r>
            <a:br>
              <a:rPr lang="en-US" dirty="0"/>
            </a:br>
            <a:endParaRPr lang="en-US" dirty="0"/>
          </a:p>
          <a:p>
            <a:pPr lvl="2" indent="-342900">
              <a:buFont typeface="Wingdings" panose="05000000000000000000" pitchFamily="2" charset="2"/>
              <a:buChar char="§"/>
            </a:pPr>
            <a:r>
              <a:rPr lang="en-US" dirty="0"/>
              <a:t>Grants usage permits</a:t>
            </a:r>
            <a:br>
              <a:rPr lang="en-US" dirty="0"/>
            </a:br>
            <a:endParaRPr lang="en-US"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solidFill>
                  <a:srgbClr val="FF0000"/>
                </a:solidFill>
              </a:rPr>
              <a:t>Real Estate as Property</a:t>
            </a:r>
          </a:p>
          <a:p>
            <a:endParaRPr lang="en-US" b="1" dirty="0">
              <a:solidFill>
                <a:srgbClr val="FF0000"/>
              </a:solidFill>
            </a:endParaRPr>
          </a:p>
          <a:p>
            <a:r>
              <a:rPr lang="en-US" b="1" dirty="0"/>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15766233"/>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Contract Creation</a:t>
            </a:r>
          </a:p>
          <a:p>
            <a:pPr marL="400050" lvl="1" indent="0">
              <a:buNone/>
            </a:pPr>
            <a:endParaRPr lang="en-US" sz="1100" dirty="0"/>
          </a:p>
          <a:p>
            <a:pPr marL="400050" lvl="1" indent="0">
              <a:buNone/>
            </a:pPr>
            <a:r>
              <a:rPr lang="en-US" sz="2400" b="1" dirty="0"/>
              <a:t>Assignment of a contract</a:t>
            </a:r>
          </a:p>
          <a:p>
            <a:pPr lvl="1" indent="-342900">
              <a:buFont typeface="Wingdings" panose="05000000000000000000" pitchFamily="2" charset="2"/>
              <a:buChar char="q"/>
            </a:pPr>
            <a:r>
              <a:rPr lang="en-US" sz="2400" dirty="0"/>
              <a:t>Assignable unless expressly prohibited or contract is a personal service contract (e.g., a listing)</a:t>
            </a:r>
          </a:p>
          <a:p>
            <a:pPr marL="400050" lvl="1" indent="0">
              <a:buNone/>
            </a:pPr>
            <a:endParaRPr lang="en-US" sz="2400" b="1" dirty="0"/>
          </a:p>
          <a:p>
            <a:pPr marL="400050" lvl="1" indent="0">
              <a:buNone/>
            </a:pPr>
            <a:r>
              <a:rPr lang="en-US" sz="2400" b="1" dirty="0"/>
              <a:t>Contract preparation</a:t>
            </a:r>
          </a:p>
          <a:p>
            <a:pPr lvl="1" indent="-342900">
              <a:buFont typeface="Wingdings" panose="05000000000000000000" pitchFamily="2" charset="2"/>
              <a:buChar char="q"/>
            </a:pPr>
            <a:r>
              <a:rPr lang="en-US" sz="2400" dirty="0"/>
              <a:t>Restricted unless licensed as attorney or a party to the contract</a:t>
            </a:r>
          </a:p>
          <a:p>
            <a:pPr lvl="1" indent="-342900">
              <a:buFont typeface="Wingdings" panose="05000000000000000000" pitchFamily="2" charset="2"/>
              <a:buChar char="q"/>
            </a:pPr>
            <a:r>
              <a:rPr lang="en-US" sz="2400" dirty="0"/>
              <a:t>Licensees must be aware of contract preparation restrictions in the states where they operate</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Contract Validity and Enforceability</a:t>
            </a:r>
            <a:endParaRPr lang="en-US" dirty="0"/>
          </a:p>
          <a:p>
            <a:r>
              <a:rPr lang="en-US" b="1" dirty="0"/>
              <a:t> </a:t>
            </a:r>
            <a:endParaRPr lang="en-US" dirty="0"/>
          </a:p>
          <a:p>
            <a:r>
              <a:rPr lang="en-US" b="1" dirty="0">
                <a:solidFill>
                  <a:srgbClr val="FF0000"/>
                </a:solidFill>
              </a:rPr>
              <a:t>Contract Creation</a:t>
            </a:r>
            <a:endParaRPr lang="en-US" dirty="0">
              <a:solidFill>
                <a:srgbClr val="FF0000"/>
              </a:solidFill>
            </a:endParaRPr>
          </a:p>
          <a:p>
            <a:r>
              <a:rPr lang="en-US" b="1" dirty="0"/>
              <a:t> </a:t>
            </a:r>
            <a:endParaRPr lang="en-US" dirty="0"/>
          </a:p>
          <a:p>
            <a:r>
              <a:rPr lang="en-US" b="1" dirty="0"/>
              <a:t>Classification of Contracts</a:t>
            </a:r>
            <a:endParaRPr lang="en-US" dirty="0"/>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25879124"/>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Classification of Contracts</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Contract Validity and Enforceability</a:t>
            </a:r>
            <a:endParaRPr lang="en-US" dirty="0"/>
          </a:p>
          <a:p>
            <a:r>
              <a:rPr lang="en-US" b="1" dirty="0"/>
              <a:t> </a:t>
            </a:r>
            <a:endParaRPr lang="en-US" dirty="0"/>
          </a:p>
          <a:p>
            <a:r>
              <a:rPr lang="en-US" b="1" dirty="0"/>
              <a:t>Contract Creation</a:t>
            </a:r>
            <a:endParaRPr lang="en-US" dirty="0"/>
          </a:p>
          <a:p>
            <a:r>
              <a:rPr lang="en-US" b="1" dirty="0"/>
              <a:t> </a:t>
            </a:r>
            <a:endParaRPr lang="en-US" dirty="0"/>
          </a:p>
          <a:p>
            <a:r>
              <a:rPr lang="en-US" b="1" dirty="0">
                <a:solidFill>
                  <a:srgbClr val="FF0000"/>
                </a:solidFill>
              </a:rPr>
              <a:t>Classification of Contracts</a:t>
            </a:r>
            <a:endParaRPr lang="en-US" dirty="0">
              <a:solidFill>
                <a:srgbClr val="FF0000"/>
              </a:solidFill>
            </a:endParaRPr>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60 classification of contracts.jpg"/>
          <p:cNvPicPr>
            <a:picLocks noChangeAspect="1" noChangeArrowheads="1"/>
          </p:cNvPicPr>
          <p:nvPr/>
        </p:nvPicPr>
        <p:blipFill rotWithShape="1">
          <a:blip r:embed="rId3">
            <a:extLst>
              <a:ext uri="{28A0092B-C50C-407E-A947-70E740481C1C}">
                <a14:useLocalDpi xmlns:a14="http://schemas.microsoft.com/office/drawing/2010/main" val="0"/>
              </a:ext>
            </a:extLst>
          </a:blip>
          <a:srcRect l="2156" t="14521" r="3592" b="10767"/>
          <a:stretch/>
        </p:blipFill>
        <p:spPr bwMode="auto">
          <a:xfrm>
            <a:off x="3200400" y="1371601"/>
            <a:ext cx="48768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5469317"/>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5532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Classification of Contracts</a:t>
            </a:r>
          </a:p>
          <a:p>
            <a:pPr marL="0" lvl="0" indent="0">
              <a:buNone/>
            </a:pPr>
            <a:endParaRPr lang="en-US" sz="2400" b="1" dirty="0">
              <a:solidFill>
                <a:srgbClr val="FF0000"/>
              </a:solidFill>
            </a:endParaRPr>
          </a:p>
          <a:p>
            <a:pPr marL="400050" lvl="1" indent="0">
              <a:buNone/>
            </a:pPr>
            <a:endParaRPr lang="en-US" sz="1100" dirty="0"/>
          </a:p>
          <a:p>
            <a:pPr marL="400050" lvl="1" indent="0">
              <a:buNone/>
            </a:pPr>
            <a:r>
              <a:rPr lang="en-US" sz="2600" b="1" dirty="0"/>
              <a:t>Oral vs. written</a:t>
            </a:r>
          </a:p>
          <a:p>
            <a:pPr lvl="1" indent="-342900">
              <a:buFont typeface="Wingdings" panose="05000000000000000000" pitchFamily="2" charset="2"/>
              <a:buChar char="q"/>
            </a:pPr>
            <a:r>
              <a:rPr lang="en-US" sz="2600" dirty="0"/>
              <a:t>Oral contract = parol contract</a:t>
            </a:r>
          </a:p>
          <a:p>
            <a:pPr lvl="1" indent="-342900">
              <a:buFont typeface="Wingdings" panose="05000000000000000000" pitchFamily="2" charset="2"/>
              <a:buChar char="q"/>
            </a:pPr>
            <a:r>
              <a:rPr lang="en-US" sz="2600" dirty="0"/>
              <a:t>Listings, sales contracts, leases &gt; year </a:t>
            </a:r>
            <a:r>
              <a:rPr lang="en-US" sz="2600" dirty="0">
                <a:sym typeface="Wingdings" panose="05000000000000000000" pitchFamily="2" charset="2"/>
              </a:rPr>
              <a:t>= must be written</a:t>
            </a:r>
            <a:br>
              <a:rPr lang="en-US" sz="2600" dirty="0"/>
            </a:br>
            <a:endParaRPr lang="en-US" sz="2600" dirty="0"/>
          </a:p>
          <a:p>
            <a:pPr marL="400050" lvl="1" indent="0">
              <a:buNone/>
            </a:pPr>
            <a:r>
              <a:rPr lang="en-US" sz="2600" b="1" dirty="0"/>
              <a:t>Express vs. implied</a:t>
            </a:r>
          </a:p>
          <a:p>
            <a:pPr lvl="1" indent="-342900">
              <a:buFont typeface="Wingdings" panose="05000000000000000000" pitchFamily="2" charset="2"/>
              <a:buChar char="q"/>
            </a:pPr>
            <a:r>
              <a:rPr lang="en-US" sz="2600" dirty="0"/>
              <a:t>Express </a:t>
            </a:r>
            <a:r>
              <a:rPr lang="en-US" sz="2600" dirty="0">
                <a:sym typeface="Wingdings" panose="05000000000000000000" pitchFamily="2" charset="2"/>
              </a:rPr>
              <a:t>= a</a:t>
            </a:r>
            <a:r>
              <a:rPr lang="en-US" sz="2600" dirty="0"/>
              <a:t>ll terms manifestly stated</a:t>
            </a:r>
          </a:p>
          <a:p>
            <a:pPr lvl="1" indent="-342900">
              <a:buFont typeface="Wingdings" panose="05000000000000000000" pitchFamily="2" charset="2"/>
              <a:buChar char="q"/>
            </a:pPr>
            <a:r>
              <a:rPr lang="en-US" sz="2600" dirty="0"/>
              <a:t>Implied </a:t>
            </a:r>
            <a:r>
              <a:rPr lang="en-US" sz="2600" dirty="0">
                <a:sym typeface="Wingdings" panose="05000000000000000000" pitchFamily="2" charset="2"/>
              </a:rPr>
              <a:t>= actions of parties suggest agreement</a:t>
            </a:r>
          </a:p>
          <a:p>
            <a:pPr marL="800100" lvl="2" indent="0">
              <a:buNone/>
            </a:pPr>
            <a:endParaRPr lang="en-US" sz="2200" dirty="0"/>
          </a:p>
          <a:p>
            <a:pPr lvl="1" indent="-342900">
              <a:buFont typeface="Wingdings" panose="05000000000000000000" pitchFamily="2" charset="2"/>
              <a:buChar char="q"/>
            </a:pPr>
            <a:endParaRPr lang="en-US" sz="2400" b="1" dirty="0"/>
          </a:p>
          <a:p>
            <a:pPr lvl="1" indent="-342900">
              <a:buFont typeface="Wingdings" panose="05000000000000000000" pitchFamily="2" charset="2"/>
              <a:buChar char="q"/>
            </a:pPr>
            <a:endParaRPr lang="en-US" sz="2400" b="1"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Contract Validity and Enforceability</a:t>
            </a:r>
            <a:endParaRPr lang="en-US" dirty="0"/>
          </a:p>
          <a:p>
            <a:r>
              <a:rPr lang="en-US" b="1" dirty="0"/>
              <a:t> </a:t>
            </a:r>
            <a:endParaRPr lang="en-US" dirty="0"/>
          </a:p>
          <a:p>
            <a:r>
              <a:rPr lang="en-US" b="1" dirty="0"/>
              <a:t>Contract Creation</a:t>
            </a:r>
            <a:endParaRPr lang="en-US" dirty="0"/>
          </a:p>
          <a:p>
            <a:r>
              <a:rPr lang="en-US" b="1" dirty="0"/>
              <a:t> </a:t>
            </a:r>
            <a:endParaRPr lang="en-US" dirty="0"/>
          </a:p>
          <a:p>
            <a:r>
              <a:rPr lang="en-US" b="1" dirty="0">
                <a:solidFill>
                  <a:srgbClr val="FF0000"/>
                </a:solidFill>
              </a:rPr>
              <a:t>Classification of Contracts</a:t>
            </a:r>
            <a:endParaRPr lang="en-US" dirty="0">
              <a:solidFill>
                <a:srgbClr val="FF0000"/>
              </a:solidFill>
            </a:endParaRPr>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98653045"/>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553200" cy="6127750"/>
          </a:xfrm>
        </p:spPr>
        <p:txBody>
          <a:bodyPr>
            <a:normAutofit lnSpcReduction="10000"/>
          </a:bodyPr>
          <a:lstStyle/>
          <a:p>
            <a:pPr marL="0" lvl="0" indent="0">
              <a:buNone/>
            </a:pPr>
            <a:endParaRPr lang="en-US" sz="2400" b="1" dirty="0">
              <a:solidFill>
                <a:srgbClr val="FF0000"/>
              </a:solidFill>
            </a:endParaRPr>
          </a:p>
          <a:p>
            <a:pPr marL="0" lvl="0" indent="0">
              <a:buNone/>
            </a:pPr>
            <a:r>
              <a:rPr lang="en-US" sz="2400" b="1" dirty="0">
                <a:solidFill>
                  <a:srgbClr val="FF0000"/>
                </a:solidFill>
              </a:rPr>
              <a:t>Classification of Contracts</a:t>
            </a:r>
          </a:p>
          <a:p>
            <a:pPr marL="400050" lvl="1" indent="0">
              <a:buNone/>
            </a:pPr>
            <a:endParaRPr lang="en-US" sz="1100" dirty="0"/>
          </a:p>
          <a:p>
            <a:pPr marL="400050" lvl="1" indent="0">
              <a:buNone/>
            </a:pPr>
            <a:r>
              <a:rPr lang="en-US" sz="2400" b="1" dirty="0"/>
              <a:t>Unilateral vs. bilateral</a:t>
            </a:r>
          </a:p>
          <a:p>
            <a:pPr marL="400050" lvl="1" indent="0">
              <a:buNone/>
            </a:pPr>
            <a:endParaRPr lang="en-US" sz="2400" b="1" dirty="0"/>
          </a:p>
          <a:p>
            <a:pPr lvl="1" indent="-342900">
              <a:buFont typeface="Wingdings" panose="05000000000000000000" pitchFamily="2" charset="2"/>
              <a:buChar char="q"/>
            </a:pPr>
            <a:r>
              <a:rPr lang="en-US" sz="2400" b="1" dirty="0"/>
              <a:t>Unilateral</a:t>
            </a:r>
            <a:r>
              <a:rPr lang="en-US" sz="2400" dirty="0"/>
              <a:t>: one party promises to perform if other party acts – but other party does not have to act </a:t>
            </a:r>
          </a:p>
          <a:p>
            <a:pPr lvl="2" indent="-342900">
              <a:buFont typeface="Wingdings" panose="05000000000000000000" pitchFamily="2" charset="2"/>
              <a:buChar char="§"/>
            </a:pPr>
            <a:r>
              <a:rPr lang="en-US" dirty="0"/>
              <a:t>e.g., option-to-sell where seller must sell if buyer opts to buy</a:t>
            </a:r>
            <a:br>
              <a:rPr lang="en-US" dirty="0"/>
            </a:br>
            <a:endParaRPr lang="en-US" dirty="0"/>
          </a:p>
          <a:p>
            <a:pPr lvl="1" indent="-342900">
              <a:buFont typeface="Wingdings" panose="05000000000000000000" pitchFamily="2" charset="2"/>
              <a:buChar char="q"/>
            </a:pPr>
            <a:r>
              <a:rPr lang="en-US" sz="2400" b="1" dirty="0"/>
              <a:t>Bilateral</a:t>
            </a:r>
            <a:r>
              <a:rPr lang="en-US" sz="2400" dirty="0"/>
              <a:t>: both parties promise to perform in exchange for performance by other party</a:t>
            </a:r>
          </a:p>
          <a:p>
            <a:pPr lvl="2" indent="-342900">
              <a:buFont typeface="Wingdings" panose="05000000000000000000" pitchFamily="2" charset="2"/>
              <a:buChar char="§"/>
            </a:pPr>
            <a:r>
              <a:rPr lang="en-US" dirty="0"/>
              <a:t>e.g., listing where broker finds buyer, seller sells property and compensates broker</a:t>
            </a:r>
            <a:br>
              <a:rPr lang="en-US" dirty="0"/>
            </a:br>
            <a:endParaRPr lang="en-US" dirty="0"/>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Contract Validity and Enforceability</a:t>
            </a:r>
            <a:endParaRPr lang="en-US" dirty="0"/>
          </a:p>
          <a:p>
            <a:r>
              <a:rPr lang="en-US" b="1" dirty="0"/>
              <a:t> </a:t>
            </a:r>
            <a:endParaRPr lang="en-US" dirty="0"/>
          </a:p>
          <a:p>
            <a:r>
              <a:rPr lang="en-US" b="1" dirty="0"/>
              <a:t>Contract Creation</a:t>
            </a:r>
            <a:endParaRPr lang="en-US" dirty="0"/>
          </a:p>
          <a:p>
            <a:r>
              <a:rPr lang="en-US" b="1" dirty="0"/>
              <a:t> </a:t>
            </a:r>
            <a:endParaRPr lang="en-US" dirty="0"/>
          </a:p>
          <a:p>
            <a:r>
              <a:rPr lang="en-US" b="1" dirty="0">
                <a:solidFill>
                  <a:srgbClr val="FF0000"/>
                </a:solidFill>
              </a:rPr>
              <a:t>Classification of Contracts</a:t>
            </a:r>
            <a:endParaRPr lang="en-US" dirty="0">
              <a:solidFill>
                <a:srgbClr val="FF0000"/>
              </a:solidFill>
            </a:endParaRPr>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4367616"/>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5532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Classification of Contracts</a:t>
            </a:r>
          </a:p>
          <a:p>
            <a:pPr marL="400050" lvl="1" indent="0">
              <a:buNone/>
            </a:pPr>
            <a:endParaRPr lang="en-US" sz="1100" dirty="0"/>
          </a:p>
          <a:p>
            <a:pPr marL="400050" lvl="1" indent="0">
              <a:buNone/>
            </a:pPr>
            <a:r>
              <a:rPr lang="en-US" sz="2400" b="1" dirty="0"/>
              <a:t>Executed vs. executory</a:t>
            </a:r>
          </a:p>
          <a:p>
            <a:pPr marL="400050" lvl="1" indent="0">
              <a:buNone/>
            </a:pPr>
            <a:endParaRPr lang="en-US" sz="2400" b="1" dirty="0"/>
          </a:p>
          <a:p>
            <a:pPr lvl="1" indent="-342900">
              <a:buFont typeface="Wingdings" panose="05000000000000000000" pitchFamily="2" charset="2"/>
              <a:buChar char="q"/>
            </a:pPr>
            <a:r>
              <a:rPr lang="en-US" sz="2400" b="1" dirty="0"/>
              <a:t>Executed: </a:t>
            </a:r>
            <a:r>
              <a:rPr lang="en-US" sz="2400" dirty="0"/>
              <a:t>contract is fully performed </a:t>
            </a:r>
          </a:p>
          <a:p>
            <a:pPr lvl="2" indent="-342900">
              <a:buFont typeface="Wingdings" panose="05000000000000000000" pitchFamily="2" charset="2"/>
              <a:buChar char="§"/>
            </a:pPr>
            <a:r>
              <a:rPr lang="en-US" dirty="0"/>
              <a:t>e.g., expired lease</a:t>
            </a:r>
            <a:br>
              <a:rPr lang="en-US" dirty="0"/>
            </a:br>
            <a:endParaRPr lang="en-US" dirty="0"/>
          </a:p>
          <a:p>
            <a:pPr lvl="1" indent="-342900">
              <a:buFont typeface="Wingdings" panose="05000000000000000000" pitchFamily="2" charset="2"/>
              <a:buChar char="q"/>
            </a:pPr>
            <a:r>
              <a:rPr lang="en-US" sz="2400" b="1" dirty="0"/>
              <a:t>Executory: </a:t>
            </a:r>
            <a:r>
              <a:rPr lang="en-US" sz="2400" dirty="0"/>
              <a:t>performance is yet to be completed</a:t>
            </a:r>
          </a:p>
          <a:p>
            <a:pPr lvl="2" indent="-342900">
              <a:buFont typeface="Wingdings" panose="05000000000000000000" pitchFamily="2" charset="2"/>
              <a:buChar char="§"/>
            </a:pPr>
            <a:r>
              <a:rPr lang="en-US" dirty="0"/>
              <a:t>e.g., sales contract prior to closing</a:t>
            </a:r>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Contract Validity and Enforceability</a:t>
            </a:r>
            <a:endParaRPr lang="en-US" dirty="0"/>
          </a:p>
          <a:p>
            <a:r>
              <a:rPr lang="en-US" b="1" dirty="0"/>
              <a:t> </a:t>
            </a:r>
            <a:endParaRPr lang="en-US" dirty="0"/>
          </a:p>
          <a:p>
            <a:r>
              <a:rPr lang="en-US" b="1" dirty="0"/>
              <a:t>Contract Creation</a:t>
            </a:r>
            <a:endParaRPr lang="en-US" dirty="0"/>
          </a:p>
          <a:p>
            <a:r>
              <a:rPr lang="en-US" b="1" dirty="0"/>
              <a:t> </a:t>
            </a:r>
            <a:endParaRPr lang="en-US" dirty="0"/>
          </a:p>
          <a:p>
            <a:r>
              <a:rPr lang="en-US" b="1" dirty="0">
                <a:solidFill>
                  <a:srgbClr val="FF0000"/>
                </a:solidFill>
              </a:rPr>
              <a:t>Classification of Contracts</a:t>
            </a:r>
            <a:endParaRPr lang="en-US" dirty="0">
              <a:solidFill>
                <a:srgbClr val="FF0000"/>
              </a:solidFill>
            </a:endParaRPr>
          </a:p>
          <a:p>
            <a:r>
              <a:rPr lang="en-US" b="1" dirty="0"/>
              <a:t> </a:t>
            </a:r>
            <a:endParaRPr lang="en-US" dirty="0"/>
          </a:p>
          <a:p>
            <a:r>
              <a:rPr lang="en-US" b="1" dirty="0"/>
              <a:t>Contract Termination</a:t>
            </a:r>
            <a:endParaRPr lang="en-US" dirty="0"/>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34054966"/>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5532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Contract Termination</a:t>
            </a:r>
          </a:p>
          <a:p>
            <a:pPr marL="400050" lvl="1" indent="0">
              <a:buNone/>
            </a:pPr>
            <a:endParaRPr lang="en-US" sz="1100" dirty="0"/>
          </a:p>
          <a:p>
            <a:pPr marL="400050" lvl="1" indent="0">
              <a:buNone/>
            </a:pPr>
            <a:r>
              <a:rPr lang="en-US" sz="2400" b="1" dirty="0"/>
              <a:t>Forms of contract termination</a:t>
            </a:r>
          </a:p>
          <a:p>
            <a:pPr marL="400050" lvl="1" indent="0">
              <a:buNone/>
            </a:pPr>
            <a:endParaRPr lang="en-US" sz="2400" b="1" dirty="0"/>
          </a:p>
          <a:p>
            <a:pPr lvl="1" indent="-342900">
              <a:buFont typeface="Wingdings" panose="05000000000000000000" pitchFamily="2" charset="2"/>
              <a:buChar char="q"/>
            </a:pPr>
            <a:r>
              <a:rPr lang="en-US" sz="2400" b="1" dirty="0"/>
              <a:t>Performance</a:t>
            </a:r>
            <a:r>
              <a:rPr lang="en-US" sz="2400" dirty="0"/>
              <a:t> – contract is fulfilled</a:t>
            </a:r>
            <a:br>
              <a:rPr lang="en-US" sz="2400" dirty="0"/>
            </a:br>
            <a:endParaRPr lang="en-US" sz="2400" dirty="0"/>
          </a:p>
          <a:p>
            <a:pPr lvl="1" indent="-342900">
              <a:buFont typeface="Wingdings" panose="05000000000000000000" pitchFamily="2" charset="2"/>
              <a:buChar char="q"/>
            </a:pPr>
            <a:r>
              <a:rPr lang="en-US" sz="2400" b="1" dirty="0"/>
              <a:t>Infeasibility </a:t>
            </a:r>
            <a:r>
              <a:rPr lang="en-US" sz="2400" dirty="0"/>
              <a:t>– impossible to perform</a:t>
            </a:r>
            <a:br>
              <a:rPr lang="en-US" sz="2400" dirty="0"/>
            </a:br>
            <a:endParaRPr lang="en-US" sz="2400" dirty="0"/>
          </a:p>
          <a:p>
            <a:pPr lvl="1" indent="-342900">
              <a:buFont typeface="Wingdings" panose="05000000000000000000" pitchFamily="2" charset="2"/>
              <a:buChar char="q"/>
            </a:pPr>
            <a:r>
              <a:rPr lang="en-US" sz="2400" b="1" dirty="0"/>
              <a:t>Mutual agreement </a:t>
            </a:r>
            <a:r>
              <a:rPr lang="en-US" sz="2400" dirty="0"/>
              <a:t>– parties agree to alternate form of action</a:t>
            </a:r>
            <a:br>
              <a:rPr lang="en-US" sz="2400" dirty="0"/>
            </a:br>
            <a:endParaRPr lang="en-US" sz="2400" dirty="0"/>
          </a:p>
          <a:p>
            <a:pPr lvl="1" indent="-342900">
              <a:buFont typeface="Wingdings" panose="05000000000000000000" pitchFamily="2" charset="2"/>
              <a:buChar char="q"/>
            </a:pPr>
            <a:r>
              <a:rPr lang="en-US" sz="2400" b="1" dirty="0"/>
              <a:t>Rescission</a:t>
            </a:r>
            <a:r>
              <a:rPr lang="en-US" sz="2400" dirty="0"/>
              <a:t> – cooling period nullification</a:t>
            </a:r>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Contract Validity and Enforceability</a:t>
            </a:r>
            <a:endParaRPr lang="en-US" dirty="0"/>
          </a:p>
          <a:p>
            <a:r>
              <a:rPr lang="en-US" b="1" dirty="0"/>
              <a:t> </a:t>
            </a:r>
            <a:endParaRPr lang="en-US" dirty="0"/>
          </a:p>
          <a:p>
            <a:r>
              <a:rPr lang="en-US" b="1" dirty="0"/>
              <a:t>Contract Creation</a:t>
            </a:r>
            <a:endParaRPr lang="en-US" dirty="0"/>
          </a:p>
          <a:p>
            <a:r>
              <a:rPr lang="en-US" b="1" dirty="0"/>
              <a:t> </a:t>
            </a:r>
            <a:endParaRPr lang="en-US" dirty="0"/>
          </a:p>
          <a:p>
            <a:r>
              <a:rPr lang="en-US" b="1" dirty="0"/>
              <a:t>Classification of Contracts</a:t>
            </a:r>
            <a:endParaRPr lang="en-US" dirty="0"/>
          </a:p>
          <a:p>
            <a:r>
              <a:rPr lang="en-US" b="1" dirty="0"/>
              <a:t> </a:t>
            </a:r>
            <a:endParaRPr lang="en-US" dirty="0"/>
          </a:p>
          <a:p>
            <a:r>
              <a:rPr lang="en-US" b="1" dirty="0">
                <a:solidFill>
                  <a:srgbClr val="FF0000"/>
                </a:solidFill>
              </a:rPr>
              <a:t>Contract Termination</a:t>
            </a:r>
            <a:endParaRPr lang="en-US" dirty="0">
              <a:solidFill>
                <a:srgbClr val="FF0000"/>
              </a:solidFill>
            </a:endParaRP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81849463"/>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553200" cy="6127750"/>
          </a:xfrm>
        </p:spPr>
        <p:txBody>
          <a:bodyPr>
            <a:normAutofit/>
          </a:bodyPr>
          <a:lstStyle/>
          <a:p>
            <a:pPr marL="0" lvl="0" indent="0">
              <a:buNone/>
            </a:pPr>
            <a:r>
              <a:rPr lang="en-US" sz="2400" b="1" dirty="0">
                <a:solidFill>
                  <a:srgbClr val="FF0000"/>
                </a:solidFill>
              </a:rPr>
              <a:t>Contract Termination</a:t>
            </a:r>
          </a:p>
          <a:p>
            <a:pPr marL="400050" lvl="1" indent="0">
              <a:buNone/>
            </a:pPr>
            <a:endParaRPr lang="en-US" sz="1100" dirty="0"/>
          </a:p>
          <a:p>
            <a:pPr marL="400050" lvl="1" indent="0">
              <a:buNone/>
            </a:pPr>
            <a:r>
              <a:rPr lang="en-US" sz="2400" b="1" dirty="0"/>
              <a:t>Forms of contract termination (cont.)</a:t>
            </a:r>
          </a:p>
          <a:p>
            <a:pPr marL="400050" lvl="1" indent="0">
              <a:buNone/>
            </a:pPr>
            <a:endParaRPr lang="en-US" sz="2400" b="1" dirty="0"/>
          </a:p>
          <a:p>
            <a:pPr lvl="1" indent="-342900">
              <a:buFont typeface="Wingdings" panose="05000000000000000000" pitchFamily="2" charset="2"/>
              <a:buChar char="q"/>
            </a:pPr>
            <a:r>
              <a:rPr lang="en-US" sz="2400" b="1" dirty="0"/>
              <a:t>Revocation</a:t>
            </a:r>
            <a:r>
              <a:rPr lang="en-US" sz="2400" dirty="0"/>
              <a:t> – one party cancels without consent of the other party</a:t>
            </a:r>
          </a:p>
          <a:p>
            <a:pPr lvl="2" indent="-342900">
              <a:buFont typeface="Wingdings" panose="05000000000000000000" pitchFamily="2" charset="2"/>
              <a:buChar char="§"/>
            </a:pPr>
            <a:r>
              <a:rPr lang="en-US" dirty="0"/>
              <a:t>Revoker may or may not incur liability</a:t>
            </a:r>
            <a:endParaRPr lang="en-US" sz="2000" dirty="0"/>
          </a:p>
          <a:p>
            <a:pPr lvl="1" indent="-342900">
              <a:buFont typeface="Wingdings" panose="05000000000000000000" pitchFamily="2" charset="2"/>
              <a:buChar char="q"/>
            </a:pPr>
            <a:r>
              <a:rPr lang="en-US" sz="2400" b="1" dirty="0"/>
              <a:t>Abandonment</a:t>
            </a:r>
            <a:r>
              <a:rPr lang="en-US" sz="2400" dirty="0"/>
              <a:t> – failure to perform</a:t>
            </a:r>
          </a:p>
          <a:p>
            <a:pPr lvl="2" indent="-342900">
              <a:buFont typeface="Wingdings" panose="05000000000000000000" pitchFamily="2" charset="2"/>
              <a:buChar char="§"/>
            </a:pPr>
            <a:r>
              <a:rPr lang="en-US" dirty="0"/>
              <a:t>E.g., listing agent abandons overpriced listing</a:t>
            </a:r>
          </a:p>
          <a:p>
            <a:pPr lvl="1" indent="-342900">
              <a:buFont typeface="Wingdings" panose="05000000000000000000" pitchFamily="2" charset="2"/>
              <a:buChar char="q"/>
            </a:pPr>
            <a:r>
              <a:rPr lang="en-US" sz="2400" b="1" dirty="0"/>
              <a:t>Lapse</a:t>
            </a:r>
            <a:r>
              <a:rPr lang="en-US" sz="2400" dirty="0"/>
              <a:t> – contract expires on its deadline</a:t>
            </a:r>
          </a:p>
          <a:p>
            <a:pPr lvl="1" indent="-342900">
              <a:buFont typeface="Wingdings" panose="05000000000000000000" pitchFamily="2" charset="2"/>
              <a:buChar char="q"/>
            </a:pPr>
            <a:r>
              <a:rPr lang="en-US" sz="2400" b="1" dirty="0"/>
              <a:t>Invalidity</a:t>
            </a:r>
            <a:r>
              <a:rPr lang="en-US" sz="2400" dirty="0"/>
              <a:t> – if void, need not be terminated</a:t>
            </a:r>
          </a:p>
          <a:p>
            <a:pPr lvl="1" indent="-342900">
              <a:buFont typeface="Wingdings" panose="05000000000000000000" pitchFamily="2" charset="2"/>
              <a:buChar char="q"/>
            </a:pPr>
            <a:r>
              <a:rPr lang="en-US" sz="2400" b="1" dirty="0"/>
              <a:t>Breach</a:t>
            </a:r>
            <a:r>
              <a:rPr lang="en-US" sz="2400" dirty="0"/>
              <a:t> – one party defaults</a:t>
            </a:r>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Contract Validity and Enforceability</a:t>
            </a:r>
            <a:endParaRPr lang="en-US" dirty="0"/>
          </a:p>
          <a:p>
            <a:r>
              <a:rPr lang="en-US" b="1" dirty="0"/>
              <a:t> </a:t>
            </a:r>
            <a:endParaRPr lang="en-US" dirty="0"/>
          </a:p>
          <a:p>
            <a:r>
              <a:rPr lang="en-US" b="1" dirty="0"/>
              <a:t>Contract Creation</a:t>
            </a:r>
            <a:endParaRPr lang="en-US" dirty="0"/>
          </a:p>
          <a:p>
            <a:r>
              <a:rPr lang="en-US" b="1" dirty="0"/>
              <a:t> </a:t>
            </a:r>
            <a:endParaRPr lang="en-US" dirty="0"/>
          </a:p>
          <a:p>
            <a:r>
              <a:rPr lang="en-US" b="1" dirty="0"/>
              <a:t>Classification of Contracts</a:t>
            </a:r>
            <a:endParaRPr lang="en-US" dirty="0"/>
          </a:p>
          <a:p>
            <a:r>
              <a:rPr lang="en-US" b="1" dirty="0"/>
              <a:t> </a:t>
            </a:r>
            <a:endParaRPr lang="en-US" dirty="0"/>
          </a:p>
          <a:p>
            <a:r>
              <a:rPr lang="en-US" b="1" dirty="0">
                <a:solidFill>
                  <a:srgbClr val="FF0000"/>
                </a:solidFill>
              </a:rPr>
              <a:t>Contract Termination</a:t>
            </a:r>
            <a:endParaRPr lang="en-US" dirty="0">
              <a:solidFill>
                <a:srgbClr val="FF0000"/>
              </a:solidFill>
            </a:endParaRP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0278426"/>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10:</a:t>
            </a:r>
            <a:br>
              <a:rPr lang="en-US" sz="2400" dirty="0"/>
            </a:br>
            <a:r>
              <a:rPr lang="en-US" sz="1000" dirty="0"/>
              <a:t> </a:t>
            </a:r>
            <a:br>
              <a:rPr lang="en-US" sz="2400" dirty="0"/>
            </a:br>
            <a:r>
              <a:rPr lang="en-US" sz="2400" dirty="0"/>
              <a:t>Real Estate</a:t>
            </a:r>
            <a:br>
              <a:rPr lang="en-US" sz="2400" dirty="0"/>
            </a:br>
            <a:r>
              <a:rPr lang="en-US" sz="2400" dirty="0"/>
              <a:t>Contract Law</a:t>
            </a:r>
            <a:br>
              <a:rPr lang="en-US" sz="1800" dirty="0"/>
            </a:br>
            <a:endParaRPr lang="en-US" sz="1800" dirty="0"/>
          </a:p>
        </p:txBody>
      </p:sp>
      <p:sp>
        <p:nvSpPr>
          <p:cNvPr id="7" name="Content Placeholder 6"/>
          <p:cNvSpPr>
            <a:spLocks noGrp="1"/>
          </p:cNvSpPr>
          <p:nvPr>
            <p:ph idx="1"/>
          </p:nvPr>
        </p:nvSpPr>
        <p:spPr>
          <a:xfrm>
            <a:off x="2362200" y="273050"/>
            <a:ext cx="6553200" cy="6127750"/>
          </a:xfrm>
        </p:spPr>
        <p:txBody>
          <a:bodyPr>
            <a:normAutofit/>
          </a:bodyPr>
          <a:lstStyle/>
          <a:p>
            <a:pPr marL="0" lvl="0" indent="0">
              <a:buNone/>
            </a:pPr>
            <a:r>
              <a:rPr lang="en-US" sz="2400" b="1" dirty="0">
                <a:solidFill>
                  <a:srgbClr val="FF0000"/>
                </a:solidFill>
              </a:rPr>
              <a:t>Contract Termination</a:t>
            </a:r>
          </a:p>
          <a:p>
            <a:pPr marL="400050" lvl="1" indent="0">
              <a:buNone/>
            </a:pPr>
            <a:endParaRPr lang="en-US" sz="1100" dirty="0"/>
          </a:p>
          <a:p>
            <a:pPr marL="400050" lvl="1" indent="0">
              <a:buNone/>
            </a:pPr>
            <a:r>
              <a:rPr lang="en-US" sz="2400" b="1" dirty="0"/>
              <a:t>Breach of contract</a:t>
            </a:r>
          </a:p>
          <a:p>
            <a:pPr marL="400050" lvl="1" indent="0">
              <a:buNone/>
            </a:pPr>
            <a:endParaRPr lang="en-US" sz="2400" b="1" dirty="0"/>
          </a:p>
          <a:p>
            <a:pPr lvl="1" indent="-342900">
              <a:buFont typeface="Wingdings" panose="05000000000000000000" pitchFamily="2" charset="2"/>
              <a:buChar char="q"/>
            </a:pPr>
            <a:r>
              <a:rPr lang="en-US" sz="2400" dirty="0"/>
              <a:t>Default of contract for failure to perform terms</a:t>
            </a:r>
            <a:br>
              <a:rPr lang="en-US" sz="2400" dirty="0"/>
            </a:br>
            <a:endParaRPr lang="en-US" sz="2400" dirty="0"/>
          </a:p>
          <a:p>
            <a:pPr lvl="1" indent="-342900">
              <a:buFont typeface="Wingdings" panose="05000000000000000000" pitchFamily="2" charset="2"/>
              <a:buChar char="q"/>
            </a:pPr>
            <a:r>
              <a:rPr lang="en-US" sz="2400" dirty="0"/>
              <a:t>Gives other party right to legal recourse</a:t>
            </a:r>
            <a:br>
              <a:rPr lang="en-US" sz="2400" dirty="0"/>
            </a:br>
            <a:endParaRPr lang="en-US" sz="2400" dirty="0"/>
          </a:p>
          <a:p>
            <a:pPr lvl="1" indent="-342900">
              <a:buFont typeface="Wingdings" panose="05000000000000000000" pitchFamily="2" charset="2"/>
              <a:buChar char="q"/>
            </a:pPr>
            <a:r>
              <a:rPr lang="en-US" sz="2400" dirty="0"/>
              <a:t>Legal remedies</a:t>
            </a:r>
          </a:p>
          <a:p>
            <a:pPr lvl="2" indent="-342900">
              <a:buFont typeface="Wingdings" panose="05000000000000000000" pitchFamily="2" charset="2"/>
              <a:buChar char="§"/>
            </a:pPr>
            <a:r>
              <a:rPr lang="en-US" dirty="0"/>
              <a:t>Rescission</a:t>
            </a:r>
          </a:p>
          <a:p>
            <a:pPr lvl="2" indent="-342900">
              <a:buFont typeface="Wingdings" panose="05000000000000000000" pitchFamily="2" charset="2"/>
              <a:buChar char="§"/>
            </a:pPr>
            <a:r>
              <a:rPr lang="en-US" dirty="0"/>
              <a:t>Forfeiture</a:t>
            </a:r>
          </a:p>
          <a:p>
            <a:pPr lvl="2" indent="-342900">
              <a:buFont typeface="Wingdings" panose="05000000000000000000" pitchFamily="2" charset="2"/>
              <a:buChar char="§"/>
            </a:pPr>
            <a:r>
              <a:rPr lang="en-US" dirty="0"/>
              <a:t>Suit for damages</a:t>
            </a:r>
          </a:p>
          <a:p>
            <a:pPr lvl="2" indent="-342900">
              <a:buFont typeface="Wingdings" panose="05000000000000000000" pitchFamily="2" charset="2"/>
              <a:buChar char="§"/>
            </a:pPr>
            <a:r>
              <a:rPr lang="en-US" dirty="0"/>
              <a:t>Specific performance</a:t>
            </a:r>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Contract Validity and Enforceability</a:t>
            </a:r>
            <a:endParaRPr lang="en-US" dirty="0"/>
          </a:p>
          <a:p>
            <a:r>
              <a:rPr lang="en-US" b="1" dirty="0"/>
              <a:t> </a:t>
            </a:r>
            <a:endParaRPr lang="en-US" dirty="0"/>
          </a:p>
          <a:p>
            <a:r>
              <a:rPr lang="en-US" b="1" dirty="0"/>
              <a:t>Contract Creation</a:t>
            </a:r>
            <a:endParaRPr lang="en-US" dirty="0"/>
          </a:p>
          <a:p>
            <a:r>
              <a:rPr lang="en-US" b="1" dirty="0"/>
              <a:t> </a:t>
            </a:r>
            <a:endParaRPr lang="en-US" dirty="0"/>
          </a:p>
          <a:p>
            <a:r>
              <a:rPr lang="en-US" b="1" dirty="0"/>
              <a:t>Classification of Contracts</a:t>
            </a:r>
            <a:endParaRPr lang="en-US" dirty="0"/>
          </a:p>
          <a:p>
            <a:r>
              <a:rPr lang="en-US" b="1" dirty="0"/>
              <a:t> </a:t>
            </a:r>
            <a:endParaRPr lang="en-US" dirty="0"/>
          </a:p>
          <a:p>
            <a:r>
              <a:rPr lang="en-US" b="1" dirty="0">
                <a:solidFill>
                  <a:srgbClr val="FF0000"/>
                </a:solidFill>
              </a:rPr>
              <a:t>Contract Termination</a:t>
            </a:r>
            <a:endParaRPr lang="en-US" dirty="0">
              <a:solidFill>
                <a:srgbClr val="FF0000"/>
              </a:solidFill>
            </a:endParaRP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#10  Real Estate Contract Law         Slide 10-20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26296785"/>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0" y="0"/>
            <a:ext cx="9144001"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199" y="560388"/>
            <a:ext cx="8229600" cy="639762"/>
          </a:xfrm>
        </p:spPr>
        <p:txBody>
          <a:bodyPr>
            <a:noAutofit/>
          </a:bodyPr>
          <a:lstStyle/>
          <a:p>
            <a:r>
              <a:rPr lang="en-US" b="1" dirty="0">
                <a:solidFill>
                  <a:schemeClr val="bg1"/>
                </a:solidFill>
              </a:rPr>
              <a:t>Unit 11:</a:t>
            </a:r>
            <a:r>
              <a:rPr lang="en-US" dirty="0">
                <a:solidFill>
                  <a:schemeClr val="bg1"/>
                </a:solidFill>
              </a:rPr>
              <a:t> </a:t>
            </a:r>
            <a:r>
              <a:rPr lang="en-US" b="1" dirty="0">
                <a:solidFill>
                  <a:schemeClr val="bg1"/>
                </a:solidFill>
              </a:rPr>
              <a:t>AGENCY</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1990723" y="1885950"/>
          <a:ext cx="5162552" cy="30861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9" y="64008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#11  Agency                 Slide 11-1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99350934"/>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a:bodyPr>
          <a:lstStyle/>
          <a:p>
            <a:pPr marL="0" lvl="0" indent="0">
              <a:buNone/>
            </a:pPr>
            <a:endParaRPr lang="en-US" sz="2400" b="1" dirty="0">
              <a:solidFill>
                <a:srgbClr val="FF0000"/>
              </a:solidFill>
            </a:endParaRPr>
          </a:p>
          <a:p>
            <a:pPr marL="0" indent="0">
              <a:buNone/>
            </a:pPr>
            <a:r>
              <a:rPr lang="en-US" sz="2400" b="1" dirty="0">
                <a:solidFill>
                  <a:srgbClr val="FF0000"/>
                </a:solidFill>
              </a:rPr>
              <a:t>The Agency Relationship</a:t>
            </a:r>
          </a:p>
          <a:p>
            <a:pPr marL="400050" lvl="1" indent="0">
              <a:buNone/>
            </a:pPr>
            <a:endParaRPr lang="en-US" sz="2400" dirty="0"/>
          </a:p>
          <a:p>
            <a:pPr marL="400050" lvl="1" indent="0">
              <a:buNone/>
            </a:pPr>
            <a:r>
              <a:rPr lang="en-US" sz="2400" b="1" dirty="0"/>
              <a:t>Basic roles in real estate brokerage agency</a:t>
            </a:r>
          </a:p>
          <a:p>
            <a:pPr marL="400050" lvl="1" indent="0">
              <a:buNone/>
            </a:pPr>
            <a:endParaRPr lang="en-US" sz="2400" b="1" dirty="0"/>
          </a:p>
          <a:p>
            <a:pPr lvl="1" indent="-342900">
              <a:buFont typeface="Wingdings" panose="05000000000000000000" pitchFamily="2" charset="2"/>
              <a:buChar char="q"/>
            </a:pPr>
            <a:r>
              <a:rPr lang="en-US" sz="2400" dirty="0"/>
              <a:t>Principal (client) hires agent (broker) to find a ready, willing, and able customer (buyer, seller, tenant)</a:t>
            </a:r>
          </a:p>
          <a:p>
            <a:pPr lvl="1" indent="-342900">
              <a:buFont typeface="Wingdings" panose="05000000000000000000" pitchFamily="2" charset="2"/>
              <a:buChar char="q"/>
            </a:pPr>
            <a:endParaRPr lang="en-US" sz="2400" dirty="0"/>
          </a:p>
          <a:p>
            <a:pPr lvl="1" indent="-342900">
              <a:buFont typeface="Wingdings" panose="05000000000000000000" pitchFamily="2" charset="2"/>
              <a:buChar char="q"/>
            </a:pPr>
            <a:r>
              <a:rPr lang="en-US" sz="2400" dirty="0"/>
              <a:t>Client-agent fiduciary foundations:</a:t>
            </a:r>
          </a:p>
          <a:p>
            <a:pPr lvl="2" indent="-342900">
              <a:buFont typeface="Wingdings" panose="05000000000000000000" pitchFamily="2" charset="2"/>
              <a:buChar char="§"/>
            </a:pPr>
            <a:r>
              <a:rPr lang="en-US" dirty="0"/>
              <a:t>trust, confidence, good faith</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The Agency Relationship</a:t>
            </a:r>
          </a:p>
          <a:p>
            <a:endParaRPr lang="en-US" b="1" dirty="0">
              <a:solidFill>
                <a:srgbClr val="FF0000"/>
              </a:solidFill>
            </a:endParaRPr>
          </a:p>
          <a:p>
            <a:r>
              <a:rPr lang="en-US" b="1" dirty="0"/>
              <a:t>Fiduciary Duties</a:t>
            </a:r>
          </a:p>
          <a:p>
            <a:endParaRPr lang="en-US" b="1" dirty="0"/>
          </a:p>
          <a:p>
            <a:r>
              <a:rPr lang="en-US" b="1" dirty="0"/>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541950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039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Real Estate As Property</a:t>
            </a:r>
          </a:p>
          <a:p>
            <a:pPr marL="0" indent="0">
              <a:buNone/>
            </a:pPr>
            <a:endParaRPr lang="en-US" sz="2400" dirty="0"/>
          </a:p>
          <a:p>
            <a:pPr marL="400050" lvl="1" indent="0">
              <a:buNone/>
            </a:pPr>
            <a:r>
              <a:rPr lang="en-US" sz="2400" b="1" dirty="0"/>
              <a:t>Water rights: littoral and riparian </a:t>
            </a:r>
          </a:p>
          <a:p>
            <a:pPr marL="400050" lvl="1" indent="0">
              <a:buNone/>
            </a:pPr>
            <a:endParaRPr lang="en-US" sz="2400" b="1" dirty="0"/>
          </a:p>
          <a:p>
            <a:pPr lvl="1" indent="-342900">
              <a:buFont typeface="Wingdings" panose="05000000000000000000" pitchFamily="2" charset="2"/>
              <a:buChar char="q"/>
            </a:pPr>
            <a:r>
              <a:rPr lang="en-US" sz="2400" b="1" dirty="0"/>
              <a:t>Littoral rights</a:t>
            </a:r>
            <a:br>
              <a:rPr lang="en-US" sz="2400" b="1" dirty="0"/>
            </a:br>
            <a:endParaRPr lang="en-US" sz="2400" b="1" dirty="0"/>
          </a:p>
          <a:p>
            <a:pPr lvl="2" indent="-342900">
              <a:buFont typeface="Wingdings" panose="05000000000000000000" pitchFamily="2" charset="2"/>
              <a:buChar char="§"/>
            </a:pPr>
            <a:r>
              <a:rPr lang="en-US" dirty="0"/>
              <a:t>Applies to </a:t>
            </a:r>
            <a:r>
              <a:rPr lang="en-US" b="1" dirty="0"/>
              <a:t>seas &amp; lakes</a:t>
            </a:r>
            <a:br>
              <a:rPr lang="en-US" dirty="0"/>
            </a:br>
            <a:endParaRPr lang="en-US" dirty="0"/>
          </a:p>
          <a:p>
            <a:pPr lvl="2" indent="-342900">
              <a:buFont typeface="Wingdings" panose="05000000000000000000" pitchFamily="2" charset="2"/>
              <a:buChar char="§"/>
            </a:pPr>
            <a:r>
              <a:rPr lang="en-US" dirty="0"/>
              <a:t>Abutting property owners </a:t>
            </a:r>
            <a:r>
              <a:rPr lang="en-US" b="1" dirty="0"/>
              <a:t>own</a:t>
            </a:r>
            <a:r>
              <a:rPr lang="en-US" dirty="0"/>
              <a:t> land </a:t>
            </a:r>
            <a:r>
              <a:rPr lang="en-US" b="1" dirty="0"/>
              <a:t>to high water mark</a:t>
            </a:r>
            <a:r>
              <a:rPr lang="en-US" dirty="0"/>
              <a:t> of shoreline</a:t>
            </a:r>
            <a:br>
              <a:rPr lang="en-US" dirty="0"/>
            </a:br>
            <a:endParaRPr lang="en-US" b="1" dirty="0"/>
          </a:p>
          <a:p>
            <a:pPr lvl="2" indent="-342900">
              <a:buFont typeface="Wingdings" panose="05000000000000000000" pitchFamily="2" charset="2"/>
              <a:buChar char="§"/>
            </a:pPr>
            <a:r>
              <a:rPr lang="en-US" dirty="0"/>
              <a:t>State owns underlying land</a:t>
            </a:r>
          </a:p>
          <a:p>
            <a:pPr marL="400050" lvl="1" indent="0">
              <a:buNone/>
            </a:pPr>
            <a:endParaRPr lang="en-US"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solidFill>
                  <a:srgbClr val="FF0000"/>
                </a:solidFill>
              </a:rPr>
              <a:t>Real Estate as Property</a:t>
            </a:r>
          </a:p>
          <a:p>
            <a:endParaRPr lang="en-US" b="1" dirty="0">
              <a:solidFill>
                <a:srgbClr val="FF0000"/>
              </a:solidFill>
            </a:endParaRPr>
          </a:p>
          <a:p>
            <a:r>
              <a:rPr lang="en-US" b="1" dirty="0"/>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92507424"/>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184400" y="273050"/>
            <a:ext cx="6807200" cy="6127750"/>
          </a:xfrm>
        </p:spPr>
        <p:txBody>
          <a:bodyPr>
            <a:normAutofit lnSpcReduction="10000"/>
          </a:bodyPr>
          <a:lstStyle/>
          <a:p>
            <a:pPr marL="0" indent="0">
              <a:buNone/>
            </a:pPr>
            <a:r>
              <a:rPr lang="en-US" sz="2400" b="1" dirty="0">
                <a:solidFill>
                  <a:srgbClr val="FF0000"/>
                </a:solidFill>
              </a:rPr>
              <a:t>The Agency Relationship</a:t>
            </a:r>
          </a:p>
          <a:p>
            <a:pPr marL="400050" lvl="1" indent="0">
              <a:buNone/>
            </a:pPr>
            <a:endParaRPr lang="en-US" sz="900" dirty="0"/>
          </a:p>
          <a:p>
            <a:pPr marL="400050" lvl="1" indent="0">
              <a:buNone/>
            </a:pPr>
            <a:r>
              <a:rPr lang="en-US" sz="2400" b="1" dirty="0"/>
              <a:t>Types of agency</a:t>
            </a:r>
          </a:p>
          <a:p>
            <a:pPr marL="400050" lvl="1" indent="0">
              <a:buNone/>
            </a:pPr>
            <a:endParaRPr lang="en-US" sz="2400" b="1" dirty="0"/>
          </a:p>
          <a:p>
            <a:pPr lvl="1" indent="-342900">
              <a:buFont typeface="Wingdings" panose="05000000000000000000" pitchFamily="2" charset="2"/>
              <a:buChar char="q"/>
            </a:pPr>
            <a:r>
              <a:rPr lang="en-US" sz="2400" b="1" dirty="0"/>
              <a:t>Universal</a:t>
            </a:r>
          </a:p>
          <a:p>
            <a:pPr lvl="2" indent="-342900">
              <a:buFont typeface="Wingdings" panose="05000000000000000000" pitchFamily="2" charset="2"/>
              <a:buChar char="§"/>
            </a:pPr>
            <a:r>
              <a:rPr lang="en-US" dirty="0"/>
              <a:t>represent in business and personal matters</a:t>
            </a:r>
          </a:p>
          <a:p>
            <a:pPr lvl="2" indent="-342900">
              <a:buFont typeface="Wingdings" panose="05000000000000000000" pitchFamily="2" charset="2"/>
              <a:buChar char="§"/>
            </a:pPr>
            <a:r>
              <a:rPr lang="en-US" dirty="0"/>
              <a:t>can contract for principal</a:t>
            </a:r>
          </a:p>
          <a:p>
            <a:pPr lvl="1" indent="-342900">
              <a:buFont typeface="Wingdings" panose="05000000000000000000" pitchFamily="2" charset="2"/>
              <a:buChar char="q"/>
            </a:pPr>
            <a:r>
              <a:rPr lang="en-US" sz="2400" b="1" dirty="0"/>
              <a:t>General</a:t>
            </a:r>
          </a:p>
          <a:p>
            <a:pPr lvl="2" indent="-342900">
              <a:buFont typeface="Wingdings" panose="05000000000000000000" pitchFamily="2" charset="2"/>
              <a:buChar char="§"/>
            </a:pPr>
            <a:r>
              <a:rPr lang="en-US" dirty="0"/>
              <a:t>represent in business matters</a:t>
            </a:r>
          </a:p>
          <a:p>
            <a:pPr lvl="2" indent="-342900">
              <a:buFont typeface="Wingdings" panose="05000000000000000000" pitchFamily="2" charset="2"/>
              <a:buChar char="§"/>
            </a:pPr>
            <a:r>
              <a:rPr lang="en-US" dirty="0"/>
              <a:t>agent can contract for principal</a:t>
            </a:r>
          </a:p>
          <a:p>
            <a:pPr lvl="1" indent="-342900">
              <a:buFont typeface="Wingdings" panose="05000000000000000000" pitchFamily="2" charset="2"/>
              <a:buChar char="q"/>
            </a:pPr>
            <a:r>
              <a:rPr lang="en-US" sz="2400" b="1" dirty="0"/>
              <a:t>Special</a:t>
            </a:r>
          </a:p>
          <a:p>
            <a:pPr lvl="2" indent="-342900">
              <a:buFont typeface="Wingdings" panose="05000000000000000000" pitchFamily="2" charset="2"/>
              <a:buChar char="§"/>
            </a:pPr>
            <a:r>
              <a:rPr lang="en-US" dirty="0"/>
              <a:t>represent in single business transaction</a:t>
            </a:r>
          </a:p>
          <a:p>
            <a:pPr lvl="2" indent="-342900">
              <a:buFont typeface="Wingdings" panose="05000000000000000000" pitchFamily="2" charset="2"/>
              <a:buChar char="§"/>
            </a:pPr>
            <a:r>
              <a:rPr lang="en-US" dirty="0"/>
              <a:t>normally agent cannot contract for principal</a:t>
            </a:r>
          </a:p>
          <a:p>
            <a:pPr lvl="2" indent="-342900">
              <a:buFont typeface="Wingdings" panose="05000000000000000000" pitchFamily="2" charset="2"/>
              <a:buChar char="§"/>
            </a:pPr>
            <a:r>
              <a:rPr lang="en-US" dirty="0"/>
              <a:t>the </a:t>
            </a:r>
            <a:r>
              <a:rPr lang="en-US" b="1" dirty="0"/>
              <a:t>brokerage relationship</a:t>
            </a:r>
            <a:r>
              <a:rPr lang="en-US" dirty="0"/>
              <a:t> is usually special agency</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The Agency Relationship</a:t>
            </a:r>
          </a:p>
          <a:p>
            <a:endParaRPr lang="en-US" b="1" dirty="0">
              <a:solidFill>
                <a:srgbClr val="FF0000"/>
              </a:solidFill>
            </a:endParaRPr>
          </a:p>
          <a:p>
            <a:r>
              <a:rPr lang="en-US" b="1" dirty="0"/>
              <a:t>Fiduciary Duties</a:t>
            </a:r>
          </a:p>
          <a:p>
            <a:endParaRPr lang="en-US" b="1" dirty="0"/>
          </a:p>
          <a:p>
            <a:r>
              <a:rPr lang="en-US" b="1" dirty="0"/>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12334069"/>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184400" y="273050"/>
            <a:ext cx="6807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The Agency Relationship</a:t>
            </a:r>
          </a:p>
          <a:p>
            <a:pPr marL="400050" lvl="1" indent="0">
              <a:buNone/>
            </a:pPr>
            <a:endParaRPr lang="en-US" sz="2400" dirty="0"/>
          </a:p>
          <a:p>
            <a:pPr marL="400050" lvl="1" indent="0">
              <a:buNone/>
            </a:pPr>
            <a:r>
              <a:rPr lang="en-US" sz="2400" b="1" dirty="0"/>
              <a:t>Creating an agency relationship</a:t>
            </a:r>
          </a:p>
          <a:p>
            <a:pPr marL="400050" lvl="1" indent="0">
              <a:buNone/>
            </a:pPr>
            <a:endParaRPr lang="en-US" sz="2400" b="1" dirty="0"/>
          </a:p>
          <a:p>
            <a:pPr lvl="1" indent="-342900">
              <a:buFont typeface="Wingdings" panose="05000000000000000000" pitchFamily="2" charset="2"/>
              <a:buChar char="q"/>
            </a:pPr>
            <a:r>
              <a:rPr lang="en-US" sz="2400" dirty="0"/>
              <a:t>Express </a:t>
            </a:r>
            <a:r>
              <a:rPr lang="en-US" sz="2400" b="1" dirty="0"/>
              <a:t>written </a:t>
            </a:r>
            <a:r>
              <a:rPr lang="en-US" sz="2400" dirty="0"/>
              <a:t>or </a:t>
            </a:r>
            <a:r>
              <a:rPr lang="en-US" sz="2400" b="1" dirty="0"/>
              <a:t>oral</a:t>
            </a:r>
            <a:r>
              <a:rPr lang="en-US" sz="2400" dirty="0"/>
              <a:t> agreement</a:t>
            </a:r>
          </a:p>
          <a:p>
            <a:pPr lvl="2" indent="-342900">
              <a:buFont typeface="Wingdings" panose="05000000000000000000" pitchFamily="2" charset="2"/>
              <a:buChar char="§"/>
            </a:pPr>
            <a:r>
              <a:rPr lang="en-US" dirty="0"/>
              <a:t>established for a specified transaction</a:t>
            </a:r>
          </a:p>
          <a:p>
            <a:pPr lvl="2" indent="-342900">
              <a:buFont typeface="Wingdings" panose="05000000000000000000" pitchFamily="2" charset="2"/>
              <a:buChar char="§"/>
            </a:pPr>
            <a:r>
              <a:rPr lang="en-US" dirty="0"/>
              <a:t>contains an express expiration</a:t>
            </a:r>
            <a:br>
              <a:rPr lang="en-US" sz="2000" dirty="0"/>
            </a:br>
            <a:endParaRPr lang="en-US" sz="2000" dirty="0"/>
          </a:p>
          <a:p>
            <a:pPr lvl="1" indent="-342900">
              <a:buFont typeface="Wingdings" panose="05000000000000000000" pitchFamily="2" charset="2"/>
              <a:buChar char="q"/>
            </a:pPr>
            <a:r>
              <a:rPr lang="en-US" sz="2400" b="1" dirty="0"/>
              <a:t>Implied </a:t>
            </a:r>
            <a:r>
              <a:rPr lang="en-US" sz="2400" dirty="0"/>
              <a:t>agreement by actions of either party</a:t>
            </a:r>
          </a:p>
          <a:p>
            <a:pPr lvl="2" indent="-342900">
              <a:buFont typeface="Wingdings" panose="05000000000000000000" pitchFamily="2" charset="2"/>
              <a:buChar char="§"/>
            </a:pPr>
            <a:r>
              <a:rPr lang="en-US" dirty="0"/>
              <a:t>can be intentional or unintentional</a:t>
            </a:r>
          </a:p>
          <a:p>
            <a:pPr lvl="2" indent="-342900">
              <a:buFont typeface="Wingdings" panose="05000000000000000000" pitchFamily="2" charset="2"/>
              <a:buChar char="§"/>
            </a:pPr>
            <a:r>
              <a:rPr lang="en-US" dirty="0"/>
              <a:t>can obligate the agent to fiduciary duties and professional standards of care</a:t>
            </a:r>
          </a:p>
          <a:p>
            <a:pPr lvl="2" indent="-342900">
              <a:buFont typeface="Wingdings" panose="05000000000000000000" pitchFamily="2" charset="2"/>
              <a:buChar char="§"/>
            </a:pPr>
            <a:r>
              <a:rPr lang="en-US" dirty="0"/>
              <a:t>not allowed to exist in some states</a:t>
            </a:r>
          </a:p>
          <a:p>
            <a:pPr lvl="2" indent="-342900">
              <a:buFont typeface="Wingdings" panose="05000000000000000000" pitchFamily="2" charset="2"/>
              <a:buChar char="§"/>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The Agency Relationship</a:t>
            </a:r>
          </a:p>
          <a:p>
            <a:endParaRPr lang="en-US" b="1" dirty="0">
              <a:solidFill>
                <a:srgbClr val="FF0000"/>
              </a:solidFill>
            </a:endParaRPr>
          </a:p>
          <a:p>
            <a:r>
              <a:rPr lang="en-US" b="1" dirty="0"/>
              <a:t>Fiduciary Duties</a:t>
            </a:r>
          </a:p>
          <a:p>
            <a:endParaRPr lang="en-US" b="1" dirty="0"/>
          </a:p>
          <a:p>
            <a:r>
              <a:rPr lang="en-US" b="1" dirty="0"/>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01429394"/>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lnSpcReduction="10000"/>
          </a:bodyPr>
          <a:lstStyle/>
          <a:p>
            <a:pPr marL="0" indent="0">
              <a:buNone/>
            </a:pPr>
            <a:r>
              <a:rPr lang="en-US" sz="2400" b="1" dirty="0">
                <a:solidFill>
                  <a:srgbClr val="FF0000"/>
                </a:solidFill>
              </a:rPr>
              <a:t>The Agency Relationship</a:t>
            </a:r>
          </a:p>
          <a:p>
            <a:pPr marL="400050" lvl="1" indent="0">
              <a:buNone/>
            </a:pPr>
            <a:endParaRPr lang="en-US" sz="1200" dirty="0"/>
          </a:p>
          <a:p>
            <a:pPr marL="400050" lvl="1" indent="0">
              <a:buNone/>
            </a:pPr>
            <a:r>
              <a:rPr lang="en-US" sz="2400" b="1" dirty="0"/>
              <a:t>Terminating an agency relationship</a:t>
            </a:r>
          </a:p>
          <a:p>
            <a:pPr marL="400050" lvl="1" indent="0">
              <a:buNone/>
            </a:pPr>
            <a:endParaRPr lang="en-US" sz="1600" b="1" dirty="0"/>
          </a:p>
          <a:p>
            <a:pPr lvl="1" indent="-342900">
              <a:buFont typeface="Wingdings" panose="05000000000000000000" pitchFamily="2" charset="2"/>
              <a:buChar char="q"/>
            </a:pPr>
            <a:r>
              <a:rPr lang="en-US" sz="2400" b="1" dirty="0"/>
              <a:t>Voluntary causes</a:t>
            </a:r>
          </a:p>
          <a:p>
            <a:pPr lvl="2" indent="-342900">
              <a:buFont typeface="Wingdings" panose="05000000000000000000" pitchFamily="2" charset="2"/>
              <a:buChar char="§"/>
            </a:pPr>
            <a:r>
              <a:rPr lang="en-US" dirty="0"/>
              <a:t>fulfillment</a:t>
            </a:r>
          </a:p>
          <a:p>
            <a:pPr lvl="2" indent="-342900">
              <a:buFont typeface="Wingdings" panose="05000000000000000000" pitchFamily="2" charset="2"/>
              <a:buChar char="§"/>
            </a:pPr>
            <a:r>
              <a:rPr lang="en-US" dirty="0"/>
              <a:t>expiration</a:t>
            </a:r>
          </a:p>
          <a:p>
            <a:pPr lvl="2" indent="-342900">
              <a:buFont typeface="Wingdings" panose="05000000000000000000" pitchFamily="2" charset="2"/>
              <a:buChar char="§"/>
            </a:pPr>
            <a:r>
              <a:rPr lang="en-US" dirty="0"/>
              <a:t>mutual agreement</a:t>
            </a:r>
            <a:br>
              <a:rPr lang="en-US" dirty="0"/>
            </a:br>
            <a:endParaRPr lang="en-US" dirty="0"/>
          </a:p>
          <a:p>
            <a:pPr lvl="1" indent="-342900">
              <a:buFont typeface="Wingdings" panose="05000000000000000000" pitchFamily="2" charset="2"/>
              <a:buChar char="q"/>
            </a:pPr>
            <a:r>
              <a:rPr lang="en-US" sz="2400" b="1" dirty="0"/>
              <a:t>Involuntary causes</a:t>
            </a:r>
          </a:p>
          <a:p>
            <a:pPr lvl="2" indent="-342900">
              <a:buFont typeface="Wingdings" panose="05000000000000000000" pitchFamily="2" charset="2"/>
              <a:buChar char="§"/>
            </a:pPr>
            <a:r>
              <a:rPr lang="en-US" dirty="0"/>
              <a:t>incapacity</a:t>
            </a:r>
          </a:p>
          <a:p>
            <a:pPr lvl="2" indent="-342900">
              <a:buFont typeface="Wingdings" panose="05000000000000000000" pitchFamily="2" charset="2"/>
              <a:buChar char="§"/>
            </a:pPr>
            <a:r>
              <a:rPr lang="en-US" dirty="0"/>
              <a:t>abandonment or destruction</a:t>
            </a:r>
          </a:p>
          <a:p>
            <a:pPr lvl="2" indent="-342900">
              <a:buFont typeface="Wingdings" panose="05000000000000000000" pitchFamily="2" charset="2"/>
              <a:buChar char="§"/>
            </a:pPr>
            <a:r>
              <a:rPr lang="en-US" dirty="0"/>
              <a:t>renunciation</a:t>
            </a:r>
          </a:p>
          <a:p>
            <a:pPr lvl="2" indent="-342900">
              <a:buFont typeface="Wingdings" panose="05000000000000000000" pitchFamily="2" charset="2"/>
              <a:buChar char="§"/>
            </a:pPr>
            <a:r>
              <a:rPr lang="en-US" dirty="0"/>
              <a:t>breach</a:t>
            </a:r>
          </a:p>
          <a:p>
            <a:pPr lvl="2" indent="-342900">
              <a:buFont typeface="Wingdings" panose="05000000000000000000" pitchFamily="2" charset="2"/>
              <a:buChar char="§"/>
            </a:pPr>
            <a:r>
              <a:rPr lang="en-US" dirty="0"/>
              <a:t>bankruptcy</a:t>
            </a:r>
          </a:p>
          <a:p>
            <a:pPr lvl="2" indent="-342900">
              <a:buFont typeface="Wingdings" panose="05000000000000000000" pitchFamily="2" charset="2"/>
              <a:buChar char="§"/>
            </a:pPr>
            <a:r>
              <a:rPr lang="en-US" dirty="0"/>
              <a:t>revocation of license</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The Agency Relationship</a:t>
            </a:r>
          </a:p>
          <a:p>
            <a:endParaRPr lang="en-US" b="1" dirty="0">
              <a:solidFill>
                <a:srgbClr val="FF0000"/>
              </a:solidFill>
            </a:endParaRPr>
          </a:p>
          <a:p>
            <a:r>
              <a:rPr lang="en-US" b="1" dirty="0"/>
              <a:t>Fiduciary Duties</a:t>
            </a:r>
          </a:p>
          <a:p>
            <a:endParaRPr lang="en-US" b="1" dirty="0"/>
          </a:p>
          <a:p>
            <a:r>
              <a:rPr lang="en-US" b="1" dirty="0"/>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3816868"/>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438400" y="304800"/>
            <a:ext cx="6400800" cy="6096000"/>
          </a:xfrm>
        </p:spPr>
        <p:txBody>
          <a:bodyPr>
            <a:normAutofit/>
          </a:bodyPr>
          <a:lstStyle/>
          <a:p>
            <a:pPr marL="0" indent="0">
              <a:buNone/>
            </a:pPr>
            <a:r>
              <a:rPr lang="en-US" sz="2400" b="1" dirty="0">
                <a:solidFill>
                  <a:srgbClr val="FF0000"/>
                </a:solidFill>
              </a:rPr>
              <a:t>Fiduciary Duties</a:t>
            </a:r>
          </a:p>
          <a:p>
            <a:pPr marL="400050" lvl="1" indent="0">
              <a:buNone/>
            </a:pPr>
            <a:endParaRPr lang="en-US" sz="12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solidFill>
                  <a:srgbClr val="FF0000"/>
                </a:solidFill>
              </a:rPr>
              <a:t>Fiduciary Duties</a:t>
            </a:r>
          </a:p>
          <a:p>
            <a:endParaRPr lang="en-US" b="1" dirty="0"/>
          </a:p>
          <a:p>
            <a:r>
              <a:rPr lang="en-US" b="1" dirty="0"/>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61 fiduciary duties.jpg"/>
          <p:cNvPicPr>
            <a:picLocks noChangeAspect="1" noChangeArrowheads="1"/>
          </p:cNvPicPr>
          <p:nvPr/>
        </p:nvPicPr>
        <p:blipFill rotWithShape="1">
          <a:blip r:embed="rId3">
            <a:extLst>
              <a:ext uri="{28A0092B-C50C-407E-A947-70E740481C1C}">
                <a14:useLocalDpi xmlns:a14="http://schemas.microsoft.com/office/drawing/2010/main" val="0"/>
              </a:ext>
            </a:extLst>
          </a:blip>
          <a:srcRect t="10115" b="8735"/>
          <a:stretch/>
        </p:blipFill>
        <p:spPr bwMode="auto">
          <a:xfrm>
            <a:off x="3124200" y="914400"/>
            <a:ext cx="5486400" cy="533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2799096"/>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Fiduciary Duties</a:t>
            </a:r>
          </a:p>
          <a:p>
            <a:pPr marL="400050" lvl="1" indent="0">
              <a:buNone/>
            </a:pPr>
            <a:endParaRPr lang="en-US" sz="1200" dirty="0"/>
          </a:p>
          <a:p>
            <a:pPr marL="400050" lvl="1" indent="0">
              <a:buNone/>
            </a:pPr>
            <a:r>
              <a:rPr lang="en-US" sz="2400" b="1" dirty="0"/>
              <a:t>Agent's duties to the client</a:t>
            </a:r>
          </a:p>
          <a:p>
            <a:pPr marL="400050" lvl="1" indent="0">
              <a:buNone/>
            </a:pPr>
            <a:endParaRPr lang="en-US" sz="2400" b="1" dirty="0"/>
          </a:p>
          <a:p>
            <a:pPr lvl="1" indent="-342900">
              <a:buFont typeface="Wingdings" panose="05000000000000000000" pitchFamily="2" charset="2"/>
              <a:buChar char="q"/>
            </a:pPr>
            <a:r>
              <a:rPr lang="en-US" sz="2400" b="1" dirty="0"/>
              <a:t>Skill</a:t>
            </a:r>
            <a:r>
              <a:rPr lang="en-US" sz="2400" dirty="0"/>
              <a:t> – comparable competence to other locals</a:t>
            </a:r>
            <a:br>
              <a:rPr lang="en-US" sz="2400" dirty="0"/>
            </a:br>
            <a:endParaRPr lang="en-US" sz="2400" dirty="0"/>
          </a:p>
          <a:p>
            <a:pPr lvl="1" indent="-342900">
              <a:buFont typeface="Wingdings" panose="05000000000000000000" pitchFamily="2" charset="2"/>
              <a:buChar char="q"/>
            </a:pPr>
            <a:r>
              <a:rPr lang="en-US" sz="2400" b="1" dirty="0"/>
              <a:t>Care</a:t>
            </a:r>
            <a:r>
              <a:rPr lang="en-US" sz="2400" dirty="0"/>
              <a:t> – observe limited authorizations of the listing</a:t>
            </a:r>
            <a:br>
              <a:rPr lang="en-US" sz="2400" dirty="0"/>
            </a:br>
            <a:endParaRPr lang="en-US" sz="2400" dirty="0"/>
          </a:p>
          <a:p>
            <a:pPr lvl="1" indent="-342900">
              <a:buFont typeface="Wingdings" panose="05000000000000000000" pitchFamily="2" charset="2"/>
              <a:buChar char="q"/>
            </a:pPr>
            <a:r>
              <a:rPr lang="en-US" sz="2400" b="1" dirty="0"/>
              <a:t>Diligence</a:t>
            </a:r>
            <a:r>
              <a:rPr lang="en-US" sz="2400" dirty="0"/>
              <a:t> – must be proactive in duties</a:t>
            </a:r>
            <a:br>
              <a:rPr lang="en-US" sz="2400" dirty="0"/>
            </a:br>
            <a:endParaRPr lang="en-US" sz="2400" dirty="0"/>
          </a:p>
          <a:p>
            <a:pPr lvl="1" indent="-342900">
              <a:buFont typeface="Wingdings" panose="05000000000000000000" pitchFamily="2" charset="2"/>
              <a:buChar char="q"/>
            </a:pPr>
            <a:r>
              <a:rPr lang="en-US" sz="2400" b="1" dirty="0"/>
              <a:t>Loyalty</a:t>
            </a:r>
            <a:r>
              <a:rPr lang="en-US" sz="2400" dirty="0"/>
              <a:t> – place client interests first</a:t>
            </a:r>
            <a:br>
              <a:rPr lang="en-US" sz="2400" dirty="0"/>
            </a:br>
            <a:endParaRPr lang="en-US" sz="2400" dirty="0"/>
          </a:p>
          <a:p>
            <a:pPr lvl="1" indent="-342900">
              <a:buFont typeface="Wingdings" panose="05000000000000000000" pitchFamily="2" charset="2"/>
              <a:buChar char="q"/>
            </a:pPr>
            <a:r>
              <a:rPr lang="en-US" sz="2400" b="1" dirty="0"/>
              <a:t>Obedience</a:t>
            </a:r>
            <a:r>
              <a:rPr lang="en-US" sz="2400" dirty="0"/>
              <a:t> – obey all legal instructions</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solidFill>
                  <a:srgbClr val="FF0000"/>
                </a:solidFill>
              </a:rPr>
              <a:t>Fiduciary Duties</a:t>
            </a:r>
          </a:p>
          <a:p>
            <a:endParaRPr lang="en-US" b="1" dirty="0"/>
          </a:p>
          <a:p>
            <a:r>
              <a:rPr lang="en-US" b="1" dirty="0"/>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75131318"/>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Fiduciary Duties</a:t>
            </a:r>
          </a:p>
          <a:p>
            <a:pPr marL="400050" lvl="1" indent="0">
              <a:buNone/>
            </a:pPr>
            <a:endParaRPr lang="en-US" sz="1200" dirty="0"/>
          </a:p>
          <a:p>
            <a:pPr marL="400050" lvl="1" indent="0">
              <a:buNone/>
            </a:pPr>
            <a:r>
              <a:rPr lang="en-US" sz="2400" b="1" dirty="0"/>
              <a:t>Agent's duties to the client (cont.)</a:t>
            </a:r>
          </a:p>
          <a:p>
            <a:pPr marL="400050" lvl="1" indent="0">
              <a:buNone/>
            </a:pPr>
            <a:endParaRPr lang="en-US" sz="1600" b="1" dirty="0"/>
          </a:p>
          <a:p>
            <a:pPr lvl="1" indent="-342900">
              <a:buFont typeface="Wingdings" panose="05000000000000000000" pitchFamily="2" charset="2"/>
              <a:buChar char="q"/>
            </a:pPr>
            <a:r>
              <a:rPr lang="en-US" sz="2400" b="1" dirty="0"/>
              <a:t>Confidentiality</a:t>
            </a:r>
            <a:r>
              <a:rPr lang="en-US" sz="2400" dirty="0"/>
              <a:t> </a:t>
            </a:r>
          </a:p>
          <a:p>
            <a:pPr lvl="2" indent="-342900">
              <a:buFont typeface="Wingdings" panose="05000000000000000000" pitchFamily="2" charset="2"/>
              <a:buChar char="§"/>
            </a:pPr>
            <a:r>
              <a:rPr lang="en-US" dirty="0"/>
              <a:t>cannot disclose harmful information</a:t>
            </a:r>
          </a:p>
          <a:p>
            <a:pPr lvl="2" indent="-342900">
              <a:buFont typeface="Wingdings" panose="05000000000000000000" pitchFamily="2" charset="2"/>
              <a:buChar char="§"/>
            </a:pPr>
            <a:r>
              <a:rPr lang="en-US" dirty="0"/>
              <a:t>extends indefinitely beyond listing period</a:t>
            </a:r>
          </a:p>
          <a:p>
            <a:pPr lvl="2" indent="-342900">
              <a:buFont typeface="Wingdings" panose="05000000000000000000" pitchFamily="2" charset="2"/>
              <a:buChar char="§"/>
            </a:pPr>
            <a:r>
              <a:rPr lang="en-US" b="1" dirty="0"/>
              <a:t>cannot</a:t>
            </a:r>
            <a:r>
              <a:rPr lang="en-US" dirty="0"/>
              <a:t> keep material facts confidential </a:t>
            </a:r>
          </a:p>
          <a:p>
            <a:pPr lvl="1" indent="-342900">
              <a:buFont typeface="Wingdings" panose="05000000000000000000" pitchFamily="2" charset="2"/>
              <a:buChar char="q"/>
            </a:pPr>
            <a:r>
              <a:rPr lang="en-US" sz="2400" b="1" dirty="0"/>
              <a:t>Accounting</a:t>
            </a:r>
            <a:r>
              <a:rPr lang="en-US" sz="2400" dirty="0"/>
              <a:t> – safeguard, account for money</a:t>
            </a:r>
          </a:p>
          <a:p>
            <a:pPr lvl="1" indent="-342900">
              <a:buFont typeface="Wingdings" panose="05000000000000000000" pitchFamily="2" charset="2"/>
              <a:buChar char="q"/>
            </a:pPr>
            <a:r>
              <a:rPr lang="en-US" sz="2400" b="1" dirty="0"/>
              <a:t>Disclosure</a:t>
            </a:r>
          </a:p>
          <a:p>
            <a:pPr lvl="2" indent="-342900">
              <a:buFont typeface="Wingdings" panose="05000000000000000000" pitchFamily="2" charset="2"/>
              <a:buChar char="§"/>
            </a:pPr>
            <a:r>
              <a:rPr lang="en-US" dirty="0"/>
              <a:t>Must disclose material facts affecting client’s interest in transaction</a:t>
            </a:r>
          </a:p>
          <a:p>
            <a:pPr lvl="2" indent="-342900">
              <a:buFont typeface="Wingdings" panose="05000000000000000000" pitchFamily="2" charset="2"/>
              <a:buChar char="§"/>
            </a:pPr>
            <a:r>
              <a:rPr lang="en-US" dirty="0"/>
              <a:t>Disclose what is known and what should have been known</a:t>
            </a:r>
          </a:p>
          <a:p>
            <a:pPr>
              <a:buFont typeface="Wingdings" panose="05000000000000000000" pitchFamily="2" charset="2"/>
              <a:buChar char="§"/>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solidFill>
                  <a:srgbClr val="FF0000"/>
                </a:solidFill>
              </a:rPr>
              <a:t>Fiduciary Duties</a:t>
            </a:r>
          </a:p>
          <a:p>
            <a:endParaRPr lang="en-US" b="1" dirty="0"/>
          </a:p>
          <a:p>
            <a:r>
              <a:rPr lang="en-US" b="1" dirty="0"/>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55607190"/>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Fiduciary Duties</a:t>
            </a:r>
          </a:p>
          <a:p>
            <a:pPr marL="400050" lvl="1" indent="0">
              <a:buNone/>
            </a:pPr>
            <a:endParaRPr lang="en-US" sz="1200" dirty="0"/>
          </a:p>
          <a:p>
            <a:pPr marL="400050" lvl="1" indent="0">
              <a:buNone/>
            </a:pPr>
            <a:r>
              <a:rPr lang="en-US" sz="2400" b="1" dirty="0"/>
              <a:t>Agent's duties to the customer</a:t>
            </a:r>
          </a:p>
          <a:p>
            <a:pPr lvl="1" indent="-342900">
              <a:buFont typeface="Wingdings" panose="05000000000000000000" pitchFamily="2" charset="2"/>
              <a:buChar char="q"/>
            </a:pPr>
            <a:r>
              <a:rPr lang="en-US" sz="2400" dirty="0"/>
              <a:t>Honesty and fair dealing</a:t>
            </a:r>
          </a:p>
          <a:p>
            <a:pPr lvl="1" indent="-342900">
              <a:buFont typeface="Wingdings" panose="05000000000000000000" pitchFamily="2" charset="2"/>
              <a:buChar char="q"/>
            </a:pPr>
            <a:r>
              <a:rPr lang="en-US" sz="2400" dirty="0"/>
              <a:t>Exercise of reasonable care and skill</a:t>
            </a:r>
          </a:p>
          <a:p>
            <a:pPr lvl="1" indent="-342900">
              <a:buFont typeface="Wingdings" panose="05000000000000000000" pitchFamily="2" charset="2"/>
              <a:buChar char="q"/>
            </a:pPr>
            <a:r>
              <a:rPr lang="en-US" sz="2400" dirty="0"/>
              <a:t>Proper disclosures</a:t>
            </a:r>
          </a:p>
          <a:p>
            <a:pPr marL="400050" lvl="1" indent="0">
              <a:buNone/>
            </a:pPr>
            <a:endParaRPr lang="en-US" sz="2400" dirty="0"/>
          </a:p>
          <a:p>
            <a:pPr marL="400050" lvl="1" indent="0">
              <a:buNone/>
            </a:pPr>
            <a:r>
              <a:rPr lang="en-US" sz="2400" b="1" dirty="0"/>
              <a:t>Danger areas</a:t>
            </a:r>
          </a:p>
          <a:p>
            <a:pPr lvl="1" indent="-342900">
              <a:buFont typeface="Wingdings" panose="05000000000000000000" pitchFamily="2" charset="2"/>
              <a:buChar char="q"/>
            </a:pPr>
            <a:r>
              <a:rPr lang="en-US" sz="2400" dirty="0"/>
              <a:t>Misrepresentation</a:t>
            </a:r>
          </a:p>
          <a:p>
            <a:pPr lvl="2" indent="-342900">
              <a:buFont typeface="Wingdings" panose="05000000000000000000" pitchFamily="2" charset="2"/>
              <a:buChar char="§"/>
            </a:pPr>
            <a:r>
              <a:rPr lang="en-US" dirty="0"/>
              <a:t>Intentional misrepresentation</a:t>
            </a:r>
          </a:p>
          <a:p>
            <a:pPr lvl="2" indent="-342900">
              <a:buFont typeface="Wingdings" panose="05000000000000000000" pitchFamily="2" charset="2"/>
              <a:buChar char="§"/>
            </a:pPr>
            <a:r>
              <a:rPr lang="en-US" dirty="0"/>
              <a:t>Negligent misrepresentation</a:t>
            </a:r>
          </a:p>
          <a:p>
            <a:pPr lvl="1" indent="-342900">
              <a:buFont typeface="Wingdings" panose="05000000000000000000" pitchFamily="2" charset="2"/>
              <a:buChar char="q"/>
            </a:pPr>
            <a:r>
              <a:rPr lang="en-US" sz="2400" dirty="0"/>
              <a:t>Advising beyond expertise</a:t>
            </a:r>
          </a:p>
          <a:p>
            <a:pPr lvl="2" indent="-342900">
              <a:buFont typeface="Wingdings" panose="05000000000000000000" pitchFamily="2" charset="2"/>
              <a:buChar char="§"/>
            </a:pPr>
            <a:r>
              <a:rPr lang="en-US" dirty="0"/>
              <a:t>Acting as an expert creates liability</a:t>
            </a:r>
          </a:p>
          <a:p>
            <a:pPr>
              <a:buFont typeface="Wingdings" panose="05000000000000000000" pitchFamily="2" charset="2"/>
              <a:buChar char="§"/>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solidFill>
                  <a:srgbClr val="FF0000"/>
                </a:solidFill>
              </a:rPr>
              <a:t>Fiduciary Duties</a:t>
            </a:r>
          </a:p>
          <a:p>
            <a:endParaRPr lang="en-US" b="1" dirty="0"/>
          </a:p>
          <a:p>
            <a:r>
              <a:rPr lang="en-US" b="1" dirty="0"/>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78760999"/>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Fiduciary Duties</a:t>
            </a:r>
          </a:p>
          <a:p>
            <a:pPr marL="400050" lvl="1" indent="0">
              <a:buNone/>
            </a:pPr>
            <a:endParaRPr lang="en-US" sz="1200" dirty="0"/>
          </a:p>
          <a:p>
            <a:pPr marL="400050" lvl="1" indent="0">
              <a:buNone/>
            </a:pPr>
            <a:r>
              <a:rPr lang="en-US" sz="2400" b="1" dirty="0"/>
              <a:t>Principal's duties</a:t>
            </a:r>
          </a:p>
          <a:p>
            <a:pPr marL="400050" lvl="1" indent="0">
              <a:buNone/>
            </a:pPr>
            <a:endParaRPr lang="en-US" sz="2400" b="1" dirty="0"/>
          </a:p>
          <a:p>
            <a:pPr lvl="1" indent="-342900">
              <a:buFont typeface="Wingdings" panose="05000000000000000000" pitchFamily="2" charset="2"/>
              <a:buChar char="q"/>
            </a:pPr>
            <a:r>
              <a:rPr lang="en-US" sz="2400" dirty="0"/>
              <a:t>Availability</a:t>
            </a:r>
          </a:p>
          <a:p>
            <a:pPr lvl="2" indent="-342900">
              <a:buFont typeface="Wingdings" panose="05000000000000000000" pitchFamily="2" charset="2"/>
              <a:buChar char="§"/>
            </a:pPr>
            <a:r>
              <a:rPr lang="en-US" dirty="0"/>
              <a:t>give agent attention necessary to perform duties</a:t>
            </a:r>
            <a:br>
              <a:rPr lang="en-US" dirty="0"/>
            </a:br>
            <a:endParaRPr lang="en-US" dirty="0"/>
          </a:p>
          <a:p>
            <a:pPr lvl="1" indent="-342900">
              <a:buFont typeface="Wingdings" panose="05000000000000000000" pitchFamily="2" charset="2"/>
              <a:buChar char="q"/>
            </a:pPr>
            <a:r>
              <a:rPr lang="en-US" sz="2400" dirty="0"/>
              <a:t>Provide information</a:t>
            </a:r>
            <a:br>
              <a:rPr lang="en-US" sz="2400" dirty="0"/>
            </a:br>
            <a:endParaRPr lang="en-US" sz="2400" dirty="0"/>
          </a:p>
          <a:p>
            <a:pPr lvl="1" indent="-342900">
              <a:buFont typeface="Wingdings" panose="05000000000000000000" pitchFamily="2" charset="2"/>
              <a:buChar char="q"/>
            </a:pPr>
            <a:r>
              <a:rPr lang="en-US" sz="2400" dirty="0"/>
              <a:t>Compensation</a:t>
            </a:r>
          </a:p>
          <a:p>
            <a:pPr lvl="2" indent="-342900">
              <a:buFont typeface="Wingdings" panose="05000000000000000000" pitchFamily="2" charset="2"/>
              <a:buChar char="§"/>
            </a:pPr>
            <a:r>
              <a:rPr lang="en-US" dirty="0"/>
              <a:t>Note – compensation not necessary to the relationship</a:t>
            </a:r>
          </a:p>
          <a:p>
            <a:pPr>
              <a:buFont typeface="Wingdings" panose="05000000000000000000" pitchFamily="2" charset="2"/>
              <a:buChar char="§"/>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solidFill>
                  <a:srgbClr val="FF0000"/>
                </a:solidFill>
              </a:rPr>
              <a:t>Fiduciary Duties</a:t>
            </a:r>
          </a:p>
          <a:p>
            <a:endParaRPr lang="en-US" b="1" dirty="0"/>
          </a:p>
          <a:p>
            <a:r>
              <a:rPr lang="en-US" b="1" dirty="0"/>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41999856"/>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Fiduciary Duties</a:t>
            </a:r>
          </a:p>
          <a:p>
            <a:pPr marL="400050" lvl="1" indent="0">
              <a:buNone/>
            </a:pPr>
            <a:endParaRPr lang="en-US" sz="1200" dirty="0"/>
          </a:p>
          <a:p>
            <a:pPr marL="400050" lvl="1" indent="0">
              <a:buNone/>
            </a:pPr>
            <a:r>
              <a:rPr lang="en-US" sz="2400" b="1" dirty="0"/>
              <a:t>Breach of duty</a:t>
            </a:r>
          </a:p>
          <a:p>
            <a:pPr marL="400050" lvl="1" indent="0">
              <a:buNone/>
            </a:pPr>
            <a:endParaRPr lang="en-US" sz="2400" b="1" dirty="0"/>
          </a:p>
          <a:p>
            <a:pPr lvl="1" indent="-342900">
              <a:buFont typeface="Wingdings" panose="05000000000000000000" pitchFamily="2" charset="2"/>
              <a:buChar char="q"/>
            </a:pPr>
            <a:r>
              <a:rPr lang="en-US" sz="2400" dirty="0"/>
              <a:t>Potential consequences for default</a:t>
            </a:r>
          </a:p>
          <a:p>
            <a:pPr lvl="2" indent="-342900">
              <a:buFont typeface="Wingdings" panose="05000000000000000000" pitchFamily="2" charset="2"/>
              <a:buChar char="§"/>
            </a:pPr>
            <a:r>
              <a:rPr lang="en-US" dirty="0"/>
              <a:t>loss of listing</a:t>
            </a:r>
          </a:p>
          <a:p>
            <a:pPr lvl="2" indent="-342900">
              <a:buFont typeface="Wingdings" panose="05000000000000000000" pitchFamily="2" charset="2"/>
              <a:buChar char="§"/>
            </a:pPr>
            <a:r>
              <a:rPr lang="en-US" dirty="0"/>
              <a:t>loss of compensation</a:t>
            </a:r>
          </a:p>
          <a:p>
            <a:pPr lvl="2" indent="-342900">
              <a:buFont typeface="Wingdings" panose="05000000000000000000" pitchFamily="2" charset="2"/>
              <a:buChar char="§"/>
            </a:pPr>
            <a:r>
              <a:rPr lang="en-US" dirty="0"/>
              <a:t>license suspension / revocation</a:t>
            </a:r>
          </a:p>
          <a:p>
            <a:pPr lvl="2" indent="-342900">
              <a:buFont typeface="Wingdings" panose="05000000000000000000" pitchFamily="2" charset="2"/>
              <a:buChar char="§"/>
            </a:pPr>
            <a:r>
              <a:rPr lang="en-US" dirty="0"/>
              <a:t>suit for damages</a:t>
            </a:r>
          </a:p>
          <a:p>
            <a:pPr>
              <a:buFont typeface="Wingdings" panose="05000000000000000000" pitchFamily="2" charset="2"/>
              <a:buChar char="§"/>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solidFill>
                  <a:srgbClr val="FF0000"/>
                </a:solidFill>
              </a:rPr>
              <a:t>Fiduciary Duties</a:t>
            </a:r>
          </a:p>
          <a:p>
            <a:endParaRPr lang="en-US" b="1" dirty="0"/>
          </a:p>
          <a:p>
            <a:r>
              <a:rPr lang="en-US" b="1" dirty="0"/>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5955902"/>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Forms of Real Estate Agency</a:t>
            </a:r>
          </a:p>
          <a:p>
            <a:pPr marL="400050" lvl="1" indent="0">
              <a:buNone/>
            </a:pPr>
            <a:endParaRPr lang="en-US" sz="1200" dirty="0"/>
          </a:p>
          <a:p>
            <a:pPr marL="0" indent="0">
              <a:buNone/>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t>Fiduciary Duties</a:t>
            </a:r>
          </a:p>
          <a:p>
            <a:endParaRPr lang="en-US" b="1" dirty="0"/>
          </a:p>
          <a:p>
            <a:r>
              <a:rPr lang="en-US" b="1" dirty="0">
                <a:solidFill>
                  <a:srgbClr val="FF0000"/>
                </a:solidFill>
              </a:rPr>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62 forms of real estate agency.jpg"/>
          <p:cNvPicPr>
            <a:picLocks noChangeAspect="1" noChangeArrowheads="1"/>
          </p:cNvPicPr>
          <p:nvPr/>
        </p:nvPicPr>
        <p:blipFill rotWithShape="1">
          <a:blip r:embed="rId3">
            <a:extLst>
              <a:ext uri="{28A0092B-C50C-407E-A947-70E740481C1C}">
                <a14:useLocalDpi xmlns:a14="http://schemas.microsoft.com/office/drawing/2010/main" val="0"/>
              </a:ext>
            </a:extLst>
          </a:blip>
          <a:srcRect t="13410" b="7050"/>
          <a:stretch/>
        </p:blipFill>
        <p:spPr bwMode="auto">
          <a:xfrm>
            <a:off x="2971800" y="838200"/>
            <a:ext cx="5486400" cy="5454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70550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03950"/>
          </a:xfrm>
        </p:spPr>
        <p:txBody>
          <a:bodyPr>
            <a:normAutofit lnSpcReduction="10000"/>
          </a:bodyPr>
          <a:lstStyle/>
          <a:p>
            <a:pPr marL="0" lvl="0" indent="0">
              <a:buNone/>
            </a:pPr>
            <a:r>
              <a:rPr lang="en-US" sz="2400" b="1" dirty="0">
                <a:solidFill>
                  <a:srgbClr val="FF0000"/>
                </a:solidFill>
              </a:rPr>
              <a:t>Real Estate As Property</a:t>
            </a:r>
          </a:p>
          <a:p>
            <a:pPr marL="0" indent="0">
              <a:buNone/>
            </a:pPr>
            <a:endParaRPr lang="en-US" sz="2400" dirty="0"/>
          </a:p>
          <a:p>
            <a:pPr marL="400050" lvl="1" indent="0">
              <a:buNone/>
            </a:pPr>
            <a:r>
              <a:rPr lang="en-US" sz="2400" b="1" dirty="0"/>
              <a:t>Water rights: littoral and riparian (cont.)</a:t>
            </a:r>
          </a:p>
          <a:p>
            <a:pPr marL="400050" lvl="1" indent="0">
              <a:buNone/>
            </a:pPr>
            <a:endParaRPr lang="en-US" sz="2400" dirty="0"/>
          </a:p>
          <a:p>
            <a:pPr lvl="1" indent="-342900">
              <a:buFont typeface="Wingdings" panose="05000000000000000000" pitchFamily="2" charset="2"/>
              <a:buChar char="q"/>
            </a:pPr>
            <a:r>
              <a:rPr lang="en-US" sz="2400" b="1" dirty="0"/>
              <a:t>Riparian rights </a:t>
            </a:r>
            <a:r>
              <a:rPr lang="en-US" sz="2400" dirty="0"/>
              <a:t> </a:t>
            </a:r>
          </a:p>
          <a:p>
            <a:pPr lvl="2" indent="-342900">
              <a:buFont typeface="Wingdings" panose="05000000000000000000" pitchFamily="2" charset="2"/>
              <a:buChar char="§"/>
            </a:pPr>
            <a:r>
              <a:rPr lang="en-US" dirty="0"/>
              <a:t>Applies to </a:t>
            </a:r>
            <a:r>
              <a:rPr lang="en-US" b="1" dirty="0"/>
              <a:t>rivers &amp; streams</a:t>
            </a:r>
            <a:br>
              <a:rPr lang="en-US" b="1" dirty="0"/>
            </a:br>
            <a:endParaRPr lang="en-US" b="1" dirty="0"/>
          </a:p>
          <a:p>
            <a:pPr lvl="2" indent="-342900">
              <a:buFont typeface="Wingdings" panose="05000000000000000000" pitchFamily="2" charset="2"/>
              <a:buChar char="§"/>
            </a:pPr>
            <a:r>
              <a:rPr lang="en-US" dirty="0"/>
              <a:t>If </a:t>
            </a:r>
            <a:r>
              <a:rPr lang="en-US" b="1" dirty="0"/>
              <a:t>navigable</a:t>
            </a:r>
            <a:r>
              <a:rPr lang="en-US" dirty="0"/>
              <a:t>: </a:t>
            </a:r>
          </a:p>
          <a:p>
            <a:pPr lvl="3" indent="-342900">
              <a:buFont typeface="Wingdings" panose="05000000000000000000" pitchFamily="2" charset="2"/>
              <a:buChar char="§"/>
            </a:pPr>
            <a:r>
              <a:rPr lang="en-US" sz="2400" dirty="0"/>
              <a:t>abutting property owners own land to water's edge; state owns underlying land;</a:t>
            </a:r>
            <a:br>
              <a:rPr lang="en-US" sz="2400" dirty="0"/>
            </a:br>
            <a:endParaRPr lang="en-US" sz="2400" dirty="0"/>
          </a:p>
          <a:p>
            <a:pPr lvl="2" indent="-342900">
              <a:buFont typeface="Wingdings" panose="05000000000000000000" pitchFamily="2" charset="2"/>
              <a:buChar char="§"/>
            </a:pPr>
            <a:r>
              <a:rPr lang="en-US" dirty="0"/>
              <a:t>If </a:t>
            </a:r>
            <a:r>
              <a:rPr lang="en-US" b="1" dirty="0"/>
              <a:t>non-navigable</a:t>
            </a:r>
            <a:r>
              <a:rPr lang="en-US" dirty="0"/>
              <a:t>, </a:t>
            </a:r>
          </a:p>
          <a:p>
            <a:pPr lvl="3" indent="-342900">
              <a:buFont typeface="Wingdings" panose="05000000000000000000" pitchFamily="2" charset="2"/>
              <a:buChar char="§"/>
            </a:pPr>
            <a:r>
              <a:rPr lang="en-US" sz="2400" dirty="0"/>
              <a:t>owner owns land to midpoint of waterway</a:t>
            </a:r>
          </a:p>
          <a:p>
            <a:pPr marL="400050" lvl="1" indent="0">
              <a:buNone/>
            </a:pPr>
            <a:endParaRPr lang="en-US"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solidFill>
                  <a:srgbClr val="FF0000"/>
                </a:solidFill>
              </a:rPr>
              <a:t>Real Estate as Property</a:t>
            </a:r>
          </a:p>
          <a:p>
            <a:endParaRPr lang="en-US" b="1" dirty="0">
              <a:solidFill>
                <a:srgbClr val="FF0000"/>
              </a:solidFill>
            </a:endParaRPr>
          </a:p>
          <a:p>
            <a:r>
              <a:rPr lang="en-US" b="1" dirty="0"/>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70659939"/>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Forms of Real Estate Agency</a:t>
            </a:r>
          </a:p>
          <a:p>
            <a:pPr marL="400050" lvl="1" indent="0">
              <a:buNone/>
            </a:pPr>
            <a:endParaRPr lang="en-US" sz="1200" dirty="0"/>
          </a:p>
          <a:p>
            <a:pPr marL="400050" lvl="1" indent="0">
              <a:buNone/>
            </a:pPr>
            <a:r>
              <a:rPr lang="en-US" sz="2400" b="1" dirty="0"/>
              <a:t>Single agency</a:t>
            </a:r>
          </a:p>
          <a:p>
            <a:pPr lvl="1" indent="-342900">
              <a:buFont typeface="Wingdings" panose="05000000000000000000" pitchFamily="2" charset="2"/>
              <a:buChar char="q"/>
            </a:pPr>
            <a:r>
              <a:rPr lang="en-US" sz="2400" dirty="0"/>
              <a:t>seller agency – agent represents seller</a:t>
            </a:r>
          </a:p>
          <a:p>
            <a:pPr lvl="1" indent="-342900">
              <a:buFont typeface="Wingdings" panose="05000000000000000000" pitchFamily="2" charset="2"/>
              <a:buChar char="q"/>
            </a:pPr>
            <a:r>
              <a:rPr lang="en-US" sz="2400" dirty="0"/>
              <a:t>buyer agency – agent represents buyer</a:t>
            </a:r>
          </a:p>
          <a:p>
            <a:pPr lvl="1" indent="-342900">
              <a:buFont typeface="Wingdings" panose="05000000000000000000" pitchFamily="2" charset="2"/>
              <a:buChar char="q"/>
            </a:pPr>
            <a:r>
              <a:rPr lang="en-US" sz="2400" dirty="0"/>
              <a:t>tenant representation – agent represents tenants</a:t>
            </a:r>
          </a:p>
          <a:p>
            <a:pPr marL="400050" lvl="1" indent="0">
              <a:buNone/>
            </a:pPr>
            <a:endParaRPr lang="en-US" sz="2400" dirty="0"/>
          </a:p>
          <a:p>
            <a:pPr marL="400050" lvl="1" indent="0">
              <a:buNone/>
            </a:pPr>
            <a:r>
              <a:rPr lang="en-US" sz="2400" b="1" dirty="0"/>
              <a:t>Subagency</a:t>
            </a:r>
          </a:p>
          <a:p>
            <a:pPr lvl="1" indent="-342900">
              <a:buFont typeface="Wingdings" panose="05000000000000000000" pitchFamily="2" charset="2"/>
              <a:buChar char="q"/>
            </a:pPr>
            <a:r>
              <a:rPr lang="en-US" sz="2400" dirty="0"/>
              <a:t>outside brokers and agents who help listing agent</a:t>
            </a:r>
          </a:p>
          <a:p>
            <a:pPr lvl="1" indent="-342900">
              <a:buFont typeface="Wingdings" panose="05000000000000000000" pitchFamily="2" charset="2"/>
              <a:buChar char="q"/>
            </a:pPr>
            <a:r>
              <a:rPr lang="en-US" sz="2400" dirty="0"/>
              <a:t>listing broker's own agents</a:t>
            </a:r>
          </a:p>
          <a:p>
            <a:pPr marL="400050" lvl="1" indent="0">
              <a:buNone/>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t>Fiduciary Duties</a:t>
            </a:r>
          </a:p>
          <a:p>
            <a:endParaRPr lang="en-US" b="1" dirty="0"/>
          </a:p>
          <a:p>
            <a:r>
              <a:rPr lang="en-US" b="1" dirty="0">
                <a:solidFill>
                  <a:srgbClr val="FF0000"/>
                </a:solidFill>
              </a:rPr>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48257042"/>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Forms of Real Estate Agency</a:t>
            </a:r>
          </a:p>
          <a:p>
            <a:pPr marL="400050" lvl="1" indent="0">
              <a:buNone/>
            </a:pPr>
            <a:endParaRPr lang="en-US" sz="1200" dirty="0"/>
          </a:p>
          <a:p>
            <a:pPr marL="400050" lvl="1" indent="0">
              <a:buNone/>
            </a:pPr>
            <a:r>
              <a:rPr lang="en-US" sz="2400" b="1" dirty="0"/>
              <a:t>Dual agency</a:t>
            </a:r>
          </a:p>
          <a:p>
            <a:pPr lvl="1" indent="-342900">
              <a:buFont typeface="Wingdings" panose="05000000000000000000" pitchFamily="2" charset="2"/>
              <a:buChar char="q"/>
            </a:pPr>
            <a:r>
              <a:rPr lang="en-US" sz="2400" dirty="0"/>
              <a:t>Representing both sides of transaction</a:t>
            </a:r>
          </a:p>
          <a:p>
            <a:pPr lvl="1" indent="-342900">
              <a:buFont typeface="Wingdings" panose="05000000000000000000" pitchFamily="2" charset="2"/>
              <a:buChar char="q"/>
            </a:pPr>
            <a:r>
              <a:rPr lang="en-US" sz="2400" dirty="0"/>
              <a:t>Potential conflict of interest</a:t>
            </a:r>
          </a:p>
          <a:p>
            <a:pPr lvl="1" indent="-342900">
              <a:buFont typeface="Wingdings" panose="05000000000000000000" pitchFamily="2" charset="2"/>
              <a:buChar char="q"/>
            </a:pPr>
            <a:r>
              <a:rPr lang="en-US" sz="2400" dirty="0"/>
              <a:t>Must disclose, obtain written consent</a:t>
            </a:r>
          </a:p>
          <a:p>
            <a:pPr marL="400050" lvl="1" indent="0">
              <a:buNone/>
            </a:pPr>
            <a:endParaRPr lang="en-US" sz="2400" b="1" dirty="0"/>
          </a:p>
          <a:p>
            <a:pPr marL="400050" lvl="1" indent="0">
              <a:buNone/>
            </a:pPr>
            <a:r>
              <a:rPr lang="en-US" sz="2400" b="1" dirty="0"/>
              <a:t>Types of dual agency</a:t>
            </a:r>
          </a:p>
          <a:p>
            <a:pPr lvl="1" indent="-342900">
              <a:buFont typeface="Wingdings" panose="05000000000000000000" pitchFamily="2" charset="2"/>
              <a:buChar char="q"/>
            </a:pPr>
            <a:r>
              <a:rPr lang="en-US" sz="2400" dirty="0"/>
              <a:t>Voluntary by consent</a:t>
            </a:r>
          </a:p>
          <a:p>
            <a:pPr lvl="1" indent="-342900">
              <a:buFont typeface="Wingdings" panose="05000000000000000000" pitchFamily="2" charset="2"/>
              <a:buChar char="q"/>
            </a:pPr>
            <a:r>
              <a:rPr lang="en-US" sz="2400" dirty="0"/>
              <a:t>Involuntary by actions of parties (implied agency)</a:t>
            </a:r>
          </a:p>
          <a:p>
            <a:pPr marL="400050" lvl="1" indent="0">
              <a:buNone/>
            </a:pPr>
            <a:endParaRPr lang="en-US" sz="2400" dirty="0"/>
          </a:p>
          <a:p>
            <a:pPr marL="400050" lvl="1" indent="0">
              <a:buNone/>
            </a:pPr>
            <a:r>
              <a:rPr lang="en-US" sz="2400" dirty="0"/>
              <a:t>Duties: all but full disclosure and loyalty</a:t>
            </a:r>
          </a:p>
          <a:p>
            <a:pPr marL="400050" lvl="1" indent="0">
              <a:buNone/>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t>Fiduciary Duties</a:t>
            </a:r>
          </a:p>
          <a:p>
            <a:endParaRPr lang="en-US" b="1" dirty="0"/>
          </a:p>
          <a:p>
            <a:r>
              <a:rPr lang="en-US" b="1" dirty="0">
                <a:solidFill>
                  <a:srgbClr val="FF0000"/>
                </a:solidFill>
              </a:rPr>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29988104"/>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Forms of Real Estate Agency</a:t>
            </a:r>
          </a:p>
          <a:p>
            <a:pPr marL="400050" lvl="1" indent="0">
              <a:buNone/>
            </a:pPr>
            <a:endParaRPr lang="en-US" sz="1200" dirty="0"/>
          </a:p>
          <a:p>
            <a:pPr marL="400050" lvl="1" indent="0">
              <a:buNone/>
            </a:pPr>
            <a:r>
              <a:rPr lang="en-US" sz="2400" b="1" dirty="0"/>
              <a:t>Dual agency duties</a:t>
            </a:r>
            <a:br>
              <a:rPr lang="en-US" sz="2400" b="1" dirty="0"/>
            </a:br>
            <a:endParaRPr lang="en-US" sz="2400" b="1" dirty="0"/>
          </a:p>
          <a:p>
            <a:pPr lvl="1" indent="-342900">
              <a:buFont typeface="Wingdings" panose="05000000000000000000" pitchFamily="2" charset="2"/>
              <a:buChar char="q"/>
            </a:pPr>
            <a:r>
              <a:rPr lang="en-US" sz="2400" dirty="0"/>
              <a:t>Disclose to both parties, get written consent</a:t>
            </a:r>
            <a:br>
              <a:rPr lang="en-US" sz="2400" dirty="0"/>
            </a:br>
            <a:endParaRPr lang="en-US" sz="2400" dirty="0"/>
          </a:p>
          <a:p>
            <a:pPr lvl="1" indent="-342900">
              <a:buFont typeface="Wingdings" panose="05000000000000000000" pitchFamily="2" charset="2"/>
              <a:buChar char="q"/>
            </a:pPr>
            <a:r>
              <a:rPr lang="en-US" sz="2400" dirty="0"/>
              <a:t>Owes certain fiduciary duties: skill, care, diligence, obedience, confidentiality, accounting</a:t>
            </a:r>
            <a:br>
              <a:rPr lang="en-US" sz="2400" dirty="0"/>
            </a:br>
            <a:endParaRPr lang="en-US" sz="2400" dirty="0"/>
          </a:p>
          <a:p>
            <a:pPr lvl="1" indent="-342900">
              <a:buFont typeface="Wingdings" panose="05000000000000000000" pitchFamily="2" charset="2"/>
              <a:buChar char="q"/>
            </a:pPr>
            <a:r>
              <a:rPr lang="en-US" sz="2400" b="1" dirty="0"/>
              <a:t>Does not owe </a:t>
            </a:r>
            <a:r>
              <a:rPr lang="en-US" sz="2400" dirty="0"/>
              <a:t>full disclosure, undivided loyalty, exclusive representation of client interest</a:t>
            </a:r>
          </a:p>
          <a:p>
            <a:pPr marL="400050" lvl="1" indent="0">
              <a:buNone/>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t>Fiduciary Duties</a:t>
            </a:r>
          </a:p>
          <a:p>
            <a:endParaRPr lang="en-US" b="1" dirty="0"/>
          </a:p>
          <a:p>
            <a:r>
              <a:rPr lang="en-US" b="1" dirty="0">
                <a:solidFill>
                  <a:srgbClr val="FF0000"/>
                </a:solidFill>
              </a:rPr>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01452434"/>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86360"/>
            <a:ext cx="6477000" cy="6771640"/>
          </a:xfrm>
        </p:spPr>
        <p:txBody>
          <a:bodyPr>
            <a:normAutofit/>
          </a:bodyPr>
          <a:lstStyle/>
          <a:p>
            <a:pPr marL="0" indent="0">
              <a:buNone/>
            </a:pPr>
            <a:r>
              <a:rPr lang="en-US" sz="2400" b="1" dirty="0">
                <a:solidFill>
                  <a:srgbClr val="FF0000"/>
                </a:solidFill>
              </a:rPr>
              <a:t>Forms of Real Estate Agency</a:t>
            </a:r>
          </a:p>
          <a:p>
            <a:pPr marL="400050" lvl="1" indent="0">
              <a:buNone/>
            </a:pPr>
            <a:endParaRPr lang="en-US" sz="1200" dirty="0"/>
          </a:p>
          <a:p>
            <a:pPr marL="400050" lvl="1" indent="0">
              <a:buNone/>
            </a:pPr>
            <a:r>
              <a:rPr lang="en-US" sz="2400" b="1" dirty="0"/>
              <a:t>Designated Agency</a:t>
            </a:r>
            <a:br>
              <a:rPr lang="en-US" sz="1050" b="1" dirty="0"/>
            </a:br>
            <a:endParaRPr lang="en-US" sz="1050" b="1" dirty="0"/>
          </a:p>
          <a:p>
            <a:pPr lvl="1" indent="-342900">
              <a:buFont typeface="Wingdings" panose="05000000000000000000" pitchFamily="2" charset="2"/>
              <a:buChar char="q"/>
            </a:pPr>
            <a:r>
              <a:rPr lang="en-US" sz="2400" dirty="0"/>
              <a:t>Alternative to dual agency with its inherent conflict of interest –relationship entails client relationship between agent and buyer/seller</a:t>
            </a:r>
            <a:br>
              <a:rPr lang="en-US" sz="800" dirty="0"/>
            </a:br>
            <a:endParaRPr lang="en-US" sz="800" dirty="0"/>
          </a:p>
          <a:p>
            <a:pPr lvl="1" indent="-342900">
              <a:buFont typeface="Wingdings" panose="05000000000000000000" pitchFamily="2" charset="2"/>
              <a:buChar char="q"/>
            </a:pPr>
            <a:r>
              <a:rPr lang="en-US" sz="2400" dirty="0"/>
              <a:t>Basic mechanics</a:t>
            </a:r>
            <a:endParaRPr lang="en-US" sz="900" dirty="0"/>
          </a:p>
          <a:p>
            <a:pPr lvl="2" indent="-342900">
              <a:buFont typeface="Wingdings" panose="05000000000000000000" pitchFamily="2" charset="2"/>
              <a:buChar char="§"/>
            </a:pPr>
            <a:r>
              <a:rPr lang="en-US" dirty="0"/>
              <a:t>broker designates an agent to represent each side of transaction; sides must consent</a:t>
            </a:r>
          </a:p>
          <a:p>
            <a:pPr lvl="2" indent="-342900">
              <a:buFont typeface="Wingdings" panose="05000000000000000000" pitchFamily="2" charset="2"/>
              <a:buChar char="§"/>
            </a:pPr>
            <a:r>
              <a:rPr lang="en-US" dirty="0"/>
              <a:t>designated agents must maintain confidentiality with client </a:t>
            </a:r>
          </a:p>
          <a:p>
            <a:pPr lvl="2" indent="-342900">
              <a:buFont typeface="Wingdings" panose="05000000000000000000" pitchFamily="2" charset="2"/>
              <a:buChar char="§"/>
            </a:pPr>
            <a:r>
              <a:rPr lang="en-US" dirty="0"/>
              <a:t>broker is considered a consensual dual agent; agents must notify clients of the broker’s status </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t>Fiduciary Duties</a:t>
            </a:r>
          </a:p>
          <a:p>
            <a:endParaRPr lang="en-US" b="1" dirty="0"/>
          </a:p>
          <a:p>
            <a:r>
              <a:rPr lang="en-US" b="1" dirty="0">
                <a:solidFill>
                  <a:srgbClr val="FF0000"/>
                </a:solidFill>
              </a:rPr>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160100161"/>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7071976"/>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Forms of Real Estate Agency</a:t>
            </a:r>
          </a:p>
          <a:p>
            <a:pPr marL="400050" lvl="1" indent="0">
              <a:buNone/>
            </a:pPr>
            <a:endParaRPr lang="en-US" sz="1200" dirty="0"/>
          </a:p>
          <a:p>
            <a:pPr marL="400050" lvl="1" indent="0">
              <a:buNone/>
            </a:pPr>
            <a:r>
              <a:rPr lang="en-US" sz="2400" b="1" dirty="0"/>
              <a:t>No agency</a:t>
            </a:r>
          </a:p>
          <a:p>
            <a:pPr marL="400050" lvl="1" indent="0">
              <a:buNone/>
            </a:pPr>
            <a:endParaRPr lang="en-US" sz="2000" b="1" dirty="0"/>
          </a:p>
          <a:p>
            <a:pPr lvl="1" indent="-342900">
              <a:buFont typeface="Wingdings" panose="05000000000000000000" pitchFamily="2" charset="2"/>
              <a:buChar char="q"/>
            </a:pPr>
            <a:r>
              <a:rPr lang="en-US" sz="2400" dirty="0"/>
              <a:t>"Facilitator" or "transaction broker“</a:t>
            </a:r>
            <a:br>
              <a:rPr lang="en-US" sz="2400" dirty="0"/>
            </a:br>
            <a:endParaRPr lang="en-US" sz="2400" dirty="0"/>
          </a:p>
          <a:p>
            <a:pPr lvl="1" indent="-342900">
              <a:buFont typeface="Wingdings" panose="05000000000000000000" pitchFamily="2" charset="2"/>
              <a:buChar char="q"/>
            </a:pPr>
            <a:r>
              <a:rPr lang="en-US" sz="2400" dirty="0"/>
              <a:t>Representing neither party in the transaction</a:t>
            </a:r>
            <a:br>
              <a:rPr lang="en-US" sz="2400" dirty="0"/>
            </a:br>
            <a:endParaRPr lang="en-US" sz="2400" dirty="0"/>
          </a:p>
          <a:p>
            <a:pPr lvl="1" indent="-342900">
              <a:buFont typeface="Wingdings" panose="05000000000000000000" pitchFamily="2" charset="2"/>
              <a:buChar char="q"/>
            </a:pPr>
            <a:r>
              <a:rPr lang="en-US" sz="2400" dirty="0"/>
              <a:t>Duties to both parties: </a:t>
            </a:r>
          </a:p>
          <a:p>
            <a:pPr lvl="2" indent="-342900">
              <a:buFont typeface="Wingdings" panose="05000000000000000000" pitchFamily="2" charset="2"/>
              <a:buChar char="§"/>
            </a:pPr>
            <a:r>
              <a:rPr lang="en-US" dirty="0"/>
              <a:t>accounting</a:t>
            </a:r>
          </a:p>
          <a:p>
            <a:pPr lvl="2" indent="-342900">
              <a:buFont typeface="Wingdings" panose="05000000000000000000" pitchFamily="2" charset="2"/>
              <a:buChar char="§"/>
            </a:pPr>
            <a:r>
              <a:rPr lang="en-US" dirty="0"/>
              <a:t>skill, care and diligence</a:t>
            </a:r>
          </a:p>
          <a:p>
            <a:pPr lvl="2" indent="-342900">
              <a:buFont typeface="Wingdings" panose="05000000000000000000" pitchFamily="2" charset="2"/>
              <a:buChar char="§"/>
            </a:pPr>
            <a:r>
              <a:rPr lang="en-US" dirty="0"/>
              <a:t>honesty and fair dealing</a:t>
            </a:r>
          </a:p>
          <a:p>
            <a:pPr lvl="2" indent="-342900">
              <a:buFont typeface="Wingdings" panose="05000000000000000000" pitchFamily="2" charset="2"/>
              <a:buChar char="§"/>
            </a:pPr>
            <a:r>
              <a:rPr lang="en-US" dirty="0"/>
              <a:t>disclosures affecting property value</a:t>
            </a:r>
          </a:p>
          <a:p>
            <a:pPr marL="400050" lvl="1" indent="0">
              <a:buNone/>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t>Fiduciary Duties</a:t>
            </a:r>
          </a:p>
          <a:p>
            <a:endParaRPr lang="en-US" b="1" dirty="0"/>
          </a:p>
          <a:p>
            <a:r>
              <a:rPr lang="en-US" b="1" dirty="0">
                <a:solidFill>
                  <a:srgbClr val="FF0000"/>
                </a:solidFill>
              </a:rPr>
              <a:t>Forms of Real Estate Agency</a:t>
            </a:r>
          </a:p>
          <a:p>
            <a:endParaRPr lang="en-US" b="1" dirty="0"/>
          </a:p>
          <a:p>
            <a:r>
              <a:rPr lang="en-US" b="1" dirty="0"/>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884123885"/>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04089749"/>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Agency Disclosure Rules</a:t>
            </a:r>
          </a:p>
          <a:p>
            <a:pPr marL="400050" lvl="1" indent="0">
              <a:buNone/>
            </a:pPr>
            <a:endParaRPr lang="en-US" sz="1200" dirty="0"/>
          </a:p>
          <a:p>
            <a:pPr marL="400050" lvl="1" indent="0">
              <a:buNone/>
            </a:pPr>
            <a:r>
              <a:rPr lang="en-US" sz="2400" b="1" dirty="0"/>
              <a:t>Objectives of disclosure</a:t>
            </a:r>
          </a:p>
          <a:p>
            <a:pPr marL="400050" lvl="1" indent="0">
              <a:buNone/>
            </a:pPr>
            <a:endParaRPr lang="en-US" sz="1400" b="1" dirty="0"/>
          </a:p>
          <a:p>
            <a:pPr lvl="1" indent="-342900">
              <a:buFont typeface="Wingdings" panose="05000000000000000000" pitchFamily="2" charset="2"/>
              <a:buChar char="q"/>
            </a:pPr>
            <a:r>
              <a:rPr lang="en-US" sz="2400" dirty="0"/>
              <a:t>Declare whom the agent represents </a:t>
            </a:r>
            <a:br>
              <a:rPr lang="en-US" sz="2400" dirty="0"/>
            </a:br>
            <a:endParaRPr lang="en-US" sz="2400" dirty="0"/>
          </a:p>
          <a:p>
            <a:pPr lvl="1" indent="-342900">
              <a:buFont typeface="Wingdings" panose="05000000000000000000" pitchFamily="2" charset="2"/>
              <a:buChar char="q"/>
            </a:pPr>
            <a:r>
              <a:rPr lang="en-US" sz="2400" dirty="0"/>
              <a:t>Disclose fiduciary duties and standards of care</a:t>
            </a:r>
            <a:br>
              <a:rPr lang="en-US" sz="2400" dirty="0"/>
            </a:br>
            <a:endParaRPr lang="en-US" sz="2400" dirty="0"/>
          </a:p>
          <a:p>
            <a:pPr lvl="1" indent="-342900">
              <a:buFont typeface="Wingdings" panose="05000000000000000000" pitchFamily="2" charset="2"/>
              <a:buChar char="q"/>
            </a:pPr>
            <a:r>
              <a:rPr lang="en-US" sz="2400" dirty="0"/>
              <a:t>Clarify that principals have a choice of representative alternatives</a:t>
            </a:r>
            <a:br>
              <a:rPr lang="en-US" sz="2400" dirty="0"/>
            </a:br>
            <a:endParaRPr lang="en-US" sz="2400" dirty="0"/>
          </a:p>
          <a:p>
            <a:pPr lvl="1" indent="-342900">
              <a:buFont typeface="Wingdings" panose="05000000000000000000" pitchFamily="2" charset="2"/>
              <a:buChar char="q"/>
            </a:pPr>
            <a:r>
              <a:rPr lang="en-US" sz="2400" dirty="0"/>
              <a:t>Obtain documented acknowledgement and acceptance</a:t>
            </a:r>
          </a:p>
          <a:p>
            <a:pPr marL="400050" lvl="1" indent="0">
              <a:buNone/>
            </a:pPr>
            <a:endParaRPr lang="en-US" sz="2400" b="1" dirty="0"/>
          </a:p>
          <a:p>
            <a:pPr marL="400050" lvl="1" indent="0">
              <a:buNone/>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t>Fiduciary Duties</a:t>
            </a:r>
          </a:p>
          <a:p>
            <a:endParaRPr lang="en-US" b="1" dirty="0"/>
          </a:p>
          <a:p>
            <a:r>
              <a:rPr lang="en-US" b="1" dirty="0"/>
              <a:t>Forms of Real Estate Agency</a:t>
            </a:r>
          </a:p>
          <a:p>
            <a:endParaRPr lang="en-US" b="1" dirty="0"/>
          </a:p>
          <a:p>
            <a:r>
              <a:rPr lang="en-US" b="1" dirty="0">
                <a:solidFill>
                  <a:srgbClr val="FF0000"/>
                </a:solidFill>
              </a:rPr>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461386750"/>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1544707"/>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Agency Disclosure Rules</a:t>
            </a:r>
          </a:p>
          <a:p>
            <a:pPr marL="400050" lvl="1" indent="0">
              <a:buNone/>
            </a:pPr>
            <a:endParaRPr lang="en-US" sz="1100" b="1" dirty="0"/>
          </a:p>
          <a:p>
            <a:pPr marL="400050" lvl="1" indent="0">
              <a:buNone/>
            </a:pPr>
            <a:r>
              <a:rPr lang="en-US" sz="2400" b="1" dirty="0"/>
              <a:t>Seller agent disclosures</a:t>
            </a:r>
            <a:br>
              <a:rPr lang="en-US" sz="2400" b="1" dirty="0"/>
            </a:br>
            <a:endParaRPr lang="en-US" sz="2400" b="1" dirty="0"/>
          </a:p>
          <a:p>
            <a:pPr lvl="1" indent="-342900">
              <a:buFont typeface="Wingdings" panose="05000000000000000000" pitchFamily="2" charset="2"/>
              <a:buChar char="q"/>
            </a:pPr>
            <a:r>
              <a:rPr lang="en-US" sz="2400" b="1" dirty="0"/>
              <a:t>To client</a:t>
            </a:r>
          </a:p>
          <a:p>
            <a:pPr lvl="2" indent="-342900">
              <a:buFont typeface="Wingdings" panose="05000000000000000000" pitchFamily="2" charset="2"/>
              <a:buChar char="§"/>
            </a:pPr>
            <a:r>
              <a:rPr lang="en-US" dirty="0"/>
              <a:t>in writing on or before listing is executed</a:t>
            </a:r>
            <a:br>
              <a:rPr lang="en-US" dirty="0"/>
            </a:br>
            <a:endParaRPr lang="en-US" dirty="0"/>
          </a:p>
          <a:p>
            <a:pPr marL="857250" lvl="1" indent="-457200">
              <a:buFont typeface="Wingdings" panose="05000000000000000000" pitchFamily="2" charset="2"/>
              <a:buChar char="q"/>
            </a:pPr>
            <a:r>
              <a:rPr lang="en-US" sz="2400" b="1" dirty="0"/>
              <a:t>To customer</a:t>
            </a:r>
          </a:p>
          <a:p>
            <a:pPr marL="1257300" lvl="2" indent="-457200">
              <a:buFont typeface="Wingdings" panose="05000000000000000000" pitchFamily="2" charset="2"/>
              <a:buChar char="§"/>
            </a:pPr>
            <a:r>
              <a:rPr lang="en-US" dirty="0"/>
              <a:t>before or upon first substantive contact</a:t>
            </a:r>
          </a:p>
          <a:p>
            <a:pPr marL="1257300" lvl="2" indent="-457200">
              <a:buFont typeface="Wingdings" panose="05000000000000000000" pitchFamily="2" charset="2"/>
              <a:buChar char="§"/>
            </a:pPr>
            <a:r>
              <a:rPr lang="en-US" dirty="0"/>
              <a:t>Substantive = showing, eliciting material information, or completing an offer</a:t>
            </a:r>
            <a:br>
              <a:rPr lang="en-US" dirty="0"/>
            </a:br>
            <a:r>
              <a:rPr lang="en-US" dirty="0"/>
              <a:t> </a:t>
            </a:r>
          </a:p>
          <a:p>
            <a:pPr marL="857250" lvl="1" indent="-457200">
              <a:buFont typeface="Wingdings" panose="05000000000000000000" pitchFamily="2" charset="2"/>
              <a:buChar char="q"/>
            </a:pPr>
            <a:r>
              <a:rPr lang="en-US" sz="2400" b="1" dirty="0"/>
              <a:t>Oral disclosure</a:t>
            </a:r>
          </a:p>
          <a:p>
            <a:pPr marL="1257300" lvl="2" indent="-457200">
              <a:buFont typeface="Wingdings" panose="05000000000000000000" pitchFamily="2" charset="2"/>
              <a:buChar char="§"/>
            </a:pPr>
            <a:r>
              <a:rPr lang="en-US" dirty="0"/>
              <a:t>permitted but must have written follow-up</a:t>
            </a:r>
          </a:p>
          <a:p>
            <a:pPr marL="400050" lvl="1" indent="0">
              <a:buNone/>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t>Fiduciary Duties</a:t>
            </a:r>
          </a:p>
          <a:p>
            <a:endParaRPr lang="en-US" b="1" dirty="0"/>
          </a:p>
          <a:p>
            <a:r>
              <a:rPr lang="en-US" b="1" dirty="0"/>
              <a:t>Forms of Real Estate Agency</a:t>
            </a:r>
          </a:p>
          <a:p>
            <a:endParaRPr lang="en-US" b="1" dirty="0"/>
          </a:p>
          <a:p>
            <a:r>
              <a:rPr lang="en-US" b="1" dirty="0">
                <a:solidFill>
                  <a:srgbClr val="FF0000"/>
                </a:solidFill>
              </a:rPr>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603313928"/>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04181319"/>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Agency Disclosure Rules</a:t>
            </a:r>
          </a:p>
          <a:p>
            <a:pPr marL="400050" lvl="1" indent="0">
              <a:buNone/>
            </a:pPr>
            <a:endParaRPr lang="en-US" sz="1100" b="1" dirty="0"/>
          </a:p>
          <a:p>
            <a:pPr marL="400050" lvl="1" indent="0">
              <a:buNone/>
            </a:pPr>
            <a:r>
              <a:rPr lang="en-US" sz="2400" b="1" dirty="0"/>
              <a:t>Buyer agent disclosures</a:t>
            </a:r>
          </a:p>
          <a:p>
            <a:pPr lvl="1" indent="-342900">
              <a:buFont typeface="Wingdings" panose="05000000000000000000" pitchFamily="2" charset="2"/>
              <a:buChar char="q"/>
            </a:pPr>
            <a:r>
              <a:rPr lang="en-US" sz="2400" dirty="0"/>
              <a:t>in writing</a:t>
            </a:r>
          </a:p>
          <a:p>
            <a:pPr lvl="1" indent="-342900">
              <a:buFont typeface="Wingdings" panose="05000000000000000000" pitchFamily="2" charset="2"/>
              <a:buChar char="q"/>
            </a:pPr>
            <a:r>
              <a:rPr lang="en-US" sz="2400" dirty="0"/>
              <a:t>upon first contact with listing agent or seller</a:t>
            </a:r>
          </a:p>
          <a:p>
            <a:pPr marL="400050" lvl="1" indent="0">
              <a:buNone/>
            </a:pPr>
            <a:endParaRPr lang="en-US" sz="2400" b="1" dirty="0"/>
          </a:p>
          <a:p>
            <a:pPr marL="400050" lvl="1" indent="0">
              <a:buNone/>
            </a:pPr>
            <a:r>
              <a:rPr lang="en-US" sz="2400" b="1" dirty="0"/>
              <a:t>Dual agent disclosures</a:t>
            </a:r>
          </a:p>
          <a:p>
            <a:pPr lvl="1" indent="-342900">
              <a:buFont typeface="Wingdings" panose="05000000000000000000" pitchFamily="2" charset="2"/>
              <a:buChar char="q"/>
            </a:pPr>
            <a:r>
              <a:rPr lang="en-US" sz="2400" dirty="0"/>
              <a:t>"informed, written consent“</a:t>
            </a:r>
          </a:p>
          <a:p>
            <a:pPr lvl="1" indent="-342900">
              <a:buFont typeface="Wingdings" panose="05000000000000000000" pitchFamily="2" charset="2"/>
              <a:buChar char="q"/>
            </a:pPr>
            <a:r>
              <a:rPr lang="en-US" sz="2400" dirty="0"/>
              <a:t>may not disclose without authorization</a:t>
            </a:r>
          </a:p>
          <a:p>
            <a:pPr lvl="2" indent="-342900">
              <a:buFont typeface="Wingdings" panose="05000000000000000000" pitchFamily="2" charset="2"/>
              <a:buChar char="§"/>
            </a:pPr>
            <a:r>
              <a:rPr lang="en-US" dirty="0"/>
              <a:t>Price, financing positions, motivations</a:t>
            </a:r>
            <a:br>
              <a:rPr lang="en-US" dirty="0"/>
            </a:br>
            <a:endParaRPr lang="en-US" dirty="0"/>
          </a:p>
          <a:p>
            <a:pPr marL="400050" lvl="1" indent="0">
              <a:buNone/>
            </a:pPr>
            <a:r>
              <a:rPr lang="en-US" sz="2400" b="1" dirty="0"/>
              <a:t>Facilitator disclosures</a:t>
            </a:r>
          </a:p>
          <a:p>
            <a:pPr lvl="1" indent="-342900">
              <a:buFont typeface="Wingdings" panose="05000000000000000000" pitchFamily="2" charset="2"/>
              <a:buChar char="q"/>
            </a:pPr>
            <a:r>
              <a:rPr lang="en-US" sz="2400" dirty="0"/>
              <a:t>on becoming transaction broker, or upon substantive contact, whichever is first</a:t>
            </a:r>
          </a:p>
          <a:p>
            <a:pPr marL="400050" lvl="1" indent="0">
              <a:buNone/>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t>Fiduciary Duties</a:t>
            </a:r>
          </a:p>
          <a:p>
            <a:endParaRPr lang="en-US" b="1" dirty="0"/>
          </a:p>
          <a:p>
            <a:r>
              <a:rPr lang="en-US" b="1" dirty="0"/>
              <a:t>Forms of Real Estate Agency</a:t>
            </a:r>
          </a:p>
          <a:p>
            <a:endParaRPr lang="en-US" b="1" dirty="0"/>
          </a:p>
          <a:p>
            <a:r>
              <a:rPr lang="en-US" b="1" dirty="0">
                <a:solidFill>
                  <a:srgbClr val="FF0000"/>
                </a:solidFill>
              </a:rPr>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177178931"/>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77467354"/>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609600"/>
            <a:ext cx="1981199" cy="1367064"/>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400" dirty="0"/>
              <a:t># 11:</a:t>
            </a:r>
            <a:br>
              <a:rPr lang="en-US" sz="2400" dirty="0"/>
            </a:br>
            <a:r>
              <a:rPr lang="en-US" sz="1000" dirty="0"/>
              <a:t> </a:t>
            </a:r>
            <a:br>
              <a:rPr lang="en-US" sz="2400" dirty="0"/>
            </a:br>
            <a:r>
              <a:rPr lang="en-US" sz="2400" dirty="0"/>
              <a:t>Agency</a:t>
            </a:r>
            <a:br>
              <a:rPr lang="en-US" sz="1800" dirty="0"/>
            </a:br>
            <a:endParaRPr lang="en-US" sz="1800" dirty="0"/>
          </a:p>
        </p:txBody>
      </p:sp>
      <p:sp>
        <p:nvSpPr>
          <p:cNvPr id="7" name="Content Placeholder 6"/>
          <p:cNvSpPr>
            <a:spLocks noGrp="1"/>
          </p:cNvSpPr>
          <p:nvPr>
            <p:ph idx="1"/>
          </p:nvPr>
        </p:nvSpPr>
        <p:spPr>
          <a:xfrm>
            <a:off x="2514600" y="273050"/>
            <a:ext cx="6477000" cy="6584950"/>
          </a:xfrm>
        </p:spPr>
        <p:txBody>
          <a:bodyPr>
            <a:normAutofit/>
          </a:bodyPr>
          <a:lstStyle/>
          <a:p>
            <a:pPr marL="0" indent="0">
              <a:buNone/>
            </a:pPr>
            <a:r>
              <a:rPr lang="en-US" sz="2400" b="1" dirty="0">
                <a:solidFill>
                  <a:srgbClr val="FF0000"/>
                </a:solidFill>
              </a:rPr>
              <a:t>Agency Disclosure Rules</a:t>
            </a:r>
          </a:p>
          <a:p>
            <a:pPr marL="400050" lvl="1" indent="0">
              <a:buNone/>
            </a:pPr>
            <a:endParaRPr lang="en-US" sz="1100" b="1" dirty="0"/>
          </a:p>
          <a:p>
            <a:pPr marL="400050" lvl="1" indent="0">
              <a:buNone/>
            </a:pP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The Agency Relationship</a:t>
            </a:r>
          </a:p>
          <a:p>
            <a:endParaRPr lang="en-US" b="1" dirty="0">
              <a:solidFill>
                <a:srgbClr val="FF0000"/>
              </a:solidFill>
            </a:endParaRPr>
          </a:p>
          <a:p>
            <a:r>
              <a:rPr lang="en-US" b="1" dirty="0"/>
              <a:t>Fiduciary Duties</a:t>
            </a:r>
          </a:p>
          <a:p>
            <a:endParaRPr lang="en-US" b="1" dirty="0"/>
          </a:p>
          <a:p>
            <a:r>
              <a:rPr lang="en-US" b="1" dirty="0"/>
              <a:t>Forms of Real Estate Agency</a:t>
            </a:r>
          </a:p>
          <a:p>
            <a:endParaRPr lang="en-US" b="1" dirty="0"/>
          </a:p>
          <a:p>
            <a:r>
              <a:rPr lang="en-US" b="1" dirty="0">
                <a:solidFill>
                  <a:srgbClr val="FF0000"/>
                </a:solidFill>
              </a:rPr>
              <a:t>Agency Disclosure Rules</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133606786"/>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#11  Agency                    Slide 11-21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63 agency disclosure.jpg"/>
          <p:cNvPicPr>
            <a:picLocks noChangeAspect="1" noChangeArrowheads="1"/>
          </p:cNvPicPr>
          <p:nvPr/>
        </p:nvPicPr>
        <p:blipFill rotWithShape="1">
          <a:blip r:embed="rId3">
            <a:extLst>
              <a:ext uri="{28A0092B-C50C-407E-A947-70E740481C1C}">
                <a14:useLocalDpi xmlns:a14="http://schemas.microsoft.com/office/drawing/2010/main" val="0"/>
              </a:ext>
            </a:extLst>
          </a:blip>
          <a:srcRect t="9770" b="11839"/>
          <a:stretch/>
        </p:blipFill>
        <p:spPr bwMode="auto">
          <a:xfrm>
            <a:off x="3048000" y="914400"/>
            <a:ext cx="5562600" cy="5376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0227575"/>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0" y="0"/>
            <a:ext cx="9144001"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199" y="560388"/>
            <a:ext cx="8229600" cy="639762"/>
          </a:xfrm>
        </p:spPr>
        <p:txBody>
          <a:bodyPr>
            <a:noAutofit/>
          </a:bodyPr>
          <a:lstStyle/>
          <a:p>
            <a:r>
              <a:rPr lang="en-US" b="1" dirty="0">
                <a:solidFill>
                  <a:schemeClr val="bg1"/>
                </a:solidFill>
              </a:rPr>
              <a:t>Unit 12:</a:t>
            </a:r>
            <a:r>
              <a:rPr lang="en-US" dirty="0">
                <a:solidFill>
                  <a:schemeClr val="bg1"/>
                </a:solidFill>
              </a:rPr>
              <a:t> </a:t>
            </a:r>
            <a:r>
              <a:rPr lang="en-US" b="1" dirty="0">
                <a:solidFill>
                  <a:schemeClr val="bg1"/>
                </a:solidFill>
              </a:rPr>
              <a:t>LISTING AGREEMENTS</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2057399" y="1943100"/>
          <a:ext cx="5029200" cy="29717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9" y="64008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#12  Listing Agreements              Slide 12-1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918391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958939"/>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Real Estate As Property</a:t>
            </a:r>
          </a:p>
          <a:p>
            <a:pPr marL="0" indent="0">
              <a:buNone/>
            </a:pPr>
            <a:endParaRPr lang="en-US" sz="2000" dirty="0"/>
          </a:p>
          <a:p>
            <a:pPr marL="400050" lvl="1" indent="0">
              <a:buNone/>
            </a:pPr>
            <a:endParaRPr lang="en-US" dirty="0"/>
          </a:p>
        </p:txBody>
      </p:sp>
      <p:sp>
        <p:nvSpPr>
          <p:cNvPr id="8" name="Text Placeholder 7"/>
          <p:cNvSpPr>
            <a:spLocks noGrp="1"/>
          </p:cNvSpPr>
          <p:nvPr>
            <p:ph type="body" sz="half" idx="2"/>
          </p:nvPr>
        </p:nvSpPr>
        <p:spPr>
          <a:xfrm>
            <a:off x="304801" y="1600200"/>
            <a:ext cx="1904999" cy="2362200"/>
          </a:xfrm>
          <a:noFill/>
        </p:spPr>
        <p:txBody>
          <a:bodyPr>
            <a:normAutofit/>
          </a:bodyPr>
          <a:lstStyle/>
          <a:p>
            <a:endParaRPr lang="en-US" sz="1200" b="1" dirty="0">
              <a:solidFill>
                <a:srgbClr val="FF0000"/>
              </a:solidFill>
            </a:endParaRPr>
          </a:p>
          <a:p>
            <a:r>
              <a:rPr lang="en-US" b="1" dirty="0">
                <a:solidFill>
                  <a:srgbClr val="FF0000"/>
                </a:solidFill>
              </a:rPr>
              <a:t>Real Estate as Property</a:t>
            </a:r>
          </a:p>
          <a:p>
            <a:endParaRPr lang="en-US" b="1" dirty="0">
              <a:solidFill>
                <a:srgbClr val="FF0000"/>
              </a:solidFill>
            </a:endParaRPr>
          </a:p>
          <a:p>
            <a:r>
              <a:rPr lang="en-US" b="1" dirty="0"/>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9144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04 riparian and littoral rights.jpg"/>
          <p:cNvPicPr>
            <a:picLocks noChangeAspect="1" noChangeArrowheads="1"/>
          </p:cNvPicPr>
          <p:nvPr/>
        </p:nvPicPr>
        <p:blipFill rotWithShape="1">
          <a:blip r:embed="rId3">
            <a:extLst>
              <a:ext uri="{28A0092B-C50C-407E-A947-70E740481C1C}">
                <a14:useLocalDpi xmlns:a14="http://schemas.microsoft.com/office/drawing/2010/main" val="0"/>
              </a:ext>
            </a:extLst>
          </a:blip>
          <a:srcRect r="2778" b="10851"/>
          <a:stretch/>
        </p:blipFill>
        <p:spPr bwMode="auto">
          <a:xfrm>
            <a:off x="3124200" y="1192236"/>
            <a:ext cx="4965895" cy="5360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0866721"/>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endParaRPr lang="en-US" sz="2400" b="1" dirty="0">
              <a:solidFill>
                <a:srgbClr val="FF0000"/>
              </a:solidFill>
            </a:endParaRPr>
          </a:p>
          <a:p>
            <a:pPr marL="0" indent="0">
              <a:buNone/>
            </a:pPr>
            <a:r>
              <a:rPr lang="en-US" sz="2400" b="1" dirty="0">
                <a:solidFill>
                  <a:srgbClr val="FF0000"/>
                </a:solidFill>
              </a:rPr>
              <a:t>Review of Legal Foundations</a:t>
            </a:r>
          </a:p>
          <a:p>
            <a:pPr marL="400050" lvl="1" indent="0">
              <a:buNone/>
            </a:pPr>
            <a:endParaRPr lang="en-US" sz="2400" dirty="0"/>
          </a:p>
          <a:p>
            <a:pPr marL="400050" lvl="1" indent="0">
              <a:buNone/>
            </a:pPr>
            <a:r>
              <a:rPr lang="en-US" sz="2400" b="1" dirty="0"/>
              <a:t>Listings – key characteristics</a:t>
            </a:r>
          </a:p>
          <a:p>
            <a:pPr marL="400050" lvl="1" indent="0">
              <a:buNone/>
            </a:pPr>
            <a:endParaRPr lang="en-US" sz="2000" b="1" dirty="0"/>
          </a:p>
          <a:p>
            <a:pPr lvl="1" indent="-342900">
              <a:buFont typeface="Wingdings" panose="05000000000000000000" pitchFamily="2" charset="2"/>
              <a:buChar char="q"/>
            </a:pPr>
            <a:r>
              <a:rPr lang="en-US" sz="2400" dirty="0"/>
              <a:t>Broker's </a:t>
            </a:r>
            <a:r>
              <a:rPr lang="en-US" sz="2400" b="1" dirty="0"/>
              <a:t>enforceable contract </a:t>
            </a:r>
            <a:r>
              <a:rPr lang="en-US" sz="2400" dirty="0"/>
              <a:t>of employment</a:t>
            </a:r>
            <a:br>
              <a:rPr lang="en-US" sz="2400" dirty="0"/>
            </a:br>
            <a:r>
              <a:rPr lang="en-US" sz="2400" dirty="0"/>
              <a:t> </a:t>
            </a:r>
          </a:p>
          <a:p>
            <a:pPr lvl="1" indent="-342900">
              <a:buFont typeface="Wingdings" panose="05000000000000000000" pitchFamily="2" charset="2"/>
              <a:buChar char="q"/>
            </a:pPr>
            <a:r>
              <a:rPr lang="en-US" sz="2400" dirty="0"/>
              <a:t>Establishes </a:t>
            </a:r>
            <a:r>
              <a:rPr lang="en-US" sz="2400" b="1" dirty="0"/>
              <a:t>special agency </a:t>
            </a:r>
            <a:r>
              <a:rPr lang="en-US" sz="2400" dirty="0"/>
              <a:t>relationship </a:t>
            </a:r>
            <a:br>
              <a:rPr lang="en-US" sz="2400" dirty="0"/>
            </a:br>
            <a:endParaRPr lang="en-US" sz="2400" dirty="0"/>
          </a:p>
          <a:p>
            <a:pPr lvl="1" indent="-342900">
              <a:buFont typeface="Wingdings" panose="05000000000000000000" pitchFamily="2" charset="2"/>
              <a:buChar char="q"/>
            </a:pPr>
            <a:r>
              <a:rPr lang="en-US" sz="2400" dirty="0"/>
              <a:t>Defines </a:t>
            </a:r>
            <a:r>
              <a:rPr lang="en-US" sz="2400" b="1" dirty="0"/>
              <a:t>roles</a:t>
            </a:r>
            <a:r>
              <a:rPr lang="en-US" sz="2400" dirty="0"/>
              <a:t> of parties</a:t>
            </a:r>
            <a:br>
              <a:rPr lang="en-US" sz="2400" dirty="0"/>
            </a:br>
            <a:endParaRPr lang="en-US" sz="2400" dirty="0"/>
          </a:p>
          <a:p>
            <a:pPr lvl="1" indent="-342900">
              <a:buFont typeface="Wingdings" panose="05000000000000000000" pitchFamily="2" charset="2"/>
              <a:buChar char="q"/>
            </a:pPr>
            <a:r>
              <a:rPr lang="en-US" sz="2400" dirty="0"/>
              <a:t>Creates </a:t>
            </a:r>
            <a:r>
              <a:rPr lang="en-US" sz="2400" b="1" dirty="0"/>
              <a:t>fiduciary duties </a:t>
            </a:r>
            <a:r>
              <a:rPr lang="en-US" sz="2400" dirty="0"/>
              <a:t>for the agent</a:t>
            </a:r>
            <a:br>
              <a:rPr lang="en-US" sz="2400" dirty="0"/>
            </a:br>
            <a:endParaRPr lang="en-US" sz="2400" dirty="0"/>
          </a:p>
          <a:p>
            <a:pPr lvl="1" indent="-342900">
              <a:buFont typeface="Wingdings" panose="05000000000000000000" pitchFamily="2" charset="2"/>
              <a:buChar char="q"/>
            </a:pPr>
            <a:r>
              <a:rPr lang="en-US" sz="2400" dirty="0"/>
              <a:t>Describes agent’s </a:t>
            </a:r>
            <a:r>
              <a:rPr lang="en-US" sz="2400" b="1" dirty="0"/>
              <a:t>scope of authority</a:t>
            </a:r>
            <a:endParaRPr lang="en-US" b="1"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Review of Legal Foundations</a:t>
            </a:r>
          </a:p>
          <a:p>
            <a:endParaRPr lang="en-US" b="1" dirty="0">
              <a:solidFill>
                <a:srgbClr val="FF0000"/>
              </a:solidFill>
            </a:endParaRPr>
          </a:p>
          <a:p>
            <a:r>
              <a:rPr lang="en-US" b="1" dirty="0"/>
              <a:t>Types of Listing Agreement</a:t>
            </a:r>
          </a:p>
          <a:p>
            <a:endParaRPr lang="en-US" b="1" dirty="0"/>
          </a:p>
          <a:p>
            <a:r>
              <a:rPr lang="en-US" b="1" dirty="0"/>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14070317"/>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Review of Legal Foundations</a:t>
            </a:r>
          </a:p>
          <a:p>
            <a:pPr marL="400050" lvl="1" indent="0">
              <a:buNone/>
            </a:pPr>
            <a:endParaRPr lang="en-US" sz="1050" dirty="0"/>
          </a:p>
          <a:p>
            <a:pPr marL="400050" lvl="1" indent="0">
              <a:buNone/>
            </a:pPr>
            <a:r>
              <a:rPr lang="en-US" sz="2400" b="1" dirty="0"/>
              <a:t>Agency law</a:t>
            </a:r>
          </a:p>
          <a:p>
            <a:pPr lvl="1" indent="-342900">
              <a:buFont typeface="Wingdings" panose="05000000000000000000" pitchFamily="2" charset="2"/>
              <a:buChar char="q"/>
            </a:pPr>
            <a:endParaRPr lang="en-US" sz="2400" b="1" dirty="0"/>
          </a:p>
          <a:p>
            <a:pPr lvl="1" indent="-342900">
              <a:buFont typeface="Wingdings" panose="05000000000000000000" pitchFamily="2" charset="2"/>
              <a:buChar char="q"/>
            </a:pPr>
            <a:r>
              <a:rPr lang="en-US" sz="2400" b="1" dirty="0"/>
              <a:t>Parties</a:t>
            </a:r>
            <a:r>
              <a:rPr lang="en-US" sz="2400" dirty="0"/>
              <a:t>: listing broker and client </a:t>
            </a:r>
            <a:br>
              <a:rPr lang="en-US" sz="2400" dirty="0"/>
            </a:br>
            <a:endParaRPr lang="en-US" sz="2400" dirty="0"/>
          </a:p>
          <a:p>
            <a:pPr lvl="1" indent="-342900">
              <a:buFont typeface="Wingdings" panose="05000000000000000000" pitchFamily="2" charset="2"/>
              <a:buChar char="q"/>
            </a:pPr>
            <a:r>
              <a:rPr lang="en-US" sz="2400" b="1" dirty="0"/>
              <a:t>Fiduciary duties</a:t>
            </a:r>
            <a:r>
              <a:rPr lang="en-US" sz="2400" dirty="0"/>
              <a:t>: loyalty; obedience; disclosure; care; diligence; accounting</a:t>
            </a:r>
            <a:br>
              <a:rPr lang="en-US" sz="2400" dirty="0"/>
            </a:b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Review of Legal Foundations</a:t>
            </a:r>
          </a:p>
          <a:p>
            <a:endParaRPr lang="en-US" b="1" dirty="0">
              <a:solidFill>
                <a:srgbClr val="FF0000"/>
              </a:solidFill>
            </a:endParaRPr>
          </a:p>
          <a:p>
            <a:r>
              <a:rPr lang="en-US" b="1" dirty="0"/>
              <a:t>Types of Listing Agreement</a:t>
            </a:r>
          </a:p>
          <a:p>
            <a:endParaRPr lang="en-US" b="1" dirty="0"/>
          </a:p>
          <a:p>
            <a:r>
              <a:rPr lang="en-US" b="1" dirty="0"/>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26" name="Picture 2" descr="Image result for listing agree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9087" y="3886200"/>
            <a:ext cx="3095625" cy="2066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7053366"/>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Review of Legal Foundations</a:t>
            </a:r>
          </a:p>
          <a:p>
            <a:pPr marL="400050" lvl="1" indent="0">
              <a:buNone/>
            </a:pPr>
            <a:endParaRPr lang="en-US" sz="1050" dirty="0"/>
          </a:p>
          <a:p>
            <a:pPr marL="400050" lvl="1" indent="0">
              <a:buNone/>
            </a:pPr>
            <a:r>
              <a:rPr lang="en-US" sz="2400" b="1" dirty="0"/>
              <a:t>Agency law (cont.)</a:t>
            </a:r>
            <a:br>
              <a:rPr lang="en-US" sz="2400" dirty="0"/>
            </a:br>
            <a:endParaRPr lang="en-US" sz="2400" dirty="0"/>
          </a:p>
          <a:p>
            <a:pPr lvl="1" indent="-342900">
              <a:buFont typeface="Wingdings" panose="05000000000000000000" pitchFamily="2" charset="2"/>
              <a:buChar char="q"/>
            </a:pPr>
            <a:r>
              <a:rPr lang="en-US" sz="2400" b="1" dirty="0"/>
              <a:t>Scope of authority</a:t>
            </a:r>
          </a:p>
          <a:p>
            <a:pPr lvl="2" indent="-342900">
              <a:buFont typeface="Wingdings" panose="05000000000000000000" pitchFamily="2" charset="2"/>
              <a:buChar char="§"/>
            </a:pPr>
            <a:r>
              <a:rPr lang="en-US" b="1" dirty="0"/>
              <a:t>special or limited agency</a:t>
            </a:r>
            <a:r>
              <a:rPr lang="en-US" dirty="0"/>
              <a:t>, not general agency</a:t>
            </a:r>
          </a:p>
          <a:p>
            <a:pPr lvl="2" indent="-342900">
              <a:buFont typeface="Wingdings" panose="05000000000000000000" pitchFamily="2" charset="2"/>
              <a:buChar char="§"/>
            </a:pPr>
            <a:r>
              <a:rPr lang="en-US" dirty="0"/>
              <a:t>broker may not contract for client unless authorized</a:t>
            </a:r>
          </a:p>
          <a:p>
            <a:pPr lvl="2" indent="-342900">
              <a:buFont typeface="Wingdings" panose="05000000000000000000" pitchFamily="2" charset="2"/>
              <a:buChar char="§"/>
            </a:pPr>
            <a:r>
              <a:rPr lang="en-US" dirty="0"/>
              <a:t>client liable only for broker's acts within scope of authority</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Review of Legal Foundations</a:t>
            </a:r>
          </a:p>
          <a:p>
            <a:endParaRPr lang="en-US" b="1" dirty="0">
              <a:solidFill>
                <a:srgbClr val="FF0000"/>
              </a:solidFill>
            </a:endParaRPr>
          </a:p>
          <a:p>
            <a:r>
              <a:rPr lang="en-US" b="1" dirty="0"/>
              <a:t>Types of Listing Agreement</a:t>
            </a:r>
          </a:p>
          <a:p>
            <a:endParaRPr lang="en-US" b="1" dirty="0"/>
          </a:p>
          <a:p>
            <a:r>
              <a:rPr lang="en-US" b="1" dirty="0"/>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37179191"/>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r>
              <a:rPr lang="en-US" sz="2400" b="1" dirty="0">
                <a:solidFill>
                  <a:srgbClr val="FF0000"/>
                </a:solidFill>
              </a:rPr>
              <a:t>Review of Legal Foundations</a:t>
            </a:r>
          </a:p>
          <a:p>
            <a:pPr marL="400050" lvl="1" indent="0">
              <a:buNone/>
            </a:pPr>
            <a:endParaRPr lang="en-US" sz="1050" dirty="0"/>
          </a:p>
          <a:p>
            <a:pPr marL="400050" lvl="1" indent="0">
              <a:buNone/>
            </a:pPr>
            <a:r>
              <a:rPr lang="en-US" sz="2400" b="1" dirty="0"/>
              <a:t>Contract law and listings</a:t>
            </a:r>
            <a:endParaRPr lang="en-US" sz="2400" dirty="0"/>
          </a:p>
          <a:p>
            <a:pPr lvl="1" indent="-342900">
              <a:buFont typeface="Wingdings" panose="05000000000000000000" pitchFamily="2" charset="2"/>
              <a:buChar char="q"/>
            </a:pPr>
            <a:r>
              <a:rPr lang="en-US" sz="2400" b="1" dirty="0"/>
              <a:t>Validity</a:t>
            </a:r>
            <a:r>
              <a:rPr lang="en-US" sz="2400" dirty="0"/>
              <a:t> - listing must be valid contract to be enforceable</a:t>
            </a:r>
          </a:p>
          <a:p>
            <a:pPr lvl="1" indent="-342900">
              <a:buFont typeface="Wingdings" panose="05000000000000000000" pitchFamily="2" charset="2"/>
              <a:buChar char="q"/>
            </a:pPr>
            <a:r>
              <a:rPr lang="en-US" sz="2400" b="1" dirty="0"/>
              <a:t>Termination</a:t>
            </a:r>
            <a:r>
              <a:rPr lang="en-US" sz="2400" dirty="0"/>
              <a:t> - performance, infeasibility, mutual agreement, rescission, revocation, abandonment, lapse of time, invalidity, and breach</a:t>
            </a:r>
          </a:p>
          <a:p>
            <a:pPr lvl="1" indent="-342900">
              <a:buFont typeface="Wingdings" panose="05000000000000000000" pitchFamily="2" charset="2"/>
              <a:buChar char="q"/>
            </a:pPr>
            <a:r>
              <a:rPr lang="en-US" sz="2400" b="1" dirty="0"/>
              <a:t>Legal form - </a:t>
            </a:r>
            <a:r>
              <a:rPr lang="en-US" sz="2400" dirty="0"/>
              <a:t>oral or written</a:t>
            </a:r>
          </a:p>
          <a:p>
            <a:pPr lvl="2" indent="-342900">
              <a:buFont typeface="Wingdings" panose="05000000000000000000" pitchFamily="2" charset="2"/>
              <a:buChar char="§"/>
            </a:pPr>
            <a:r>
              <a:rPr lang="en-US" dirty="0"/>
              <a:t>Oral listings may be valid but can limit enforceability</a:t>
            </a:r>
          </a:p>
          <a:p>
            <a:pPr lvl="2" indent="-342900">
              <a:buFont typeface="Wingdings" panose="05000000000000000000" pitchFamily="2" charset="2"/>
              <a:buChar char="§"/>
            </a:pPr>
            <a:r>
              <a:rPr lang="en-US" dirty="0"/>
              <a:t>Exclusive right-to-sell must be written to be enforceable	</a:t>
            </a:r>
          </a:p>
          <a:p>
            <a:pPr lvl="1" indent="-342900">
              <a:buFont typeface="Wingdings" panose="05000000000000000000" pitchFamily="2" charset="2"/>
              <a:buChar char="q"/>
            </a:pPr>
            <a:r>
              <a:rPr lang="en-US" sz="2400" b="1" dirty="0"/>
              <a:t>Assignment</a:t>
            </a:r>
            <a:r>
              <a:rPr lang="en-US" sz="2400" dirty="0"/>
              <a:t> - are not assignable since they are personal service contracts</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Review of Legal Foundations</a:t>
            </a:r>
          </a:p>
          <a:p>
            <a:endParaRPr lang="en-US" b="1" dirty="0">
              <a:solidFill>
                <a:srgbClr val="FF0000"/>
              </a:solidFill>
            </a:endParaRPr>
          </a:p>
          <a:p>
            <a:r>
              <a:rPr lang="en-US" b="1" dirty="0"/>
              <a:t>Types of Listing Agreement</a:t>
            </a:r>
          </a:p>
          <a:p>
            <a:endParaRPr lang="en-US" b="1" dirty="0"/>
          </a:p>
          <a:p>
            <a:r>
              <a:rPr lang="en-US" b="1" dirty="0"/>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11328584"/>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endParaRPr lang="en-US" sz="2400" b="1" dirty="0">
              <a:solidFill>
                <a:srgbClr val="FF0000"/>
              </a:solidFill>
            </a:endParaRPr>
          </a:p>
          <a:p>
            <a:pPr marL="0" indent="0">
              <a:buNone/>
            </a:pPr>
            <a:r>
              <a:rPr lang="en-US" sz="2400" b="1" dirty="0">
                <a:solidFill>
                  <a:srgbClr val="FF0000"/>
                </a:solidFill>
              </a:rPr>
              <a:t>Types of Listing Agreement</a:t>
            </a:r>
          </a:p>
          <a:p>
            <a:pPr marL="400050" lvl="1" indent="0">
              <a:buNone/>
            </a:pPr>
            <a:endParaRPr lang="en-US" sz="1050" dirty="0"/>
          </a:p>
          <a:p>
            <a:pPr marL="400050" lvl="1" indent="0">
              <a:buNone/>
            </a:pPr>
            <a:r>
              <a:rPr lang="en-US" sz="2400" b="1" dirty="0"/>
              <a:t>Owner listings</a:t>
            </a:r>
            <a:endParaRPr lang="en-US" sz="2400" dirty="0"/>
          </a:p>
          <a:p>
            <a:pPr lvl="1" indent="-342900">
              <a:buFont typeface="Wingdings" panose="05000000000000000000" pitchFamily="2" charset="2"/>
              <a:buChar char="q"/>
            </a:pPr>
            <a:r>
              <a:rPr lang="en-US" sz="2400" dirty="0"/>
              <a:t>Exclusive right-to-sell </a:t>
            </a:r>
          </a:p>
          <a:p>
            <a:pPr lvl="1" indent="-342900">
              <a:buFont typeface="Wingdings" panose="05000000000000000000" pitchFamily="2" charset="2"/>
              <a:buChar char="q"/>
            </a:pPr>
            <a:r>
              <a:rPr lang="en-US" sz="2400" dirty="0"/>
              <a:t>Exclusive agency</a:t>
            </a:r>
          </a:p>
          <a:p>
            <a:pPr lvl="1" indent="-342900">
              <a:buFont typeface="Wingdings" panose="05000000000000000000" pitchFamily="2" charset="2"/>
              <a:buChar char="q"/>
            </a:pPr>
            <a:r>
              <a:rPr lang="en-US" sz="2400" dirty="0"/>
              <a:t>Open listing</a:t>
            </a:r>
          </a:p>
          <a:p>
            <a:pPr lvl="1" indent="-342900">
              <a:buFont typeface="Wingdings" panose="05000000000000000000" pitchFamily="2" charset="2"/>
              <a:buChar char="q"/>
            </a:pPr>
            <a:r>
              <a:rPr lang="en-US" sz="2400" dirty="0"/>
              <a:t>Net listing</a:t>
            </a:r>
          </a:p>
          <a:p>
            <a:pPr lvl="1" indent="-342900">
              <a:buFont typeface="Wingdings" panose="05000000000000000000" pitchFamily="2" charset="2"/>
              <a:buChar char="q"/>
            </a:pPr>
            <a:endParaRPr lang="en-US" sz="2400" dirty="0"/>
          </a:p>
          <a:p>
            <a:pPr marL="400050" lvl="1" indent="0">
              <a:buNone/>
            </a:pPr>
            <a:r>
              <a:rPr lang="en-US" sz="2400" b="1" dirty="0"/>
              <a:t>Buyer/tenant listings</a:t>
            </a:r>
          </a:p>
          <a:p>
            <a:pPr lvl="1" indent="-342900">
              <a:buFont typeface="Wingdings" panose="05000000000000000000" pitchFamily="2" charset="2"/>
              <a:buChar char="q"/>
            </a:pPr>
            <a:r>
              <a:rPr lang="en-US" sz="2400" dirty="0"/>
              <a:t>Exclusive right to represent</a:t>
            </a:r>
          </a:p>
          <a:p>
            <a:pPr lvl="1" indent="-342900">
              <a:buFont typeface="Wingdings" panose="05000000000000000000" pitchFamily="2" charset="2"/>
              <a:buChar char="q"/>
            </a:pPr>
            <a:r>
              <a:rPr lang="en-US" sz="2400" dirty="0"/>
              <a:t>Other types may be used</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solidFill>
                  <a:srgbClr val="FF0000"/>
                </a:solidFill>
              </a:rPr>
              <a:t>Types of Listing Agreement</a:t>
            </a:r>
          </a:p>
          <a:p>
            <a:endParaRPr lang="en-US" b="1" dirty="0"/>
          </a:p>
          <a:p>
            <a:r>
              <a:rPr lang="en-US" b="1" dirty="0"/>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96014184"/>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endParaRPr lang="en-US" sz="2400" b="1" dirty="0">
              <a:solidFill>
                <a:srgbClr val="FF0000"/>
              </a:solidFill>
            </a:endParaRPr>
          </a:p>
          <a:p>
            <a:pPr marL="0" indent="0">
              <a:buNone/>
            </a:pPr>
            <a:r>
              <a:rPr lang="en-US" sz="2400" b="1" dirty="0">
                <a:solidFill>
                  <a:srgbClr val="FF0000"/>
                </a:solidFill>
              </a:rPr>
              <a:t>Types of Listing Agreement</a:t>
            </a:r>
          </a:p>
          <a:p>
            <a:pPr marL="400050" lvl="1" indent="0">
              <a:buNone/>
            </a:pPr>
            <a:endParaRPr lang="en-US" sz="1050" dirty="0"/>
          </a:p>
          <a:p>
            <a:pPr marL="400050" lvl="1" indent="0">
              <a:buNone/>
            </a:pPr>
            <a:r>
              <a:rPr lang="en-US" sz="2400" b="1" dirty="0"/>
              <a:t>Exclusive right-to-sell (or lease)</a:t>
            </a:r>
            <a:br>
              <a:rPr lang="en-US" sz="2400" b="1" dirty="0"/>
            </a:br>
            <a:endParaRPr lang="en-US" sz="2400" b="1" dirty="0"/>
          </a:p>
          <a:p>
            <a:pPr lvl="1" indent="-342900">
              <a:buFont typeface="Wingdings" panose="05000000000000000000" pitchFamily="2" charset="2"/>
              <a:buChar char="q"/>
            </a:pPr>
            <a:r>
              <a:rPr lang="en-US" sz="2400" dirty="0"/>
              <a:t>Most prevalent in residential brokerage</a:t>
            </a:r>
            <a:br>
              <a:rPr lang="en-US" sz="2400" dirty="0"/>
            </a:br>
            <a:endParaRPr lang="en-US" sz="2400" dirty="0"/>
          </a:p>
          <a:p>
            <a:pPr lvl="1" indent="-342900">
              <a:buFont typeface="Wingdings" panose="05000000000000000000" pitchFamily="2" charset="2"/>
              <a:buChar char="q"/>
            </a:pPr>
            <a:r>
              <a:rPr lang="en-US" sz="2400" dirty="0"/>
              <a:t>Given to one broker</a:t>
            </a:r>
            <a:br>
              <a:rPr lang="en-US" sz="2400" dirty="0"/>
            </a:br>
            <a:endParaRPr lang="en-US" sz="2400" dirty="0"/>
          </a:p>
          <a:p>
            <a:pPr lvl="1" indent="-342900">
              <a:buFont typeface="Wingdings" panose="05000000000000000000" pitchFamily="2" charset="2"/>
              <a:buChar char="q"/>
            </a:pPr>
            <a:r>
              <a:rPr lang="en-US" sz="2400" dirty="0"/>
              <a:t>Must be written</a:t>
            </a:r>
            <a:br>
              <a:rPr lang="en-US" sz="2400" dirty="0"/>
            </a:br>
            <a:endParaRPr lang="en-US" sz="2400" dirty="0"/>
          </a:p>
          <a:p>
            <a:pPr lvl="1" indent="-342900">
              <a:buFont typeface="Wingdings" panose="05000000000000000000" pitchFamily="2" charset="2"/>
              <a:buChar char="q"/>
            </a:pPr>
            <a:r>
              <a:rPr lang="en-US" sz="2400" dirty="0"/>
              <a:t>Must expire</a:t>
            </a:r>
            <a:br>
              <a:rPr lang="en-US" sz="2400" dirty="0"/>
            </a:br>
            <a:endParaRPr lang="en-US" sz="2400" dirty="0"/>
          </a:p>
          <a:p>
            <a:pPr lvl="1" indent="-342900">
              <a:buFont typeface="Wingdings" panose="05000000000000000000" pitchFamily="2" charset="2"/>
              <a:buChar char="q"/>
            </a:pPr>
            <a:r>
              <a:rPr lang="en-US" sz="2400" b="1" dirty="0"/>
              <a:t>Broker gets commission if property transfers </a:t>
            </a:r>
            <a:r>
              <a:rPr lang="en-US" sz="2400" dirty="0"/>
              <a:t>during listing period, regardless</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solidFill>
                  <a:srgbClr val="FF0000"/>
                </a:solidFill>
              </a:rPr>
              <a:t>Types of Listing Agreement</a:t>
            </a:r>
          </a:p>
          <a:p>
            <a:endParaRPr lang="en-US" b="1" dirty="0"/>
          </a:p>
          <a:p>
            <a:r>
              <a:rPr lang="en-US" b="1" dirty="0"/>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74801480"/>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endParaRPr lang="en-US" sz="2400" b="1" dirty="0">
              <a:solidFill>
                <a:srgbClr val="FF0000"/>
              </a:solidFill>
            </a:endParaRPr>
          </a:p>
          <a:p>
            <a:pPr marL="0" indent="0">
              <a:buNone/>
            </a:pPr>
            <a:r>
              <a:rPr lang="en-US" sz="2400" b="1" dirty="0">
                <a:solidFill>
                  <a:srgbClr val="FF0000"/>
                </a:solidFill>
              </a:rPr>
              <a:t>Types of Listing Agreement</a:t>
            </a:r>
          </a:p>
          <a:p>
            <a:pPr marL="400050" lvl="1" indent="0">
              <a:buNone/>
            </a:pPr>
            <a:endParaRPr lang="en-US" sz="1050" dirty="0"/>
          </a:p>
          <a:p>
            <a:pPr marL="400050" lvl="1" indent="0">
              <a:buNone/>
            </a:pPr>
            <a:r>
              <a:rPr lang="en-US" sz="2400" b="1" dirty="0"/>
              <a:t>Exclusive agency</a:t>
            </a:r>
          </a:p>
          <a:p>
            <a:pPr marL="400050" lvl="1" indent="0">
              <a:buNone/>
            </a:pPr>
            <a:endParaRPr lang="en-US" sz="2400" b="1" dirty="0"/>
          </a:p>
          <a:p>
            <a:pPr lvl="1" indent="-342900">
              <a:buFont typeface="Wingdings" panose="05000000000000000000" pitchFamily="2" charset="2"/>
              <a:buChar char="q"/>
            </a:pPr>
            <a:r>
              <a:rPr lang="en-US" sz="2400" dirty="0"/>
              <a:t>Exclusive excepting owner</a:t>
            </a:r>
            <a:br>
              <a:rPr lang="en-US" sz="2400" dirty="0"/>
            </a:br>
            <a:endParaRPr lang="en-US" sz="2400" dirty="0"/>
          </a:p>
          <a:p>
            <a:pPr lvl="1" indent="-342900">
              <a:buFont typeface="Wingdings" panose="05000000000000000000" pitchFamily="2" charset="2"/>
              <a:buChar char="q"/>
            </a:pPr>
            <a:r>
              <a:rPr lang="en-US" sz="2400" dirty="0"/>
              <a:t>Oral or written</a:t>
            </a:r>
            <a:br>
              <a:rPr lang="en-US" sz="2400" dirty="0"/>
            </a:br>
            <a:endParaRPr lang="en-US" sz="2400" dirty="0"/>
          </a:p>
          <a:p>
            <a:pPr lvl="1" indent="-342900">
              <a:buFont typeface="Wingdings" panose="05000000000000000000" pitchFamily="2" charset="2"/>
              <a:buChar char="q"/>
            </a:pPr>
            <a:r>
              <a:rPr lang="en-US" sz="2400" dirty="0"/>
              <a:t>Must expire</a:t>
            </a:r>
            <a:br>
              <a:rPr lang="en-US" sz="2400" dirty="0"/>
            </a:br>
            <a:endParaRPr lang="en-US" sz="2400" dirty="0"/>
          </a:p>
          <a:p>
            <a:pPr lvl="1" indent="-342900">
              <a:buFont typeface="Wingdings" panose="05000000000000000000" pitchFamily="2" charset="2"/>
              <a:buChar char="q"/>
            </a:pPr>
            <a:r>
              <a:rPr lang="en-US" sz="2400" b="1" dirty="0"/>
              <a:t>Broker gets commission unless owner sells </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solidFill>
                  <a:srgbClr val="FF0000"/>
                </a:solidFill>
              </a:rPr>
              <a:t>Types of Listing Agreement</a:t>
            </a:r>
          </a:p>
          <a:p>
            <a:endParaRPr lang="en-US" b="1" dirty="0"/>
          </a:p>
          <a:p>
            <a:r>
              <a:rPr lang="en-US" b="1" dirty="0"/>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43147619"/>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endParaRPr lang="en-US" sz="2400" b="1" dirty="0">
              <a:solidFill>
                <a:srgbClr val="FF0000"/>
              </a:solidFill>
            </a:endParaRPr>
          </a:p>
          <a:p>
            <a:pPr marL="0" indent="0">
              <a:buNone/>
            </a:pPr>
            <a:r>
              <a:rPr lang="en-US" sz="2400" b="1" dirty="0">
                <a:solidFill>
                  <a:srgbClr val="FF0000"/>
                </a:solidFill>
              </a:rPr>
              <a:t>Types of Listing Agreement</a:t>
            </a:r>
          </a:p>
          <a:p>
            <a:pPr marL="400050" lvl="1" indent="0">
              <a:buNone/>
            </a:pPr>
            <a:endParaRPr lang="en-US" sz="1050" dirty="0"/>
          </a:p>
          <a:p>
            <a:pPr marL="400050" lvl="1" indent="0">
              <a:buNone/>
            </a:pPr>
            <a:r>
              <a:rPr lang="en-US" sz="2400" b="1" dirty="0"/>
              <a:t>Open listing</a:t>
            </a:r>
          </a:p>
          <a:p>
            <a:pPr marL="400050" lvl="1" indent="0">
              <a:buNone/>
            </a:pPr>
            <a:endParaRPr lang="en-US" sz="2400" b="1" dirty="0"/>
          </a:p>
          <a:p>
            <a:pPr lvl="1" indent="-342900">
              <a:buFont typeface="Wingdings" panose="05000000000000000000" pitchFamily="2" charset="2"/>
              <a:buChar char="q"/>
            </a:pPr>
            <a:r>
              <a:rPr lang="en-US" sz="2400" dirty="0"/>
              <a:t>Non-exclusive</a:t>
            </a:r>
            <a:br>
              <a:rPr lang="en-US" sz="2400" dirty="0"/>
            </a:br>
            <a:endParaRPr lang="en-US" sz="2400" dirty="0"/>
          </a:p>
          <a:p>
            <a:pPr lvl="1" indent="-342900">
              <a:buFont typeface="Wingdings" panose="05000000000000000000" pitchFamily="2" charset="2"/>
              <a:buChar char="q"/>
            </a:pPr>
            <a:r>
              <a:rPr lang="en-US" sz="2400" dirty="0"/>
              <a:t>Oral or written</a:t>
            </a:r>
            <a:br>
              <a:rPr lang="en-US" sz="2400" dirty="0"/>
            </a:br>
            <a:endParaRPr lang="en-US" sz="2400" dirty="0"/>
          </a:p>
          <a:p>
            <a:pPr lvl="1" indent="-342900">
              <a:buFont typeface="Wingdings" panose="05000000000000000000" pitchFamily="2" charset="2"/>
              <a:buChar char="q"/>
            </a:pPr>
            <a:r>
              <a:rPr lang="en-US" sz="2400" dirty="0"/>
              <a:t>No stated expiration</a:t>
            </a:r>
            <a:br>
              <a:rPr lang="en-US" sz="2400" dirty="0"/>
            </a:br>
            <a:endParaRPr lang="en-US" sz="2400" dirty="0"/>
          </a:p>
          <a:p>
            <a:pPr lvl="1" indent="-342900">
              <a:buFont typeface="Wingdings" panose="05000000000000000000" pitchFamily="2" charset="2"/>
              <a:buChar char="q"/>
            </a:pPr>
            <a:r>
              <a:rPr lang="en-US" sz="2400" b="1" dirty="0"/>
              <a:t>Party with procuring cause gets commission</a:t>
            </a:r>
            <a:br>
              <a:rPr lang="en-US" sz="2400" dirty="0"/>
            </a:br>
            <a:endParaRPr lang="en-US" sz="2400" dirty="0"/>
          </a:p>
          <a:p>
            <a:pPr lvl="1" indent="-342900">
              <a:buFont typeface="Wingdings" panose="05000000000000000000" pitchFamily="2" charset="2"/>
              <a:buChar char="q"/>
            </a:pPr>
            <a:r>
              <a:rPr lang="en-US" sz="2400" b="1" dirty="0"/>
              <a:t>No commission if client or other agent </a:t>
            </a:r>
            <a:r>
              <a:rPr lang="en-US" sz="2400" dirty="0"/>
              <a:t>procures customer</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solidFill>
                  <a:srgbClr val="FF0000"/>
                </a:solidFill>
              </a:rPr>
              <a:t>Types of Listing Agreement</a:t>
            </a:r>
          </a:p>
          <a:p>
            <a:endParaRPr lang="en-US" b="1" dirty="0"/>
          </a:p>
          <a:p>
            <a:r>
              <a:rPr lang="en-US" b="1" dirty="0"/>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00399902"/>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endParaRPr lang="en-US" sz="2400" b="1" dirty="0">
              <a:solidFill>
                <a:srgbClr val="FF0000"/>
              </a:solidFill>
            </a:endParaRPr>
          </a:p>
          <a:p>
            <a:pPr marL="0" indent="0">
              <a:buNone/>
            </a:pPr>
            <a:r>
              <a:rPr lang="en-US" sz="2400" b="1" dirty="0">
                <a:solidFill>
                  <a:srgbClr val="FF0000"/>
                </a:solidFill>
              </a:rPr>
              <a:t>Types of Listing Agreement</a:t>
            </a:r>
          </a:p>
          <a:p>
            <a:pPr marL="400050" lvl="1" indent="0">
              <a:buNone/>
            </a:pPr>
            <a:endParaRPr lang="en-US" sz="1050" dirty="0"/>
          </a:p>
          <a:p>
            <a:pPr marL="400050" lvl="1" indent="0">
              <a:buNone/>
            </a:pPr>
            <a:r>
              <a:rPr lang="en-US" sz="2400" b="1" dirty="0"/>
              <a:t>Net listing</a:t>
            </a:r>
          </a:p>
          <a:p>
            <a:pPr lvl="1" indent="-342900">
              <a:buFont typeface="Wingdings" panose="05000000000000000000" pitchFamily="2" charset="2"/>
              <a:buChar char="q"/>
            </a:pPr>
            <a:r>
              <a:rPr lang="en-US" sz="2400" dirty="0"/>
              <a:t>All sale proceeds above a seller's minimum price go to the broker</a:t>
            </a:r>
          </a:p>
          <a:p>
            <a:pPr lvl="1" indent="-342900">
              <a:buFont typeface="Wingdings" panose="05000000000000000000" pitchFamily="2" charset="2"/>
              <a:buChar char="q"/>
            </a:pPr>
            <a:r>
              <a:rPr lang="en-US" sz="2400" dirty="0"/>
              <a:t>Discouraged practice; illegal in some states</a:t>
            </a:r>
            <a:br>
              <a:rPr lang="en-US" sz="2400" dirty="0"/>
            </a:br>
            <a:endParaRPr lang="en-US" sz="2400" dirty="0"/>
          </a:p>
          <a:p>
            <a:pPr lvl="1" indent="-342900">
              <a:buFont typeface="Wingdings" panose="05000000000000000000" pitchFamily="2" charset="2"/>
              <a:buChar char="q"/>
            </a:pPr>
            <a:r>
              <a:rPr lang="en-US" sz="2400" dirty="0"/>
              <a:t>Example</a:t>
            </a:r>
          </a:p>
          <a:p>
            <a:pPr lvl="2" indent="-342900">
              <a:buFont typeface="Wingdings" panose="05000000000000000000" pitchFamily="2" charset="2"/>
              <a:buChar char="§"/>
            </a:pPr>
            <a:r>
              <a:rPr lang="en-US" dirty="0"/>
              <a:t>Seller wants to net $200,000 after sale</a:t>
            </a:r>
          </a:p>
          <a:p>
            <a:pPr lvl="2" indent="-342900">
              <a:buFont typeface="Wingdings" panose="05000000000000000000" pitchFamily="2" charset="2"/>
              <a:buChar char="§"/>
            </a:pPr>
            <a:r>
              <a:rPr lang="en-US" dirty="0"/>
              <a:t>Broker lists, sells for $400,000</a:t>
            </a:r>
          </a:p>
          <a:p>
            <a:pPr lvl="2" indent="-342900">
              <a:buFont typeface="Wingdings" panose="05000000000000000000" pitchFamily="2" charset="2"/>
              <a:buChar char="§"/>
            </a:pPr>
            <a:r>
              <a:rPr lang="en-US" dirty="0"/>
              <a:t>Net proceeds after costs, mortgage = $250,000</a:t>
            </a:r>
          </a:p>
          <a:p>
            <a:pPr lvl="2" indent="-342900">
              <a:buFont typeface="Wingdings" panose="05000000000000000000" pitchFamily="2" charset="2"/>
              <a:buChar char="§"/>
            </a:pPr>
            <a:r>
              <a:rPr lang="en-US" dirty="0"/>
              <a:t>Broker pays seller $200,000, pockets $50,000</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solidFill>
                  <a:srgbClr val="FF0000"/>
                </a:solidFill>
              </a:rPr>
              <a:t>Types of Listing Agreement</a:t>
            </a:r>
          </a:p>
          <a:p>
            <a:endParaRPr lang="en-US" b="1" dirty="0"/>
          </a:p>
          <a:p>
            <a:r>
              <a:rPr lang="en-US" b="1" dirty="0"/>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33070740"/>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86360"/>
            <a:ext cx="6629400" cy="6390640"/>
          </a:xfrm>
        </p:spPr>
        <p:txBody>
          <a:bodyPr>
            <a:noAutofit/>
          </a:bodyPr>
          <a:lstStyle/>
          <a:p>
            <a:pPr marL="0" indent="0">
              <a:buNone/>
            </a:pPr>
            <a:r>
              <a:rPr lang="en-US" sz="2400" b="1" dirty="0">
                <a:solidFill>
                  <a:srgbClr val="FF0000"/>
                </a:solidFill>
              </a:rPr>
              <a:t>Types of Listing Agreement</a:t>
            </a:r>
          </a:p>
          <a:p>
            <a:pPr marL="400050" lvl="1" indent="0">
              <a:buNone/>
            </a:pPr>
            <a:endParaRPr lang="en-US" sz="1050" dirty="0"/>
          </a:p>
          <a:p>
            <a:pPr marL="400050" lvl="1" indent="0">
              <a:buNone/>
            </a:pPr>
            <a:r>
              <a:rPr lang="en-US" sz="2400" b="1" dirty="0"/>
              <a:t>Buyer and tenant representation agreements</a:t>
            </a:r>
          </a:p>
          <a:p>
            <a:pPr lvl="1" indent="-342900">
              <a:buFont typeface="Wingdings" panose="05000000000000000000" pitchFamily="2" charset="2"/>
              <a:buChar char="q"/>
            </a:pPr>
            <a:r>
              <a:rPr lang="en-US" sz="2400" dirty="0"/>
              <a:t>Open or exclusive listings with buyers or tenants to represent their interests, procure desired properties</a:t>
            </a:r>
            <a:endParaRPr lang="en-US" sz="700" dirty="0"/>
          </a:p>
          <a:p>
            <a:pPr marL="400050" lvl="1" indent="0">
              <a:buNone/>
            </a:pPr>
            <a:endParaRPr lang="en-US" sz="700" b="1" dirty="0"/>
          </a:p>
          <a:p>
            <a:pPr marL="400050" lvl="1" indent="0">
              <a:buNone/>
            </a:pPr>
            <a:r>
              <a:rPr lang="en-US" sz="2400" b="1" dirty="0"/>
              <a:t>Multiple listing</a:t>
            </a:r>
          </a:p>
          <a:p>
            <a:pPr lvl="1" indent="-342900">
              <a:buFont typeface="Wingdings" panose="05000000000000000000" pitchFamily="2" charset="2"/>
              <a:buChar char="q"/>
            </a:pPr>
            <a:r>
              <a:rPr lang="en-US" sz="2400" dirty="0"/>
              <a:t>Listing placed in MLS</a:t>
            </a:r>
          </a:p>
          <a:p>
            <a:pPr lvl="1" indent="-342900">
              <a:buFont typeface="Wingdings" panose="05000000000000000000" pitchFamily="2" charset="2"/>
              <a:buChar char="q"/>
            </a:pPr>
            <a:r>
              <a:rPr lang="en-US" sz="2400" dirty="0"/>
              <a:t>Owners consent to rules and provisions of MLS</a:t>
            </a:r>
            <a:endParaRPr lang="en-US" sz="200" dirty="0"/>
          </a:p>
          <a:p>
            <a:pPr lvl="1" indent="-342900">
              <a:buFont typeface="Wingdings" panose="05000000000000000000" pitchFamily="2" charset="2"/>
              <a:buChar char="q"/>
            </a:pPr>
            <a:endParaRPr lang="en-US" sz="200" dirty="0"/>
          </a:p>
          <a:p>
            <a:pPr marL="400050" lvl="1" indent="0">
              <a:buNone/>
            </a:pPr>
            <a:r>
              <a:rPr lang="en-US" sz="2400" b="1" dirty="0"/>
              <a:t>Limited Services Agreement</a:t>
            </a:r>
          </a:p>
          <a:p>
            <a:pPr lvl="1" indent="-342900">
              <a:buFont typeface="Wingdings" panose="05000000000000000000" pitchFamily="2" charset="2"/>
              <a:buChar char="q"/>
            </a:pPr>
            <a:r>
              <a:rPr lang="en-US" sz="2400" dirty="0"/>
              <a:t>Listing where rendered services are itemized in agreement; listing must</a:t>
            </a:r>
          </a:p>
          <a:p>
            <a:pPr lvl="2" indent="-342900">
              <a:buFont typeface="Wingdings" panose="05000000000000000000" pitchFamily="2" charset="2"/>
              <a:buChar char="§"/>
            </a:pPr>
            <a:r>
              <a:rPr lang="en-US" dirty="0"/>
              <a:t>be in writing; disclose limited nature; list what is included and what will be excluded</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solidFill>
                  <a:srgbClr val="FF0000"/>
                </a:solidFill>
              </a:rPr>
              <a:t>Types of Listing Agreement</a:t>
            </a:r>
          </a:p>
          <a:p>
            <a:endParaRPr lang="en-US" b="1" dirty="0"/>
          </a:p>
          <a:p>
            <a:r>
              <a:rPr lang="en-US" b="1" dirty="0"/>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720848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362200" y="273050"/>
            <a:ext cx="6324600" cy="6203950"/>
          </a:xfrm>
        </p:spPr>
        <p:txBody>
          <a:bodyPr>
            <a:normAutofit lnSpcReduction="10000"/>
          </a:bodyPr>
          <a:lstStyle/>
          <a:p>
            <a:pPr marL="0" indent="0">
              <a:buNone/>
            </a:pPr>
            <a:endParaRPr lang="en-US" sz="1600" b="1" dirty="0">
              <a:solidFill>
                <a:srgbClr val="00B0F0"/>
              </a:solidFill>
            </a:endParaRPr>
          </a:p>
          <a:p>
            <a:pPr marL="0" indent="0">
              <a:buNone/>
            </a:pPr>
            <a:r>
              <a:rPr lang="en-US" sz="2400" b="1" dirty="0">
                <a:solidFill>
                  <a:srgbClr val="FF0000"/>
                </a:solidFill>
              </a:rPr>
              <a:t>Real Versus Personal Property</a:t>
            </a:r>
          </a:p>
          <a:p>
            <a:pPr marL="0" indent="0">
              <a:buNone/>
            </a:pPr>
            <a:endParaRPr lang="en-US" sz="2400" dirty="0"/>
          </a:p>
          <a:p>
            <a:pPr lvl="1" indent="-342900">
              <a:spcBef>
                <a:spcPts val="0"/>
              </a:spcBef>
              <a:buFont typeface="Wingdings" panose="05000000000000000000" pitchFamily="2" charset="2"/>
              <a:buChar char="q"/>
            </a:pPr>
            <a:r>
              <a:rPr lang="en-US" sz="2400" dirty="0"/>
              <a:t>Item is real or personal property depending on "attachment" criterion and other circumstances</a:t>
            </a:r>
          </a:p>
          <a:p>
            <a:pPr marL="400050" lvl="1" indent="0">
              <a:spcBef>
                <a:spcPts val="0"/>
              </a:spcBef>
              <a:buNone/>
            </a:pPr>
            <a:endParaRPr lang="en-US" sz="2400" dirty="0"/>
          </a:p>
          <a:p>
            <a:pPr marL="400050" lvl="1" indent="0">
              <a:spcBef>
                <a:spcPts val="0"/>
              </a:spcBef>
              <a:buNone/>
            </a:pPr>
            <a:r>
              <a:rPr lang="en-US" sz="2400" b="1" dirty="0"/>
              <a:t>Fixtures</a:t>
            </a:r>
          </a:p>
          <a:p>
            <a:pPr lvl="1" indent="-342900">
              <a:spcBef>
                <a:spcPts val="0"/>
              </a:spcBef>
              <a:buFont typeface="Wingdings" panose="05000000000000000000" pitchFamily="2" charset="2"/>
              <a:buChar char="q"/>
            </a:pPr>
            <a:r>
              <a:rPr lang="en-US" sz="2400" dirty="0"/>
              <a:t>Personal property converted to real property by attachment </a:t>
            </a:r>
          </a:p>
          <a:p>
            <a:pPr marL="400050" lvl="1" indent="0">
              <a:spcBef>
                <a:spcPts val="0"/>
              </a:spcBef>
              <a:buNone/>
            </a:pPr>
            <a:endParaRPr lang="en-US" sz="2400" dirty="0"/>
          </a:p>
          <a:p>
            <a:pPr marL="400050" lvl="1" indent="0">
              <a:spcBef>
                <a:spcPts val="0"/>
              </a:spcBef>
              <a:buNone/>
            </a:pPr>
            <a:r>
              <a:rPr lang="en-US" sz="2400" b="1" dirty="0"/>
              <a:t>Differentiation criteria</a:t>
            </a:r>
          </a:p>
          <a:p>
            <a:pPr lvl="1" indent="-342900">
              <a:spcBef>
                <a:spcPts val="0"/>
              </a:spcBef>
              <a:buFont typeface="Wingdings" panose="05000000000000000000" pitchFamily="2" charset="2"/>
              <a:buChar char="q"/>
            </a:pPr>
            <a:r>
              <a:rPr lang="en-US" sz="2400" dirty="0"/>
              <a:t>Intention</a:t>
            </a:r>
          </a:p>
          <a:p>
            <a:pPr lvl="1" indent="-342900">
              <a:spcBef>
                <a:spcPts val="0"/>
              </a:spcBef>
              <a:buFont typeface="Wingdings" panose="05000000000000000000" pitchFamily="2" charset="2"/>
              <a:buChar char="q"/>
            </a:pPr>
            <a:r>
              <a:rPr lang="en-US" sz="2400" dirty="0"/>
              <a:t>Adaptation</a:t>
            </a:r>
          </a:p>
          <a:p>
            <a:pPr lvl="1" indent="-342900">
              <a:spcBef>
                <a:spcPts val="0"/>
              </a:spcBef>
              <a:buFont typeface="Wingdings" panose="05000000000000000000" pitchFamily="2" charset="2"/>
              <a:buChar char="q"/>
            </a:pPr>
            <a:r>
              <a:rPr lang="en-US" sz="2400" dirty="0"/>
              <a:t>Functionality</a:t>
            </a:r>
          </a:p>
          <a:p>
            <a:pPr lvl="1" indent="-342900">
              <a:spcBef>
                <a:spcPts val="0"/>
              </a:spcBef>
              <a:buFont typeface="Wingdings" panose="05000000000000000000" pitchFamily="2" charset="2"/>
              <a:buChar char="q"/>
            </a:pPr>
            <a:r>
              <a:rPr lang="en-US" sz="2400" dirty="0"/>
              <a:t>Relationship of parties</a:t>
            </a:r>
          </a:p>
          <a:p>
            <a:pPr lvl="1" indent="-342900">
              <a:spcBef>
                <a:spcPts val="0"/>
              </a:spcBef>
              <a:buFont typeface="Wingdings" panose="05000000000000000000" pitchFamily="2" charset="2"/>
              <a:buChar char="q"/>
            </a:pPr>
            <a:r>
              <a:rPr lang="en-US" sz="2400" dirty="0"/>
              <a:t>Contract provisions</a:t>
            </a:r>
          </a:p>
          <a:p>
            <a:pPr marL="400050" lvl="1" indent="0">
              <a:buNone/>
            </a:pPr>
            <a:endParaRPr lang="en-US" dirty="0"/>
          </a:p>
        </p:txBody>
      </p:sp>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t>Real Estate as Property</a:t>
            </a:r>
          </a:p>
          <a:p>
            <a:endParaRPr lang="en-US" b="1" dirty="0">
              <a:solidFill>
                <a:srgbClr val="FF0000"/>
              </a:solidFill>
            </a:endParaRPr>
          </a:p>
          <a:p>
            <a:r>
              <a:rPr lang="en-US" b="1" dirty="0">
                <a:solidFill>
                  <a:srgbClr val="FF0000"/>
                </a:solidFill>
              </a:rPr>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35564493"/>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endParaRPr lang="en-US" sz="2400" b="1" dirty="0">
              <a:solidFill>
                <a:srgbClr val="FF0000"/>
              </a:solidFill>
            </a:endParaRPr>
          </a:p>
          <a:p>
            <a:pPr marL="0" indent="0">
              <a:buNone/>
            </a:pPr>
            <a:r>
              <a:rPr lang="en-US" sz="2400" b="1" dirty="0">
                <a:solidFill>
                  <a:srgbClr val="FF0000"/>
                </a:solidFill>
              </a:rPr>
              <a:t>Types of Listing Agreement</a:t>
            </a:r>
          </a:p>
          <a:p>
            <a:pPr marL="400050" lvl="1" indent="0">
              <a:buNone/>
            </a:pPr>
            <a:endParaRPr lang="en-US" sz="105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solidFill>
                  <a:srgbClr val="FF0000"/>
                </a:solidFill>
              </a:rPr>
              <a:t>Types of Listing Agreement</a:t>
            </a:r>
          </a:p>
          <a:p>
            <a:endParaRPr lang="en-US" b="1" dirty="0"/>
          </a:p>
          <a:p>
            <a:r>
              <a:rPr lang="en-US" b="1" dirty="0"/>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64 types of listing.jpg"/>
          <p:cNvPicPr>
            <a:picLocks noChangeAspect="1" noChangeArrowheads="1"/>
          </p:cNvPicPr>
          <p:nvPr/>
        </p:nvPicPr>
        <p:blipFill rotWithShape="1">
          <a:blip r:embed="rId3">
            <a:extLst>
              <a:ext uri="{28A0092B-C50C-407E-A947-70E740481C1C}">
                <a14:useLocalDpi xmlns:a14="http://schemas.microsoft.com/office/drawing/2010/main" val="0"/>
              </a:ext>
            </a:extLst>
          </a:blip>
          <a:srcRect t="13333" b="17509"/>
          <a:stretch/>
        </p:blipFill>
        <p:spPr bwMode="auto">
          <a:xfrm>
            <a:off x="3124200" y="1295400"/>
            <a:ext cx="5486400"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237077"/>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r>
              <a:rPr lang="en-US" sz="2400" b="1" dirty="0">
                <a:solidFill>
                  <a:srgbClr val="FF0000"/>
                </a:solidFill>
              </a:rPr>
              <a:t>Fulfillment and Termination</a:t>
            </a:r>
          </a:p>
          <a:p>
            <a:pPr marL="400050" lvl="1" indent="0">
              <a:buNone/>
            </a:pPr>
            <a:endParaRPr lang="en-US" sz="1050" dirty="0"/>
          </a:p>
          <a:p>
            <a:pPr marL="400050" lvl="1" indent="0">
              <a:buNone/>
            </a:pPr>
            <a:r>
              <a:rPr lang="en-US" sz="2400" b="1" dirty="0"/>
              <a:t>Agent's performance</a:t>
            </a:r>
          </a:p>
          <a:p>
            <a:pPr marL="400050" lvl="1" indent="0">
              <a:buNone/>
            </a:pPr>
            <a:endParaRPr lang="en-US" sz="1100" b="1" dirty="0"/>
          </a:p>
          <a:p>
            <a:pPr lvl="1" indent="-342900">
              <a:buFont typeface="Wingdings" panose="05000000000000000000" pitchFamily="2" charset="2"/>
              <a:buChar char="q"/>
            </a:pPr>
            <a:r>
              <a:rPr lang="en-US" sz="2400" dirty="0"/>
              <a:t>Based on results</a:t>
            </a:r>
            <a:br>
              <a:rPr lang="en-US" sz="2400" dirty="0"/>
            </a:br>
            <a:endParaRPr lang="en-US" sz="2400" dirty="0"/>
          </a:p>
          <a:p>
            <a:pPr lvl="1" indent="-342900">
              <a:buFont typeface="Wingdings" panose="05000000000000000000" pitchFamily="2" charset="2"/>
              <a:buChar char="q"/>
            </a:pPr>
            <a:r>
              <a:rPr lang="en-US" sz="2400" dirty="0"/>
              <a:t>Find ready willing and able customer, or effect a sale</a:t>
            </a:r>
            <a:br>
              <a:rPr lang="en-US" sz="2400" dirty="0"/>
            </a:br>
            <a:endParaRPr lang="en-US" sz="2400" dirty="0"/>
          </a:p>
          <a:p>
            <a:pPr lvl="1" indent="-342900">
              <a:buFont typeface="Wingdings" panose="05000000000000000000" pitchFamily="2" charset="2"/>
              <a:buChar char="q"/>
            </a:pPr>
            <a:r>
              <a:rPr lang="en-US" sz="2400" dirty="0"/>
              <a:t>May perform only authorized tasks to achieve result</a:t>
            </a:r>
            <a:br>
              <a:rPr lang="en-US" sz="2400" dirty="0"/>
            </a:br>
            <a:endParaRPr lang="en-US" sz="2400" dirty="0"/>
          </a:p>
          <a:p>
            <a:pPr lvl="1" indent="-342900">
              <a:buFont typeface="Wingdings" panose="05000000000000000000" pitchFamily="2" charset="2"/>
              <a:buChar char="q"/>
            </a:pPr>
            <a:r>
              <a:rPr lang="en-US" sz="2400" dirty="0"/>
              <a:t>Must verify owner and property data</a:t>
            </a:r>
            <a:br>
              <a:rPr lang="en-US" sz="2400" dirty="0"/>
            </a:br>
            <a:endParaRPr lang="en-US" sz="2400" dirty="0"/>
          </a:p>
          <a:p>
            <a:pPr lvl="1" indent="-342900">
              <a:buFont typeface="Wingdings" panose="05000000000000000000" pitchFamily="2" charset="2"/>
              <a:buChar char="q"/>
            </a:pPr>
            <a:r>
              <a:rPr lang="en-US" sz="2400" dirty="0"/>
              <a:t>May delegate duties to salespeople and other brokers</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t>Types of Listing Agreement</a:t>
            </a:r>
          </a:p>
          <a:p>
            <a:endParaRPr lang="en-US" b="1" dirty="0"/>
          </a:p>
          <a:p>
            <a:r>
              <a:rPr lang="en-US" b="1" dirty="0">
                <a:solidFill>
                  <a:srgbClr val="FF0000"/>
                </a:solidFill>
              </a:rPr>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33559008"/>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endParaRPr lang="en-US" sz="2400" b="1" dirty="0">
              <a:solidFill>
                <a:srgbClr val="FF0000"/>
              </a:solidFill>
            </a:endParaRPr>
          </a:p>
          <a:p>
            <a:pPr marL="0" indent="0">
              <a:buNone/>
            </a:pPr>
            <a:r>
              <a:rPr lang="en-US" sz="2400" b="1" dirty="0">
                <a:solidFill>
                  <a:srgbClr val="FF0000"/>
                </a:solidFill>
              </a:rPr>
              <a:t>Fulfillment and Termination</a:t>
            </a:r>
          </a:p>
          <a:p>
            <a:pPr marL="400050" lvl="1" indent="0">
              <a:buNone/>
            </a:pPr>
            <a:endParaRPr lang="en-US" sz="1050" dirty="0"/>
          </a:p>
          <a:p>
            <a:pPr marL="400050" lvl="1" indent="0">
              <a:buNone/>
            </a:pPr>
            <a:r>
              <a:rPr lang="en-US" sz="2400" b="1" dirty="0"/>
              <a:t>Agent’s compensation</a:t>
            </a:r>
          </a:p>
          <a:p>
            <a:pPr marL="400050" lvl="1" indent="0">
              <a:buNone/>
            </a:pPr>
            <a:endParaRPr lang="en-US" sz="2400" dirty="0"/>
          </a:p>
          <a:p>
            <a:pPr lvl="1" indent="-342900">
              <a:buFont typeface="Wingdings" panose="05000000000000000000" pitchFamily="2" charset="2"/>
              <a:buChar char="q"/>
            </a:pPr>
            <a:r>
              <a:rPr lang="en-US" sz="2400" b="1" dirty="0"/>
              <a:t>Negotiated</a:t>
            </a:r>
            <a:r>
              <a:rPr lang="en-US" sz="2400" dirty="0"/>
              <a:t> amount / percent or fee</a:t>
            </a:r>
            <a:br>
              <a:rPr lang="en-US" sz="2400" dirty="0"/>
            </a:br>
            <a:endParaRPr lang="en-US" sz="2400" dirty="0"/>
          </a:p>
          <a:p>
            <a:pPr lvl="1" indent="-342900">
              <a:buFont typeface="Wingdings" panose="05000000000000000000" pitchFamily="2" charset="2"/>
              <a:buChar char="q"/>
            </a:pPr>
            <a:r>
              <a:rPr lang="en-US" sz="2400" b="1" dirty="0"/>
              <a:t>Procuring cause</a:t>
            </a:r>
          </a:p>
          <a:p>
            <a:pPr lvl="2" indent="-342900">
              <a:buFont typeface="Wingdings" panose="05000000000000000000" pitchFamily="2" charset="2"/>
              <a:buChar char="§"/>
            </a:pPr>
            <a:r>
              <a:rPr lang="en-US" dirty="0"/>
              <a:t>If who gets paid becomes disputed, the agent who was procuring cause gets the commission</a:t>
            </a:r>
            <a:br>
              <a:rPr lang="en-US" dirty="0"/>
            </a:br>
            <a:endParaRPr lang="en-US" dirty="0"/>
          </a:p>
          <a:p>
            <a:pPr marL="857250" lvl="1" indent="-457200">
              <a:buFont typeface="Wingdings" panose="05000000000000000000" pitchFamily="2" charset="2"/>
              <a:buChar char="q"/>
            </a:pPr>
            <a:r>
              <a:rPr lang="en-US" sz="2400" dirty="0"/>
              <a:t>Procuring cause </a:t>
            </a:r>
            <a:r>
              <a:rPr lang="en-US" sz="2400" b="1" dirty="0"/>
              <a:t>criteria</a:t>
            </a:r>
          </a:p>
          <a:p>
            <a:pPr marL="1257300" lvl="2" indent="-457200">
              <a:buFont typeface="Wingdings" panose="05000000000000000000" pitchFamily="2" charset="2"/>
              <a:buChar char="§"/>
            </a:pPr>
            <a:r>
              <a:rPr lang="en-US" dirty="0"/>
              <a:t>First to find the customer</a:t>
            </a:r>
          </a:p>
          <a:p>
            <a:pPr marL="1257300" lvl="2" indent="-457200">
              <a:buFont typeface="Wingdings" panose="05000000000000000000" pitchFamily="2" charset="2"/>
              <a:buChar char="§"/>
            </a:pPr>
            <a:r>
              <a:rPr lang="en-US" dirty="0"/>
              <a:t>Agent who induced customer to buy</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t>Types of Listing Agreement</a:t>
            </a:r>
          </a:p>
          <a:p>
            <a:endParaRPr lang="en-US" b="1" dirty="0"/>
          </a:p>
          <a:p>
            <a:r>
              <a:rPr lang="en-US" b="1" dirty="0">
                <a:solidFill>
                  <a:srgbClr val="FF0000"/>
                </a:solidFill>
              </a:rPr>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00207362"/>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endParaRPr lang="en-US" sz="2400" b="1" dirty="0">
              <a:solidFill>
                <a:srgbClr val="FF0000"/>
              </a:solidFill>
            </a:endParaRPr>
          </a:p>
          <a:p>
            <a:pPr marL="0" indent="0">
              <a:buNone/>
            </a:pPr>
            <a:r>
              <a:rPr lang="en-US" sz="2400" b="1" dirty="0">
                <a:solidFill>
                  <a:srgbClr val="FF0000"/>
                </a:solidFill>
              </a:rPr>
              <a:t>Fulfillment and Termination</a:t>
            </a:r>
          </a:p>
          <a:p>
            <a:pPr marL="400050" lvl="1" indent="0">
              <a:buNone/>
            </a:pPr>
            <a:endParaRPr lang="en-US" sz="1050" dirty="0"/>
          </a:p>
          <a:p>
            <a:pPr marL="400050" lvl="1" indent="0">
              <a:buNone/>
            </a:pPr>
            <a:r>
              <a:rPr lang="en-US" sz="2400" b="1" dirty="0"/>
              <a:t>Causes for listing termination</a:t>
            </a:r>
          </a:p>
          <a:p>
            <a:pPr lvl="1" indent="-342900">
              <a:buFont typeface="Wingdings" panose="05000000000000000000" pitchFamily="2" charset="2"/>
              <a:buChar char="q"/>
            </a:pPr>
            <a:r>
              <a:rPr lang="en-US" sz="2400" b="1" dirty="0"/>
              <a:t>Performance</a:t>
            </a:r>
            <a:r>
              <a:rPr lang="en-US" sz="2400" dirty="0"/>
              <a:t> – listing is fulfilled</a:t>
            </a:r>
            <a:br>
              <a:rPr lang="en-US" sz="2400" dirty="0"/>
            </a:br>
            <a:endParaRPr lang="en-US" sz="2400" dirty="0"/>
          </a:p>
          <a:p>
            <a:pPr lvl="1" indent="-342900">
              <a:buFont typeface="Wingdings" panose="05000000000000000000" pitchFamily="2" charset="2"/>
              <a:buChar char="q"/>
            </a:pPr>
            <a:r>
              <a:rPr lang="en-US" sz="2400" b="1" dirty="0"/>
              <a:t>Infeasibility</a:t>
            </a:r>
            <a:r>
              <a:rPr lang="en-US" sz="2400" dirty="0"/>
              <a:t> – impossible to perform</a:t>
            </a:r>
            <a:br>
              <a:rPr lang="en-US" sz="2400" dirty="0"/>
            </a:br>
            <a:endParaRPr lang="en-US" sz="2400" dirty="0"/>
          </a:p>
          <a:p>
            <a:pPr lvl="1" indent="-342900">
              <a:buFont typeface="Wingdings" panose="05000000000000000000" pitchFamily="2" charset="2"/>
              <a:buChar char="q"/>
            </a:pPr>
            <a:r>
              <a:rPr lang="en-US" sz="2400" b="1" dirty="0"/>
              <a:t>Mutual agreement </a:t>
            </a:r>
            <a:r>
              <a:rPr lang="en-US" sz="2400" dirty="0"/>
              <a:t>– voluntary cancel</a:t>
            </a:r>
            <a:br>
              <a:rPr lang="en-US" sz="2400" dirty="0"/>
            </a:br>
            <a:endParaRPr lang="en-US" sz="2400" dirty="0"/>
          </a:p>
          <a:p>
            <a:pPr lvl="1" indent="-342900">
              <a:buFont typeface="Wingdings" panose="05000000000000000000" pitchFamily="2" charset="2"/>
              <a:buChar char="q"/>
            </a:pPr>
            <a:r>
              <a:rPr lang="en-US" sz="2400" b="1" dirty="0"/>
              <a:t>Revocation</a:t>
            </a:r>
            <a:r>
              <a:rPr lang="en-US" sz="2400" dirty="0"/>
              <a:t> – one party cancels, whether right or wrong</a:t>
            </a:r>
            <a:br>
              <a:rPr lang="en-US" sz="2400" dirty="0"/>
            </a:br>
            <a:endParaRPr lang="en-US" sz="2400" dirty="0"/>
          </a:p>
          <a:p>
            <a:pPr lvl="1" indent="-342900">
              <a:buFont typeface="Wingdings" panose="05000000000000000000" pitchFamily="2" charset="2"/>
              <a:buChar char="q"/>
            </a:pPr>
            <a:r>
              <a:rPr lang="en-US" sz="2400" b="1" dirty="0"/>
              <a:t>Abandonment</a:t>
            </a:r>
            <a:r>
              <a:rPr lang="en-US" sz="2400" dirty="0"/>
              <a:t> – agent drops the listing</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t>Types of Listing Agreement</a:t>
            </a:r>
          </a:p>
          <a:p>
            <a:endParaRPr lang="en-US" b="1" dirty="0"/>
          </a:p>
          <a:p>
            <a:r>
              <a:rPr lang="en-US" b="1" dirty="0">
                <a:solidFill>
                  <a:srgbClr val="FF0000"/>
                </a:solidFill>
              </a:rPr>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72419906"/>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r>
              <a:rPr lang="en-US" sz="2400" b="1" dirty="0">
                <a:solidFill>
                  <a:srgbClr val="FF0000"/>
                </a:solidFill>
              </a:rPr>
              <a:t>Fulfillment and Termination</a:t>
            </a:r>
          </a:p>
          <a:p>
            <a:pPr marL="400050" lvl="1" indent="0">
              <a:buNone/>
            </a:pPr>
            <a:endParaRPr lang="en-US" sz="1050" dirty="0"/>
          </a:p>
          <a:p>
            <a:pPr marL="400050" lvl="1" indent="0">
              <a:buNone/>
            </a:pPr>
            <a:r>
              <a:rPr lang="en-US" sz="2400" b="1" dirty="0"/>
              <a:t>Causes for listing termination (cont.)</a:t>
            </a:r>
          </a:p>
          <a:p>
            <a:pPr lvl="1" indent="-342900">
              <a:buFont typeface="Wingdings" panose="05000000000000000000" pitchFamily="2" charset="2"/>
              <a:buChar char="q"/>
            </a:pPr>
            <a:r>
              <a:rPr lang="en-US" sz="2400" b="1" dirty="0"/>
              <a:t>Breach</a:t>
            </a:r>
            <a:r>
              <a:rPr lang="en-US" sz="2400" dirty="0"/>
              <a:t> – one or both parties default</a:t>
            </a:r>
            <a:br>
              <a:rPr lang="en-US" sz="2400" dirty="0"/>
            </a:br>
            <a:endParaRPr lang="en-US" sz="2400" dirty="0"/>
          </a:p>
          <a:p>
            <a:pPr lvl="1" indent="-342900">
              <a:buFont typeface="Wingdings" panose="05000000000000000000" pitchFamily="2" charset="2"/>
              <a:buChar char="q"/>
            </a:pPr>
            <a:r>
              <a:rPr lang="en-US" sz="2400" b="1" dirty="0"/>
              <a:t>Expiration</a:t>
            </a:r>
            <a:r>
              <a:rPr lang="en-US" sz="2400" dirty="0"/>
              <a:t> -  listing terminates on  given date</a:t>
            </a:r>
            <a:br>
              <a:rPr lang="en-US" sz="2400" dirty="0"/>
            </a:br>
            <a:endParaRPr lang="en-US" sz="2400" dirty="0"/>
          </a:p>
          <a:p>
            <a:pPr lvl="1" indent="-342900">
              <a:buFont typeface="Wingdings" panose="05000000000000000000" pitchFamily="2" charset="2"/>
              <a:buChar char="q"/>
            </a:pPr>
            <a:r>
              <a:rPr lang="en-US" sz="2400" b="1" dirty="0"/>
              <a:t>Invalidity</a:t>
            </a:r>
            <a:r>
              <a:rPr lang="en-US" sz="2400" dirty="0"/>
              <a:t> – failed contract validity criteria</a:t>
            </a:r>
            <a:br>
              <a:rPr lang="en-US" sz="2400" dirty="0"/>
            </a:br>
            <a:endParaRPr lang="en-US" sz="2400" dirty="0"/>
          </a:p>
          <a:p>
            <a:pPr lvl="1" indent="-342900">
              <a:buFont typeface="Wingdings" panose="05000000000000000000" pitchFamily="2" charset="2"/>
              <a:buChar char="q"/>
            </a:pPr>
            <a:r>
              <a:rPr lang="en-US" sz="2400" b="1" dirty="0"/>
              <a:t>Incapacitation or death </a:t>
            </a:r>
            <a:r>
              <a:rPr lang="en-US" sz="2400" dirty="0"/>
              <a:t>– due to listings being personal service contracts</a:t>
            </a:r>
            <a:br>
              <a:rPr lang="en-US" sz="2400" dirty="0"/>
            </a:br>
            <a:endParaRPr lang="en-US" sz="2400" dirty="0"/>
          </a:p>
          <a:p>
            <a:pPr lvl="1" indent="-342900">
              <a:buFont typeface="Wingdings" panose="05000000000000000000" pitchFamily="2" charset="2"/>
              <a:buChar char="q"/>
            </a:pPr>
            <a:r>
              <a:rPr lang="en-US" sz="2400" b="1" dirty="0"/>
              <a:t>Involuntary transfer </a:t>
            </a:r>
            <a:r>
              <a:rPr lang="en-US" sz="2400" dirty="0"/>
              <a:t>– condemnation, bankruptcy,  foreclosure</a:t>
            </a:r>
            <a:br>
              <a:rPr lang="en-US" sz="2400" dirty="0"/>
            </a:br>
            <a:endParaRPr lang="en-US" sz="2400" dirty="0"/>
          </a:p>
          <a:p>
            <a:pPr lvl="1" indent="-342900">
              <a:buFont typeface="Wingdings" panose="05000000000000000000" pitchFamily="2" charset="2"/>
              <a:buChar char="q"/>
            </a:pPr>
            <a:r>
              <a:rPr lang="en-US" sz="2400" b="1" dirty="0"/>
              <a:t>Destruction</a:t>
            </a:r>
            <a:r>
              <a:rPr lang="en-US" sz="2400" dirty="0"/>
              <a:t> of property</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t>Types of Listing Agreement</a:t>
            </a:r>
          </a:p>
          <a:p>
            <a:endParaRPr lang="en-US" b="1" dirty="0"/>
          </a:p>
          <a:p>
            <a:r>
              <a:rPr lang="en-US" b="1" dirty="0">
                <a:solidFill>
                  <a:srgbClr val="FF0000"/>
                </a:solidFill>
              </a:rPr>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12337857"/>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r>
              <a:rPr lang="en-US" sz="2400" b="1" dirty="0">
                <a:solidFill>
                  <a:srgbClr val="FF0000"/>
                </a:solidFill>
              </a:rPr>
              <a:t>Fulfillment and Termination</a:t>
            </a:r>
          </a:p>
          <a:p>
            <a:pPr marL="400050" lvl="1" indent="0">
              <a:buNone/>
            </a:pPr>
            <a:endParaRPr lang="en-US" sz="1050" dirty="0"/>
          </a:p>
          <a:p>
            <a:pPr marL="400050" lvl="1" indent="0">
              <a:buNone/>
            </a:pPr>
            <a:r>
              <a:rPr lang="en-US" sz="2400" b="1" dirty="0"/>
              <a:t>Revoking a listing</a:t>
            </a:r>
          </a:p>
          <a:p>
            <a:pPr marL="400050" lvl="1" indent="0">
              <a:buNone/>
            </a:pPr>
            <a:endParaRPr lang="en-US" sz="2400" b="1" dirty="0"/>
          </a:p>
          <a:p>
            <a:pPr lvl="1" indent="-342900">
              <a:buFont typeface="Wingdings" panose="05000000000000000000" pitchFamily="2" charset="2"/>
              <a:buChar char="q"/>
            </a:pPr>
            <a:r>
              <a:rPr lang="en-US" sz="2400" dirty="0"/>
              <a:t>Clients always have power to revoke during period</a:t>
            </a:r>
          </a:p>
          <a:p>
            <a:pPr lvl="2" indent="-342900">
              <a:buFont typeface="Wingdings" panose="05000000000000000000" pitchFamily="2" charset="2"/>
              <a:buChar char="§"/>
            </a:pPr>
            <a:r>
              <a:rPr lang="en-US" dirty="0"/>
              <a:t>may incur liability for commission or damages</a:t>
            </a:r>
          </a:p>
          <a:p>
            <a:pPr lvl="2" indent="-342900">
              <a:buFont typeface="Wingdings" panose="05000000000000000000" pitchFamily="2" charset="2"/>
              <a:buChar char="§"/>
            </a:pPr>
            <a:r>
              <a:rPr lang="en-US" dirty="0"/>
              <a:t>must pay commission if buyer was procured</a:t>
            </a:r>
          </a:p>
          <a:p>
            <a:pPr lvl="2" indent="-342900">
              <a:buFont typeface="Wingdings" panose="05000000000000000000" pitchFamily="2" charset="2"/>
              <a:buChar char="§"/>
            </a:pPr>
            <a:r>
              <a:rPr lang="en-US" dirty="0"/>
              <a:t>If no buyer procured, client may have to re-pay broker’s expenses</a:t>
            </a:r>
            <a:br>
              <a:rPr lang="en-US" dirty="0"/>
            </a:br>
            <a:endParaRPr lang="en-US" dirty="0"/>
          </a:p>
          <a:p>
            <a:pPr lvl="1" indent="-342900">
              <a:buFont typeface="Wingdings" panose="05000000000000000000" pitchFamily="2" charset="2"/>
              <a:buChar char="q"/>
            </a:pPr>
            <a:r>
              <a:rPr lang="en-US" sz="2400" dirty="0"/>
              <a:t>If broker revokes listing</a:t>
            </a:r>
          </a:p>
          <a:p>
            <a:pPr lvl="2" indent="-342900">
              <a:buFont typeface="Wingdings" panose="05000000000000000000" pitchFamily="2" charset="2"/>
              <a:buChar char="§"/>
            </a:pPr>
            <a:r>
              <a:rPr lang="en-US" dirty="0"/>
              <a:t>Client may sue for damages</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t>Types of Listing Agreement</a:t>
            </a:r>
          </a:p>
          <a:p>
            <a:endParaRPr lang="en-US" b="1" dirty="0"/>
          </a:p>
          <a:p>
            <a:r>
              <a:rPr lang="en-US" b="1" dirty="0">
                <a:solidFill>
                  <a:srgbClr val="FF0000"/>
                </a:solidFill>
              </a:rPr>
              <a:t>Fulfillment and Termination</a:t>
            </a:r>
          </a:p>
          <a:p>
            <a:endParaRPr lang="en-US" b="1" dirty="0"/>
          </a:p>
          <a:p>
            <a:r>
              <a:rPr lang="en-US" b="1" dirty="0"/>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51193099"/>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r>
              <a:rPr lang="en-US" sz="2400" b="1" dirty="0">
                <a:solidFill>
                  <a:srgbClr val="FF0000"/>
                </a:solidFill>
              </a:rPr>
              <a:t>Agreement Clauses</a:t>
            </a:r>
          </a:p>
          <a:p>
            <a:pPr marL="0" indent="0">
              <a:buNone/>
            </a:pPr>
            <a:endParaRPr lang="en-US" sz="1200" b="1" dirty="0">
              <a:solidFill>
                <a:srgbClr val="FF0000"/>
              </a:solidFill>
            </a:endParaRPr>
          </a:p>
          <a:p>
            <a:pPr marL="400050" lvl="1" indent="0">
              <a:buNone/>
            </a:pPr>
            <a:r>
              <a:rPr lang="en-US" sz="2400" b="1" dirty="0"/>
              <a:t>Exclusives (minimal requirements)</a:t>
            </a:r>
          </a:p>
          <a:p>
            <a:pPr marL="400050" lvl="1" indent="0">
              <a:buNone/>
            </a:pPr>
            <a:endParaRPr lang="en-US" sz="1400" b="1" dirty="0"/>
          </a:p>
          <a:p>
            <a:pPr lvl="1" indent="-342900">
              <a:buFont typeface="Wingdings" panose="05000000000000000000" pitchFamily="2" charset="2"/>
              <a:buChar char="q"/>
            </a:pPr>
            <a:r>
              <a:rPr lang="en-US" sz="2400" dirty="0"/>
              <a:t>Broker's and owners' names</a:t>
            </a:r>
          </a:p>
          <a:p>
            <a:pPr lvl="1" indent="-342900">
              <a:buFont typeface="Wingdings" panose="05000000000000000000" pitchFamily="2" charset="2"/>
              <a:buChar char="q"/>
            </a:pPr>
            <a:r>
              <a:rPr lang="en-US" sz="2400" dirty="0"/>
              <a:t>Address or legal description</a:t>
            </a:r>
          </a:p>
          <a:p>
            <a:pPr lvl="1" indent="-342900">
              <a:buFont typeface="Wingdings" panose="05000000000000000000" pitchFamily="2" charset="2"/>
              <a:buChar char="q"/>
            </a:pPr>
            <a:r>
              <a:rPr lang="en-US" sz="2400" dirty="0"/>
              <a:t>Listing price</a:t>
            </a:r>
          </a:p>
          <a:p>
            <a:pPr lvl="1" indent="-342900">
              <a:buFont typeface="Wingdings" panose="05000000000000000000" pitchFamily="2" charset="2"/>
              <a:buChar char="q"/>
            </a:pPr>
            <a:r>
              <a:rPr lang="en-US" sz="2400" dirty="0"/>
              <a:t>Time period</a:t>
            </a:r>
          </a:p>
          <a:p>
            <a:pPr lvl="1" indent="-342900">
              <a:buFont typeface="Wingdings" panose="05000000000000000000" pitchFamily="2" charset="2"/>
              <a:buChar char="q"/>
            </a:pPr>
            <a:r>
              <a:rPr lang="en-US" sz="2400" dirty="0"/>
              <a:t>Commission terms</a:t>
            </a:r>
          </a:p>
          <a:p>
            <a:pPr lvl="1" indent="-342900">
              <a:buFont typeface="Wingdings" panose="05000000000000000000" pitchFamily="2" charset="2"/>
              <a:buChar char="q"/>
            </a:pPr>
            <a:r>
              <a:rPr lang="en-US" sz="2400" dirty="0"/>
              <a:t>Authority granted</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t>Types of Listing Agreement</a:t>
            </a:r>
          </a:p>
          <a:p>
            <a:endParaRPr lang="en-US" b="1" dirty="0"/>
          </a:p>
          <a:p>
            <a:r>
              <a:rPr lang="en-US" b="1" dirty="0"/>
              <a:t>Fulfillment and Termination</a:t>
            </a:r>
          </a:p>
          <a:p>
            <a:endParaRPr lang="en-US" b="1" dirty="0"/>
          </a:p>
          <a:p>
            <a:r>
              <a:rPr lang="en-US" b="1" dirty="0">
                <a:solidFill>
                  <a:srgbClr val="FF0000"/>
                </a:solidFill>
              </a:rPr>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30769219"/>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r>
              <a:rPr lang="en-US" sz="2400" b="1" dirty="0">
                <a:solidFill>
                  <a:srgbClr val="FF0000"/>
                </a:solidFill>
              </a:rPr>
              <a:t>Agreement Clauses</a:t>
            </a:r>
          </a:p>
          <a:p>
            <a:pPr marL="0" indent="0">
              <a:buNone/>
            </a:pPr>
            <a:endParaRPr lang="en-US" sz="1200" b="1" dirty="0">
              <a:solidFill>
                <a:srgbClr val="FF0000"/>
              </a:solidFill>
            </a:endParaRPr>
          </a:p>
          <a:p>
            <a:pPr marL="400050" lvl="1" indent="0">
              <a:buNone/>
            </a:pPr>
            <a:r>
              <a:rPr lang="en-US" sz="2400" b="1" dirty="0"/>
              <a:t>Common clauses - exclusive listings</a:t>
            </a:r>
          </a:p>
          <a:p>
            <a:pPr marL="400050" lvl="1" indent="0">
              <a:buNone/>
            </a:pPr>
            <a:endParaRPr lang="en-US" sz="2400" b="1" dirty="0"/>
          </a:p>
          <a:p>
            <a:pPr lvl="1" indent="-342900">
              <a:buFont typeface="Wingdings" panose="05000000000000000000" pitchFamily="2" charset="2"/>
              <a:buChar char="q"/>
            </a:pPr>
            <a:r>
              <a:rPr lang="en-US" sz="2400" b="1" dirty="0"/>
              <a:t>Parties and authorization </a:t>
            </a:r>
          </a:p>
          <a:p>
            <a:pPr lvl="2" indent="-342900">
              <a:buFont typeface="Wingdings" panose="05000000000000000000" pitchFamily="2" charset="2"/>
              <a:buChar char="§"/>
            </a:pPr>
            <a:r>
              <a:rPr lang="en-US" dirty="0"/>
              <a:t>all owners must sign</a:t>
            </a:r>
          </a:p>
          <a:p>
            <a:pPr lvl="2" indent="-342900">
              <a:buFont typeface="Wingdings" panose="05000000000000000000" pitchFamily="2" charset="2"/>
              <a:buChar char="§"/>
            </a:pPr>
            <a:r>
              <a:rPr lang="en-US" dirty="0"/>
              <a:t>What type of listing it is</a:t>
            </a:r>
          </a:p>
          <a:p>
            <a:pPr lvl="1" indent="-342900">
              <a:buFont typeface="Wingdings" panose="05000000000000000000" pitchFamily="2" charset="2"/>
              <a:buChar char="q"/>
            </a:pPr>
            <a:r>
              <a:rPr lang="en-US" sz="2400" b="1" dirty="0"/>
              <a:t>Real property</a:t>
            </a:r>
          </a:p>
          <a:p>
            <a:pPr lvl="2" indent="-342900">
              <a:buFont typeface="Wingdings" panose="05000000000000000000" pitchFamily="2" charset="2"/>
              <a:buChar char="§"/>
            </a:pPr>
            <a:r>
              <a:rPr lang="en-US" dirty="0"/>
              <a:t>Address / legal description</a:t>
            </a:r>
          </a:p>
          <a:p>
            <a:pPr lvl="2" indent="-342900">
              <a:buFont typeface="Wingdings" panose="05000000000000000000" pitchFamily="2" charset="2"/>
              <a:buChar char="§"/>
            </a:pPr>
            <a:r>
              <a:rPr lang="en-US" dirty="0"/>
              <a:t>What fixtures, personal property is included</a:t>
            </a:r>
          </a:p>
          <a:p>
            <a:pPr lvl="1" indent="-342900">
              <a:buFont typeface="Wingdings" panose="05000000000000000000" pitchFamily="2" charset="2"/>
              <a:buChar char="q"/>
            </a:pPr>
            <a:r>
              <a:rPr lang="en-US" sz="2400" b="1" dirty="0"/>
              <a:t>Price</a:t>
            </a:r>
          </a:p>
          <a:p>
            <a:pPr lvl="2" indent="-342900">
              <a:buFont typeface="Wingdings" panose="05000000000000000000" pitchFamily="2" charset="2"/>
              <a:buChar char="§"/>
            </a:pPr>
            <a:r>
              <a:rPr lang="en-US" dirty="0"/>
              <a:t>Price, purchase terms, financing permitted</a:t>
            </a:r>
          </a:p>
          <a:p>
            <a:pPr lvl="2" indent="-342900">
              <a:buFont typeface="Wingdings" panose="05000000000000000000" pitchFamily="2" charset="2"/>
              <a:buChar char="§"/>
            </a:pPr>
            <a:r>
              <a:rPr lang="en-US" dirty="0"/>
              <a:t>What closing costs seller will pay</a:t>
            </a:r>
          </a:p>
          <a:p>
            <a:pPr lvl="1" indent="-3429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t>Types of Listing Agreement</a:t>
            </a:r>
          </a:p>
          <a:p>
            <a:endParaRPr lang="en-US" b="1" dirty="0"/>
          </a:p>
          <a:p>
            <a:r>
              <a:rPr lang="en-US" b="1" dirty="0"/>
              <a:t>Fulfillment and Termination</a:t>
            </a:r>
          </a:p>
          <a:p>
            <a:endParaRPr lang="en-US" b="1" dirty="0"/>
          </a:p>
          <a:p>
            <a:r>
              <a:rPr lang="en-US" b="1" dirty="0">
                <a:solidFill>
                  <a:srgbClr val="FF0000"/>
                </a:solidFill>
              </a:rPr>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12-19</a:t>
                      </a:r>
                      <a:endParaRPr lang="en-US" sz="1200" dirty="0">
                        <a:solidFill>
                          <a:schemeClr val="bg1">
                            <a:lumMod val="6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54798452"/>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r>
              <a:rPr lang="en-US" sz="2400" b="1" dirty="0">
                <a:solidFill>
                  <a:srgbClr val="FF0000"/>
                </a:solidFill>
              </a:rPr>
              <a:t>Agreement Clauses</a:t>
            </a:r>
          </a:p>
          <a:p>
            <a:pPr marL="0" indent="0">
              <a:buNone/>
            </a:pPr>
            <a:endParaRPr lang="en-US" sz="1100" b="1" dirty="0">
              <a:solidFill>
                <a:srgbClr val="FF0000"/>
              </a:solidFill>
            </a:endParaRPr>
          </a:p>
          <a:p>
            <a:pPr marL="400050" lvl="1" indent="0">
              <a:buNone/>
            </a:pPr>
            <a:r>
              <a:rPr lang="en-US" sz="2400" b="1" dirty="0"/>
              <a:t>Common clauses - exclusive listings (cont.)</a:t>
            </a:r>
          </a:p>
          <a:p>
            <a:pPr marL="400050" lvl="1" indent="0">
              <a:buNone/>
            </a:pPr>
            <a:endParaRPr lang="en-US" sz="1400" b="1" dirty="0"/>
          </a:p>
          <a:p>
            <a:pPr lvl="1" indent="-342900">
              <a:buFont typeface="Wingdings" panose="05000000000000000000" pitchFamily="2" charset="2"/>
              <a:buChar char="q"/>
            </a:pPr>
            <a:r>
              <a:rPr lang="en-US" sz="2400" b="1" dirty="0"/>
              <a:t>Listing term</a:t>
            </a:r>
          </a:p>
          <a:p>
            <a:pPr lvl="2" indent="-342900">
              <a:buFont typeface="Wingdings" panose="05000000000000000000" pitchFamily="2" charset="2"/>
              <a:buChar char="§"/>
            </a:pPr>
            <a:r>
              <a:rPr lang="en-US" dirty="0"/>
              <a:t>Must have beginning and ending dates</a:t>
            </a:r>
          </a:p>
          <a:p>
            <a:pPr lvl="2" indent="-342900">
              <a:buFont typeface="Wingdings" panose="05000000000000000000" pitchFamily="2" charset="2"/>
              <a:buChar char="§"/>
            </a:pPr>
            <a:r>
              <a:rPr lang="en-US" dirty="0"/>
              <a:t>No automatic renewals allowed</a:t>
            </a:r>
          </a:p>
          <a:p>
            <a:pPr lvl="1" indent="-342900">
              <a:buFont typeface="Wingdings" panose="05000000000000000000" pitchFamily="2" charset="2"/>
              <a:buChar char="q"/>
            </a:pPr>
            <a:r>
              <a:rPr lang="en-US" sz="2400" b="1" dirty="0"/>
              <a:t>Agent’s duties</a:t>
            </a:r>
          </a:p>
          <a:p>
            <a:pPr lvl="2" indent="-342900">
              <a:buFont typeface="Wingdings" panose="05000000000000000000" pitchFamily="2" charset="2"/>
              <a:buChar char="§"/>
            </a:pPr>
            <a:r>
              <a:rPr lang="en-US" dirty="0"/>
              <a:t>Marketing activities</a:t>
            </a:r>
          </a:p>
          <a:p>
            <a:pPr lvl="2" indent="-342900">
              <a:buFont typeface="Wingdings" panose="05000000000000000000" pitchFamily="2" charset="2"/>
              <a:buChar char="§"/>
            </a:pPr>
            <a:r>
              <a:rPr lang="en-US" dirty="0"/>
              <a:t>What agent may not do</a:t>
            </a:r>
          </a:p>
          <a:p>
            <a:pPr lvl="1" indent="-342900">
              <a:buFont typeface="Wingdings" panose="05000000000000000000" pitchFamily="2" charset="2"/>
              <a:buChar char="q"/>
            </a:pPr>
            <a:r>
              <a:rPr lang="en-US" sz="2400" b="1" dirty="0"/>
              <a:t>Compensation</a:t>
            </a:r>
          </a:p>
          <a:p>
            <a:pPr lvl="2" indent="-342900">
              <a:buFont typeface="Wingdings" panose="05000000000000000000" pitchFamily="2" charset="2"/>
              <a:buChar char="§"/>
            </a:pPr>
            <a:r>
              <a:rPr lang="en-US" dirty="0"/>
              <a:t>Fee or percent amount</a:t>
            </a:r>
          </a:p>
          <a:p>
            <a:pPr lvl="2" indent="-342900">
              <a:buFont typeface="Wingdings" panose="05000000000000000000" pitchFamily="2" charset="2"/>
              <a:buChar char="§"/>
            </a:pPr>
            <a:r>
              <a:rPr lang="en-US" dirty="0"/>
              <a:t>Conditions for earning compensation</a:t>
            </a:r>
          </a:p>
          <a:p>
            <a:pPr lvl="2" indent="-342900">
              <a:buFont typeface="Wingdings" panose="05000000000000000000" pitchFamily="2" charset="2"/>
              <a:buChar char="§"/>
            </a:pPr>
            <a:r>
              <a:rPr lang="en-US" dirty="0"/>
              <a:t>Agent’s remedies if seller defaults</a:t>
            </a:r>
          </a:p>
          <a:p>
            <a:pPr lvl="2" indent="-342900">
              <a:buFont typeface="Wingdings" panose="05000000000000000000" pitchFamily="2" charset="2"/>
              <a:buChar char="§"/>
            </a:pPr>
            <a:endParaRPr lang="en-US" sz="2000" dirty="0"/>
          </a:p>
          <a:p>
            <a:pPr marL="400050" lvl="1" indent="0">
              <a:buNone/>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t>Types of Listing Agreement</a:t>
            </a:r>
          </a:p>
          <a:p>
            <a:endParaRPr lang="en-US" b="1" dirty="0"/>
          </a:p>
          <a:p>
            <a:r>
              <a:rPr lang="en-US" b="1" dirty="0"/>
              <a:t>Fulfillment and Termination</a:t>
            </a:r>
          </a:p>
          <a:p>
            <a:endParaRPr lang="en-US" b="1" dirty="0"/>
          </a:p>
          <a:p>
            <a:r>
              <a:rPr lang="en-US" b="1" dirty="0">
                <a:solidFill>
                  <a:srgbClr val="FF0000"/>
                </a:solidFill>
              </a:rPr>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94634412"/>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r>
              <a:rPr lang="en-US" sz="2400" b="1" dirty="0">
                <a:solidFill>
                  <a:srgbClr val="FF0000"/>
                </a:solidFill>
              </a:rPr>
              <a:t>Agreement Clauses</a:t>
            </a:r>
          </a:p>
          <a:p>
            <a:pPr marL="0" indent="0">
              <a:buNone/>
            </a:pPr>
            <a:endParaRPr lang="en-US" sz="1100" b="1" dirty="0">
              <a:solidFill>
                <a:srgbClr val="FF0000"/>
              </a:solidFill>
            </a:endParaRPr>
          </a:p>
          <a:p>
            <a:pPr marL="400050" lvl="1" indent="0">
              <a:buNone/>
            </a:pPr>
            <a:r>
              <a:rPr lang="en-US" sz="2400" b="1" dirty="0"/>
              <a:t>Common clauses - exclusive listings (cont.)</a:t>
            </a:r>
          </a:p>
          <a:p>
            <a:pPr marL="800100" lvl="2" indent="0">
              <a:buNone/>
            </a:pPr>
            <a:endParaRPr lang="en-US" sz="2000" dirty="0"/>
          </a:p>
          <a:p>
            <a:pPr lvl="1" indent="-342900">
              <a:buFont typeface="Wingdings" panose="05000000000000000000" pitchFamily="2" charset="2"/>
              <a:buChar char="q"/>
            </a:pPr>
            <a:r>
              <a:rPr lang="en-US" sz="2400" b="1" dirty="0"/>
              <a:t>Protection period</a:t>
            </a:r>
          </a:p>
          <a:p>
            <a:pPr lvl="2" indent="-342900">
              <a:buFont typeface="Wingdings" panose="05000000000000000000" pitchFamily="2" charset="2"/>
              <a:buChar char="§"/>
            </a:pPr>
            <a:r>
              <a:rPr lang="en-US" dirty="0"/>
              <a:t>Seller is liable for a period beyond expiration if property sells to a procured customer</a:t>
            </a:r>
          </a:p>
          <a:p>
            <a:pPr lvl="1" indent="-342900">
              <a:buFont typeface="Wingdings" panose="05000000000000000000" pitchFamily="2" charset="2"/>
              <a:buChar char="q"/>
            </a:pPr>
            <a:r>
              <a:rPr lang="en-US" sz="2400" b="1" dirty="0"/>
              <a:t>Multiple listing </a:t>
            </a:r>
          </a:p>
          <a:p>
            <a:pPr lvl="2" indent="-342900">
              <a:buFont typeface="Wingdings" panose="05000000000000000000" pitchFamily="2" charset="2"/>
              <a:buChar char="§"/>
            </a:pPr>
            <a:r>
              <a:rPr lang="en-US" dirty="0"/>
              <a:t>Seller must consent to participate</a:t>
            </a:r>
          </a:p>
          <a:p>
            <a:pPr lvl="1" indent="-342900">
              <a:buFont typeface="Wingdings" panose="05000000000000000000" pitchFamily="2" charset="2"/>
              <a:buChar char="q"/>
            </a:pPr>
            <a:r>
              <a:rPr lang="en-US" sz="2400" b="1" dirty="0"/>
              <a:t>Cooperation</a:t>
            </a:r>
          </a:p>
          <a:p>
            <a:pPr lvl="2" indent="-342900">
              <a:buFont typeface="Wingdings" panose="05000000000000000000" pitchFamily="2" charset="2"/>
              <a:buChar char="§"/>
            </a:pPr>
            <a:r>
              <a:rPr lang="en-US" dirty="0"/>
              <a:t>Must get approval to work &amp; pay subagents</a:t>
            </a:r>
          </a:p>
          <a:p>
            <a:pPr lvl="1" indent="-342900">
              <a:buFont typeface="Wingdings" panose="05000000000000000000" pitchFamily="2" charset="2"/>
              <a:buChar char="q"/>
            </a:pPr>
            <a:r>
              <a:rPr lang="en-US" sz="2400" b="1" dirty="0"/>
              <a:t>Non-discrimination</a:t>
            </a:r>
            <a:r>
              <a:rPr lang="en-US" sz="2400" dirty="0"/>
              <a:t> </a:t>
            </a:r>
          </a:p>
          <a:p>
            <a:pPr lvl="2" indent="-342900">
              <a:buFont typeface="Wingdings" panose="05000000000000000000" pitchFamily="2" charset="2"/>
              <a:buChar char="§"/>
            </a:pPr>
            <a:r>
              <a:rPr lang="en-US" dirty="0"/>
              <a:t>Must comply with state and federal laws</a:t>
            </a:r>
          </a:p>
          <a:p>
            <a:pPr marL="400050" lvl="1" indent="0">
              <a:buNone/>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t>Types of Listing Agreement</a:t>
            </a:r>
          </a:p>
          <a:p>
            <a:endParaRPr lang="en-US" b="1" dirty="0"/>
          </a:p>
          <a:p>
            <a:r>
              <a:rPr lang="en-US" b="1" dirty="0"/>
              <a:t>Fulfillment and Termination</a:t>
            </a:r>
          </a:p>
          <a:p>
            <a:endParaRPr lang="en-US" b="1" dirty="0"/>
          </a:p>
          <a:p>
            <a:r>
              <a:rPr lang="en-US" b="1" dirty="0">
                <a:solidFill>
                  <a:srgbClr val="FF0000"/>
                </a:solidFill>
              </a:rPr>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055659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362200" y="273050"/>
            <a:ext cx="6324600" cy="6127750"/>
          </a:xfrm>
        </p:spPr>
        <p:txBody>
          <a:bodyPr>
            <a:normAutofit/>
          </a:bodyPr>
          <a:lstStyle/>
          <a:p>
            <a:pPr marL="0" indent="0">
              <a:buNone/>
            </a:pPr>
            <a:r>
              <a:rPr lang="en-US" sz="2400" b="1" dirty="0">
                <a:solidFill>
                  <a:srgbClr val="FF0000"/>
                </a:solidFill>
              </a:rPr>
              <a:t>Real Versus Personal Property</a:t>
            </a:r>
          </a:p>
          <a:p>
            <a:pPr marL="0" indent="0">
              <a:buNone/>
            </a:pPr>
            <a:endParaRPr lang="en-US" sz="2000" dirty="0"/>
          </a:p>
          <a:p>
            <a:pPr marL="400050" lvl="1" indent="0">
              <a:buNone/>
            </a:pPr>
            <a:endParaRPr lang="en-US" dirty="0"/>
          </a:p>
        </p:txBody>
      </p:sp>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t>Real Estate as Property</a:t>
            </a:r>
          </a:p>
          <a:p>
            <a:endParaRPr lang="en-US" b="1" dirty="0">
              <a:solidFill>
                <a:srgbClr val="FF0000"/>
              </a:solidFill>
            </a:endParaRPr>
          </a:p>
          <a:p>
            <a:r>
              <a:rPr lang="en-US" b="1" dirty="0">
                <a:solidFill>
                  <a:srgbClr val="FF0000"/>
                </a:solidFill>
              </a:rPr>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05 real vs personal property.jpg"/>
          <p:cNvPicPr>
            <a:picLocks noChangeAspect="1" noChangeArrowheads="1"/>
          </p:cNvPicPr>
          <p:nvPr/>
        </p:nvPicPr>
        <p:blipFill rotWithShape="1">
          <a:blip r:embed="rId3">
            <a:extLst>
              <a:ext uri="{28A0092B-C50C-407E-A947-70E740481C1C}">
                <a14:useLocalDpi xmlns:a14="http://schemas.microsoft.com/office/drawing/2010/main" val="0"/>
              </a:ext>
            </a:extLst>
          </a:blip>
          <a:srcRect t="18200" r="3291" b="7022"/>
          <a:stretch/>
        </p:blipFill>
        <p:spPr bwMode="auto">
          <a:xfrm>
            <a:off x="2667000" y="762000"/>
            <a:ext cx="58674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0532589"/>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r>
              <a:rPr lang="en-US" sz="2400" b="1" dirty="0">
                <a:solidFill>
                  <a:srgbClr val="FF0000"/>
                </a:solidFill>
              </a:rPr>
              <a:t>Agreement Clauses</a:t>
            </a:r>
          </a:p>
          <a:p>
            <a:pPr marL="0" indent="0">
              <a:buNone/>
            </a:pPr>
            <a:endParaRPr lang="en-US" sz="800" b="1" dirty="0">
              <a:solidFill>
                <a:srgbClr val="FF0000"/>
              </a:solidFill>
            </a:endParaRPr>
          </a:p>
          <a:p>
            <a:pPr marL="400050" lvl="1" indent="0">
              <a:buNone/>
            </a:pPr>
            <a:r>
              <a:rPr lang="en-US" sz="2400" b="1" dirty="0"/>
              <a:t>Common clauses - exclusive listings (cont.)</a:t>
            </a:r>
          </a:p>
          <a:p>
            <a:pPr marL="400050" lvl="1" indent="0">
              <a:buNone/>
            </a:pPr>
            <a:endParaRPr lang="en-US" sz="1000" b="1" dirty="0"/>
          </a:p>
          <a:p>
            <a:pPr lvl="1" indent="-342900">
              <a:buFont typeface="Wingdings" panose="05000000000000000000" pitchFamily="2" charset="2"/>
              <a:buChar char="q"/>
            </a:pPr>
            <a:r>
              <a:rPr lang="en-US" sz="2400" b="1" dirty="0"/>
              <a:t>Dual agency</a:t>
            </a:r>
          </a:p>
          <a:p>
            <a:pPr lvl="2" indent="-342900">
              <a:buFont typeface="Wingdings" panose="05000000000000000000" pitchFamily="2" charset="2"/>
              <a:buChar char="§"/>
            </a:pPr>
            <a:r>
              <a:rPr lang="en-US" dirty="0"/>
              <a:t>Obtains sellers consent or refusal to engage in dual agency</a:t>
            </a:r>
          </a:p>
          <a:p>
            <a:pPr lvl="1" indent="-342900">
              <a:buFont typeface="Wingdings" panose="05000000000000000000" pitchFamily="2" charset="2"/>
              <a:buChar char="q"/>
            </a:pPr>
            <a:r>
              <a:rPr lang="en-US" sz="2400" b="1" dirty="0"/>
              <a:t>Seller’s representations</a:t>
            </a:r>
          </a:p>
          <a:p>
            <a:pPr lvl="2" indent="-342900">
              <a:buFont typeface="Wingdings" panose="05000000000000000000" pitchFamily="2" charset="2"/>
              <a:buChar char="§"/>
            </a:pPr>
            <a:r>
              <a:rPr lang="en-US" dirty="0"/>
              <a:t>Owner will deliver marketable title</a:t>
            </a:r>
          </a:p>
          <a:p>
            <a:pPr lvl="2" indent="-342900">
              <a:buFont typeface="Wingdings" panose="05000000000000000000" pitchFamily="2" charset="2"/>
              <a:buChar char="§"/>
            </a:pPr>
            <a:r>
              <a:rPr lang="en-US" dirty="0"/>
              <a:t>Will not lease during listing period w/o approval</a:t>
            </a:r>
          </a:p>
          <a:p>
            <a:pPr lvl="2" indent="-342900">
              <a:buFont typeface="Wingdings" panose="05000000000000000000" pitchFamily="2" charset="2"/>
              <a:buChar char="§"/>
            </a:pPr>
            <a:r>
              <a:rPr lang="en-US" dirty="0"/>
              <a:t>Will provide information</a:t>
            </a:r>
          </a:p>
          <a:p>
            <a:pPr lvl="2" indent="-342900">
              <a:buFont typeface="Wingdings" panose="05000000000000000000" pitchFamily="2" charset="2"/>
              <a:buChar char="§"/>
            </a:pPr>
            <a:r>
              <a:rPr lang="en-US" dirty="0"/>
              <a:t>Will refer prospects to broker</a:t>
            </a:r>
          </a:p>
          <a:p>
            <a:pPr lvl="2" indent="-342900">
              <a:buFont typeface="Wingdings" panose="05000000000000000000" pitchFamily="2" charset="2"/>
              <a:buChar char="§"/>
            </a:pPr>
            <a:r>
              <a:rPr lang="en-US" dirty="0"/>
              <a:t>Has reviewed sale contract</a:t>
            </a:r>
          </a:p>
          <a:p>
            <a:pPr lvl="2" indent="-342900">
              <a:buFont typeface="Wingdings" panose="05000000000000000000" pitchFamily="2" charset="2"/>
              <a:buChar char="§"/>
            </a:pPr>
            <a:r>
              <a:rPr lang="en-US" dirty="0"/>
              <a:t>Will make property presentable for showings</a:t>
            </a:r>
          </a:p>
          <a:p>
            <a:pPr marL="400050" lvl="1" indent="0">
              <a:buNone/>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t>Types of Listing Agreement</a:t>
            </a:r>
          </a:p>
          <a:p>
            <a:endParaRPr lang="en-US" b="1" dirty="0"/>
          </a:p>
          <a:p>
            <a:r>
              <a:rPr lang="en-US" b="1" dirty="0"/>
              <a:t>Fulfillment and Termination</a:t>
            </a:r>
          </a:p>
          <a:p>
            <a:endParaRPr lang="en-US" b="1" dirty="0"/>
          </a:p>
          <a:p>
            <a:r>
              <a:rPr lang="en-US" b="1" dirty="0">
                <a:solidFill>
                  <a:srgbClr val="FF0000"/>
                </a:solidFill>
              </a:rPr>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70013692"/>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r>
              <a:rPr lang="en-US" sz="2400" b="1" dirty="0">
                <a:solidFill>
                  <a:srgbClr val="FF0000"/>
                </a:solidFill>
              </a:rPr>
              <a:t>Agreement Clauses</a:t>
            </a:r>
          </a:p>
          <a:p>
            <a:pPr marL="0" indent="0">
              <a:buNone/>
            </a:pPr>
            <a:endParaRPr lang="en-US" sz="900" b="1" dirty="0">
              <a:solidFill>
                <a:srgbClr val="FF0000"/>
              </a:solidFill>
            </a:endParaRPr>
          </a:p>
          <a:p>
            <a:pPr marL="400050" lvl="1" indent="0">
              <a:buNone/>
            </a:pPr>
            <a:r>
              <a:rPr lang="en-US" sz="2400" b="1" dirty="0"/>
              <a:t>Common clauses - exclusive listings (cont.)</a:t>
            </a:r>
          </a:p>
          <a:p>
            <a:pPr marL="400050" lvl="1" indent="0">
              <a:buNone/>
            </a:pPr>
            <a:endParaRPr lang="en-US" sz="1100" b="1" dirty="0"/>
          </a:p>
          <a:p>
            <a:pPr lvl="1" indent="-342900">
              <a:buFont typeface="Wingdings" panose="05000000000000000000" pitchFamily="2" charset="2"/>
              <a:buChar char="q"/>
            </a:pPr>
            <a:r>
              <a:rPr lang="en-US" sz="2400" b="1" dirty="0"/>
              <a:t>Seller’s property condition disclosure</a:t>
            </a:r>
          </a:p>
          <a:p>
            <a:pPr lvl="2" indent="-342900">
              <a:buFont typeface="Wingdings" panose="05000000000000000000" pitchFamily="2" charset="2"/>
              <a:buChar char="§"/>
            </a:pPr>
            <a:r>
              <a:rPr lang="en-US" dirty="0"/>
              <a:t>Will provide, comply with disclosures</a:t>
            </a:r>
          </a:p>
          <a:p>
            <a:pPr lvl="1" indent="-342900">
              <a:buFont typeface="Wingdings" panose="05000000000000000000" pitchFamily="2" charset="2"/>
              <a:buChar char="q"/>
            </a:pPr>
            <a:r>
              <a:rPr lang="en-US" sz="2400" b="1" dirty="0"/>
              <a:t>Seller’s title, deed</a:t>
            </a:r>
          </a:p>
          <a:p>
            <a:pPr lvl="2" indent="-342900">
              <a:buFont typeface="Wingdings" panose="05000000000000000000" pitchFamily="2" charset="2"/>
              <a:buChar char="§"/>
            </a:pPr>
            <a:r>
              <a:rPr lang="en-US" dirty="0"/>
              <a:t>Will provide clear title, title insurance, what type of deed to be used</a:t>
            </a:r>
          </a:p>
          <a:p>
            <a:pPr lvl="1" indent="-342900">
              <a:buFont typeface="Wingdings" panose="05000000000000000000" pitchFamily="2" charset="2"/>
              <a:buChar char="q"/>
            </a:pPr>
            <a:r>
              <a:rPr lang="en-US" sz="2400" b="1" dirty="0"/>
              <a:t>Flood, hazard insurance </a:t>
            </a:r>
          </a:p>
          <a:p>
            <a:pPr lvl="2" indent="-342900">
              <a:buFont typeface="Wingdings" panose="05000000000000000000" pitchFamily="2" charset="2"/>
              <a:buChar char="§"/>
            </a:pPr>
            <a:r>
              <a:rPr lang="en-US" dirty="0"/>
              <a:t>Disclose whether required</a:t>
            </a:r>
          </a:p>
          <a:p>
            <a:pPr lvl="1" indent="-342900">
              <a:buFont typeface="Wingdings" panose="05000000000000000000" pitchFamily="2" charset="2"/>
              <a:buChar char="q"/>
            </a:pPr>
            <a:r>
              <a:rPr lang="en-US" sz="2400" b="1" dirty="0"/>
              <a:t>Signatures </a:t>
            </a:r>
            <a:r>
              <a:rPr lang="en-US" sz="2400" dirty="0"/>
              <a:t>– all owners &amp; broker</a:t>
            </a:r>
          </a:p>
          <a:p>
            <a:pPr lvl="1" indent="-3429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t>Types of Listing Agreement</a:t>
            </a:r>
          </a:p>
          <a:p>
            <a:endParaRPr lang="en-US" b="1" dirty="0"/>
          </a:p>
          <a:p>
            <a:r>
              <a:rPr lang="en-US" b="1" dirty="0"/>
              <a:t>Fulfillment and Termination</a:t>
            </a:r>
          </a:p>
          <a:p>
            <a:endParaRPr lang="en-US" b="1" dirty="0"/>
          </a:p>
          <a:p>
            <a:r>
              <a:rPr lang="en-US" b="1" dirty="0">
                <a:solidFill>
                  <a:srgbClr val="FF0000"/>
                </a:solidFill>
              </a:rPr>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33229735"/>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r>
              <a:rPr lang="en-US" sz="2400" b="1" dirty="0">
                <a:solidFill>
                  <a:srgbClr val="FF0000"/>
                </a:solidFill>
              </a:rPr>
              <a:t>Agreement Clauses</a:t>
            </a:r>
          </a:p>
          <a:p>
            <a:pPr marL="0" indent="0">
              <a:buNone/>
            </a:pPr>
            <a:endParaRPr lang="en-US" sz="2400" b="1" dirty="0">
              <a:solidFill>
                <a:srgbClr val="FF0000"/>
              </a:solidFill>
            </a:endParaRPr>
          </a:p>
          <a:p>
            <a:pPr marL="400050" lvl="1" indent="0">
              <a:buNone/>
            </a:pPr>
            <a:r>
              <a:rPr lang="en-US" sz="2400" b="1" dirty="0"/>
              <a:t>Common clauses - exclusive buyer agency</a:t>
            </a:r>
          </a:p>
          <a:p>
            <a:pPr marL="400050" lvl="1" indent="0">
              <a:buNone/>
            </a:pPr>
            <a:r>
              <a:rPr lang="en-US" sz="2400" b="1" dirty="0"/>
              <a:t> </a:t>
            </a:r>
          </a:p>
          <a:p>
            <a:pPr lvl="1" indent="-342900">
              <a:buFont typeface="Wingdings" panose="05000000000000000000" pitchFamily="2" charset="2"/>
              <a:buChar char="q"/>
            </a:pPr>
            <a:r>
              <a:rPr lang="en-US" sz="2400" dirty="0"/>
              <a:t>Differences from seller’s exclusive</a:t>
            </a:r>
            <a:br>
              <a:rPr lang="en-US" sz="2400" dirty="0"/>
            </a:br>
            <a:endParaRPr lang="en-US" sz="2400" dirty="0"/>
          </a:p>
          <a:p>
            <a:pPr lvl="2" indent="-342900">
              <a:buFont typeface="Wingdings" panose="05000000000000000000" pitchFamily="2" charset="2"/>
              <a:buChar char="§"/>
            </a:pPr>
            <a:r>
              <a:rPr lang="en-US" dirty="0"/>
              <a:t>Buyer is the principal</a:t>
            </a:r>
            <a:br>
              <a:rPr lang="en-US" dirty="0"/>
            </a:br>
            <a:endParaRPr lang="en-US" dirty="0"/>
          </a:p>
          <a:p>
            <a:pPr lvl="2" indent="-342900">
              <a:buFont typeface="Wingdings" panose="05000000000000000000" pitchFamily="2" charset="2"/>
              <a:buChar char="§"/>
            </a:pPr>
            <a:r>
              <a:rPr lang="en-US" dirty="0"/>
              <a:t>Agent’s objectives</a:t>
            </a:r>
            <a:br>
              <a:rPr lang="en-US" dirty="0"/>
            </a:br>
            <a:endParaRPr lang="en-US" dirty="0"/>
          </a:p>
          <a:p>
            <a:pPr lvl="2" indent="-342900">
              <a:buFont typeface="Wingdings" panose="05000000000000000000" pitchFamily="2" charset="2"/>
              <a:buChar char="§"/>
            </a:pPr>
            <a:r>
              <a:rPr lang="en-US" dirty="0"/>
              <a:t>How agent is paid</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t>Types of Listing Agreement</a:t>
            </a:r>
          </a:p>
          <a:p>
            <a:endParaRPr lang="en-US" b="1" dirty="0"/>
          </a:p>
          <a:p>
            <a:r>
              <a:rPr lang="en-US" b="1" dirty="0"/>
              <a:t>Fulfillment and Termination</a:t>
            </a:r>
          </a:p>
          <a:p>
            <a:endParaRPr lang="en-US" b="1" dirty="0"/>
          </a:p>
          <a:p>
            <a:r>
              <a:rPr lang="en-US" b="1" dirty="0">
                <a:solidFill>
                  <a:srgbClr val="FF0000"/>
                </a:solidFill>
              </a:rPr>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69776178"/>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457200"/>
            <a:ext cx="1981199" cy="15194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12:</a:t>
            </a:r>
            <a:br>
              <a:rPr lang="en-US" sz="2400" dirty="0"/>
            </a:br>
            <a:r>
              <a:rPr lang="en-US" sz="1000" dirty="0"/>
              <a:t> </a:t>
            </a:r>
            <a:br>
              <a:rPr lang="en-US" sz="2400" dirty="0"/>
            </a:br>
            <a:r>
              <a:rPr lang="en-US" sz="2700" dirty="0"/>
              <a:t>Listing</a:t>
            </a:r>
            <a:br>
              <a:rPr lang="en-US" sz="2700" dirty="0"/>
            </a:br>
            <a:r>
              <a:rPr lang="en-US" sz="2700" dirty="0"/>
              <a:t>Agreements</a:t>
            </a:r>
            <a:br>
              <a:rPr lang="en-US" sz="1800" dirty="0"/>
            </a:br>
            <a:endParaRPr lang="en-US" sz="1800" dirty="0"/>
          </a:p>
        </p:txBody>
      </p:sp>
      <p:sp>
        <p:nvSpPr>
          <p:cNvPr id="7" name="Content Placeholder 6"/>
          <p:cNvSpPr>
            <a:spLocks noGrp="1"/>
          </p:cNvSpPr>
          <p:nvPr>
            <p:ph idx="1"/>
          </p:nvPr>
        </p:nvSpPr>
        <p:spPr>
          <a:xfrm>
            <a:off x="2362200" y="152400"/>
            <a:ext cx="6629400" cy="6324600"/>
          </a:xfrm>
        </p:spPr>
        <p:txBody>
          <a:bodyPr>
            <a:noAutofit/>
          </a:bodyPr>
          <a:lstStyle/>
          <a:p>
            <a:pPr marL="0" indent="0">
              <a:buNone/>
            </a:pPr>
            <a:r>
              <a:rPr lang="en-US" sz="2400" b="1" dirty="0">
                <a:solidFill>
                  <a:srgbClr val="FF0000"/>
                </a:solidFill>
              </a:rPr>
              <a:t>Agreement Clauses</a:t>
            </a:r>
          </a:p>
          <a:p>
            <a:pPr marL="0" indent="0">
              <a:buNone/>
            </a:pPr>
            <a:endParaRPr lang="en-US" sz="2400" b="1" dirty="0">
              <a:solidFill>
                <a:srgbClr val="FF0000"/>
              </a:solidFill>
            </a:endParaRPr>
          </a:p>
          <a:p>
            <a:pPr marL="400050" lvl="1" indent="0">
              <a:buNone/>
            </a:pPr>
            <a:r>
              <a:rPr lang="en-US" sz="2400" b="1" dirty="0"/>
              <a:t>Common clauses – transaction brokerage</a:t>
            </a:r>
          </a:p>
          <a:p>
            <a:pPr marL="400050" lvl="1" indent="0">
              <a:buNone/>
            </a:pPr>
            <a:r>
              <a:rPr lang="en-US" sz="2400" b="1" dirty="0"/>
              <a:t> </a:t>
            </a:r>
          </a:p>
          <a:p>
            <a:pPr lvl="1" indent="-342900">
              <a:buFont typeface="Wingdings" panose="05000000000000000000" pitchFamily="2" charset="2"/>
              <a:buChar char="q"/>
            </a:pPr>
            <a:r>
              <a:rPr lang="en-US" sz="2400" dirty="0"/>
              <a:t>Differences from seller’s / buyer’s exclusive</a:t>
            </a:r>
            <a:br>
              <a:rPr lang="en-US" sz="2400" dirty="0"/>
            </a:br>
            <a:endParaRPr lang="en-US" sz="2400" dirty="0"/>
          </a:p>
          <a:p>
            <a:pPr lvl="2" indent="-342900">
              <a:buFont typeface="Wingdings" panose="05000000000000000000" pitchFamily="2" charset="2"/>
              <a:buChar char="§"/>
            </a:pPr>
            <a:r>
              <a:rPr lang="en-US" dirty="0"/>
              <a:t>Non-agency declaration; no fiduciary</a:t>
            </a:r>
            <a:br>
              <a:rPr lang="en-US" dirty="0"/>
            </a:br>
            <a:endParaRPr lang="en-US" dirty="0"/>
          </a:p>
          <a:p>
            <a:pPr lvl="2" indent="-342900">
              <a:buFont typeface="Wingdings" panose="05000000000000000000" pitchFamily="2" charset="2"/>
              <a:buChar char="§"/>
            </a:pPr>
            <a:r>
              <a:rPr lang="en-US" dirty="0"/>
              <a:t>Agent’s duties – to assist, facilitate as opposed to ‘represent’</a:t>
            </a:r>
            <a:br>
              <a:rPr lang="en-US" dirty="0"/>
            </a:br>
            <a:endParaRPr lang="en-US"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Review of Legal Foundations</a:t>
            </a:r>
          </a:p>
          <a:p>
            <a:endParaRPr lang="en-US" b="1" dirty="0">
              <a:solidFill>
                <a:srgbClr val="FF0000"/>
              </a:solidFill>
            </a:endParaRPr>
          </a:p>
          <a:p>
            <a:r>
              <a:rPr lang="en-US" b="1" dirty="0"/>
              <a:t>Types of Listing Agreement</a:t>
            </a:r>
          </a:p>
          <a:p>
            <a:endParaRPr lang="en-US" b="1" dirty="0"/>
          </a:p>
          <a:p>
            <a:r>
              <a:rPr lang="en-US" b="1" dirty="0"/>
              <a:t>Fulfillment and Termination</a:t>
            </a:r>
          </a:p>
          <a:p>
            <a:endParaRPr lang="en-US" b="1" dirty="0"/>
          </a:p>
          <a:p>
            <a:r>
              <a:rPr lang="en-US" b="1" dirty="0">
                <a:solidFill>
                  <a:srgbClr val="FF0000"/>
                </a:solidFill>
              </a:rPr>
              <a:t>Agreement Clauses</a:t>
            </a:r>
          </a:p>
          <a:p>
            <a:endParaRPr lang="en-US" dirty="0"/>
          </a:p>
          <a:p>
            <a:endParaRPr lang="en-US" dirty="0"/>
          </a:p>
        </p:txBody>
      </p:sp>
      <p:cxnSp>
        <p:nvCxnSpPr>
          <p:cNvPr id="3" name="Straight Connector 2"/>
          <p:cNvCxnSpPr/>
          <p:nvPr/>
        </p:nvCxnSpPr>
        <p:spPr>
          <a:xfrm>
            <a:off x="2184400" y="304800"/>
            <a:ext cx="0" cy="4267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#12  Listing Agreements   Slide 12-25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57947492"/>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3" y="-1"/>
            <a:ext cx="9144001"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198" y="551407"/>
            <a:ext cx="8229600" cy="639762"/>
          </a:xfrm>
        </p:spPr>
        <p:txBody>
          <a:bodyPr>
            <a:noAutofit/>
          </a:bodyPr>
          <a:lstStyle/>
          <a:p>
            <a:r>
              <a:rPr lang="en-US" sz="4200" b="1" dirty="0">
                <a:solidFill>
                  <a:schemeClr val="bg1"/>
                </a:solidFill>
              </a:rPr>
              <a:t>Unit 13:</a:t>
            </a:r>
            <a:r>
              <a:rPr lang="en-US" sz="4200" dirty="0">
                <a:solidFill>
                  <a:schemeClr val="bg1"/>
                </a:solidFill>
              </a:rPr>
              <a:t> </a:t>
            </a:r>
            <a:r>
              <a:rPr lang="en-US" sz="4200" b="1" dirty="0">
                <a:solidFill>
                  <a:schemeClr val="bg1"/>
                </a:solidFill>
              </a:rPr>
              <a:t>THE BROKERAGE BUSINESS</a:t>
            </a:r>
            <a:endParaRPr lang="en-US" sz="4200" dirty="0">
              <a:solidFill>
                <a:schemeClr val="bg1"/>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527953573"/>
              </p:ext>
            </p:extLst>
          </p:nvPr>
        </p:nvGraphicFramePr>
        <p:xfrm>
          <a:off x="1333499" y="1938201"/>
          <a:ext cx="6476999" cy="298159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8" y="64008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#13  The Brokerage Business            Slide 13-1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86597733"/>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lvl="0" indent="0">
              <a:buNone/>
            </a:pPr>
            <a:endParaRPr lang="en-US" sz="1400" b="1" dirty="0">
              <a:solidFill>
                <a:srgbClr val="FF0000"/>
              </a:solidFill>
            </a:endParaRPr>
          </a:p>
          <a:p>
            <a:pPr marL="0" indent="0">
              <a:buNone/>
            </a:pPr>
            <a:r>
              <a:rPr lang="en-US" sz="2400" b="1" dirty="0">
                <a:solidFill>
                  <a:srgbClr val="FF0000"/>
                </a:solidFill>
              </a:rPr>
              <a:t>Function and Organization</a:t>
            </a:r>
          </a:p>
          <a:p>
            <a:pPr marL="400050" lvl="1" indent="0">
              <a:buNone/>
            </a:pPr>
            <a:endParaRPr lang="en-US" sz="1100" dirty="0"/>
          </a:p>
          <a:p>
            <a:pPr marL="400050" lvl="1" indent="0">
              <a:buNone/>
            </a:pPr>
            <a:r>
              <a:rPr lang="en-US" sz="2400" b="1" dirty="0"/>
              <a:t>The core activity of brokerage</a:t>
            </a:r>
          </a:p>
          <a:p>
            <a:pPr marL="400050" lvl="1" indent="0">
              <a:buNone/>
            </a:pPr>
            <a:endParaRPr lang="en-US" sz="2400" b="1" dirty="0"/>
          </a:p>
          <a:p>
            <a:pPr lvl="1" indent="-342900">
              <a:buFont typeface="Wingdings" panose="05000000000000000000" pitchFamily="2" charset="2"/>
              <a:buChar char="q"/>
            </a:pPr>
            <a:r>
              <a:rPr lang="en-US" sz="2400" dirty="0"/>
              <a:t>Procuring buyer, seller, tenant, or leased property for a client</a:t>
            </a:r>
          </a:p>
          <a:p>
            <a:pPr lvl="2" indent="-342900">
              <a:buFont typeface="Wingdings" panose="05000000000000000000" pitchFamily="2" charset="2"/>
              <a:buChar char="§"/>
            </a:pPr>
            <a:r>
              <a:rPr lang="en-US" dirty="0"/>
              <a:t>commonly involves other brokers and multiple listing service(s)</a:t>
            </a:r>
            <a:br>
              <a:rPr lang="en-US" dirty="0"/>
            </a:br>
            <a:endParaRPr lang="en-US" dirty="0"/>
          </a:p>
          <a:p>
            <a:pPr lvl="1" indent="-342900">
              <a:buFont typeface="Wingdings" panose="05000000000000000000" pitchFamily="2" charset="2"/>
              <a:buChar char="q"/>
            </a:pPr>
            <a:r>
              <a:rPr lang="en-US" sz="2400" dirty="0"/>
              <a:t>Skills: listing, marketing, facilitating, managing information</a:t>
            </a:r>
            <a:br>
              <a:rPr lang="en-US" sz="2400" dirty="0"/>
            </a:br>
            <a:endParaRPr lang="en-US" sz="2400" dirty="0"/>
          </a:p>
          <a:p>
            <a:pPr lvl="1" indent="-342900">
              <a:buFont typeface="Wingdings" panose="05000000000000000000" pitchFamily="2" charset="2"/>
              <a:buChar char="q"/>
            </a:pPr>
            <a:r>
              <a:rPr lang="en-US" sz="2400" dirty="0"/>
              <a:t>Multiple listing service:  network of brokers who share listings</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Function and Organization</a:t>
            </a:r>
          </a:p>
          <a:p>
            <a:endParaRPr lang="en-US" b="1" dirty="0">
              <a:solidFill>
                <a:srgbClr val="FF0000"/>
              </a:solidFill>
            </a:endParaRPr>
          </a:p>
          <a:p>
            <a:r>
              <a:rPr lang="en-US" b="1" dirty="0"/>
              <a:t>The Broker-Salesperson Relationship</a:t>
            </a:r>
          </a:p>
          <a:p>
            <a:endParaRPr lang="en-US" b="1" dirty="0"/>
          </a:p>
          <a:p>
            <a:r>
              <a:rPr lang="en-US" b="1" dirty="0"/>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81397955"/>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Function and Organization</a:t>
            </a:r>
          </a:p>
          <a:p>
            <a:pPr marL="400050" lvl="1" indent="0">
              <a:buNone/>
            </a:pPr>
            <a:endParaRPr lang="en-US" sz="1100" dirty="0"/>
          </a:p>
          <a:p>
            <a:pPr marL="400050" lvl="1" indent="0">
              <a:buNone/>
            </a:pPr>
            <a:r>
              <a:rPr lang="en-US" sz="2400" b="1" dirty="0"/>
              <a:t>Brokerage specializations</a:t>
            </a:r>
          </a:p>
          <a:p>
            <a:pPr marL="400050" lvl="1" indent="0">
              <a:buNone/>
            </a:pPr>
            <a:endParaRPr lang="en-US" sz="2400" b="1" dirty="0"/>
          </a:p>
          <a:p>
            <a:pPr lvl="1" indent="-342900">
              <a:buFont typeface="Wingdings" panose="05000000000000000000" pitchFamily="2" charset="2"/>
              <a:buChar char="q"/>
            </a:pPr>
            <a:r>
              <a:rPr lang="en-US" sz="2400" dirty="0"/>
              <a:t>By transaction type</a:t>
            </a:r>
          </a:p>
          <a:p>
            <a:pPr lvl="2" indent="-342900">
              <a:buFont typeface="Wingdings" panose="05000000000000000000" pitchFamily="2" charset="2"/>
              <a:buChar char="§"/>
            </a:pPr>
            <a:r>
              <a:rPr lang="en-US" dirty="0"/>
              <a:t>sales; rentals; exchanges; subleases; options</a:t>
            </a:r>
            <a:br>
              <a:rPr lang="en-US" dirty="0"/>
            </a:br>
            <a:endParaRPr lang="en-US" sz="2000" dirty="0"/>
          </a:p>
          <a:p>
            <a:pPr lvl="1" indent="-342900">
              <a:buFont typeface="Wingdings" panose="05000000000000000000" pitchFamily="2" charset="2"/>
              <a:buChar char="q"/>
            </a:pPr>
            <a:r>
              <a:rPr lang="en-US" sz="2400" dirty="0"/>
              <a:t>By property type</a:t>
            </a:r>
          </a:p>
          <a:p>
            <a:pPr lvl="2" indent="-342900">
              <a:buFont typeface="Wingdings" panose="05000000000000000000" pitchFamily="2" charset="2"/>
              <a:buChar char="§"/>
            </a:pPr>
            <a:r>
              <a:rPr lang="en-US" dirty="0"/>
              <a:t>residential; retail; office; industrial; land; special purpose</a:t>
            </a:r>
            <a:br>
              <a:rPr lang="en-US" dirty="0"/>
            </a:br>
            <a:endParaRPr lang="en-US" dirty="0"/>
          </a:p>
          <a:p>
            <a:pPr lvl="1" indent="-342900">
              <a:buFont typeface="Wingdings" panose="05000000000000000000" pitchFamily="2" charset="2"/>
              <a:buChar char="q"/>
            </a:pPr>
            <a:r>
              <a:rPr lang="en-US" sz="2400" dirty="0"/>
              <a:t>By geography</a:t>
            </a:r>
          </a:p>
          <a:p>
            <a:pPr lvl="2" indent="-342900">
              <a:buFont typeface="Wingdings" panose="05000000000000000000" pitchFamily="2" charset="2"/>
              <a:buChar char="§"/>
            </a:pPr>
            <a:r>
              <a:rPr lang="en-US" dirty="0"/>
              <a:t>local; regional; national; global</a:t>
            </a:r>
          </a:p>
          <a:p>
            <a:pPr lvl="2" indent="-342900">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Function and Organization</a:t>
            </a:r>
          </a:p>
          <a:p>
            <a:endParaRPr lang="en-US" b="1" dirty="0">
              <a:solidFill>
                <a:srgbClr val="FF0000"/>
              </a:solidFill>
            </a:endParaRPr>
          </a:p>
          <a:p>
            <a:r>
              <a:rPr lang="en-US" b="1" dirty="0"/>
              <a:t>The Broker-Salesperson Relationship</a:t>
            </a:r>
          </a:p>
          <a:p>
            <a:endParaRPr lang="en-US" b="1" dirty="0"/>
          </a:p>
          <a:p>
            <a:r>
              <a:rPr lang="en-US" b="1" dirty="0"/>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12538087"/>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Function and Organization</a:t>
            </a:r>
          </a:p>
          <a:p>
            <a:pPr marL="400050" lvl="1" indent="0">
              <a:buNone/>
            </a:pPr>
            <a:endParaRPr lang="en-US" sz="1100" dirty="0"/>
          </a:p>
          <a:p>
            <a:pPr marL="400050" lvl="1" indent="0">
              <a:buNone/>
            </a:pPr>
            <a:r>
              <a:rPr lang="en-US" sz="2400" b="1" dirty="0"/>
              <a:t>Who may legally broker real estate?</a:t>
            </a:r>
          </a:p>
          <a:p>
            <a:pPr marL="400050" lvl="1" indent="0">
              <a:buNone/>
            </a:pPr>
            <a:endParaRPr lang="en-US" sz="1200" b="1" dirty="0"/>
          </a:p>
          <a:p>
            <a:pPr lvl="1" indent="-342900">
              <a:buFont typeface="Wingdings" panose="05000000000000000000" pitchFamily="2" charset="2"/>
              <a:buChar char="q"/>
            </a:pPr>
            <a:r>
              <a:rPr lang="en-US" sz="2400" dirty="0"/>
              <a:t>May broker</a:t>
            </a:r>
          </a:p>
          <a:p>
            <a:pPr lvl="2" indent="-342900">
              <a:buFont typeface="Wingdings" panose="05000000000000000000" pitchFamily="2" charset="2"/>
              <a:buChar char="§"/>
            </a:pPr>
            <a:r>
              <a:rPr lang="en-US" dirty="0"/>
              <a:t>sole proprietorship</a:t>
            </a:r>
          </a:p>
          <a:p>
            <a:pPr lvl="2" indent="-342900">
              <a:buFont typeface="Wingdings" panose="05000000000000000000" pitchFamily="2" charset="2"/>
              <a:buChar char="§"/>
            </a:pPr>
            <a:r>
              <a:rPr lang="en-US" dirty="0"/>
              <a:t>for-profit corporation</a:t>
            </a:r>
          </a:p>
          <a:p>
            <a:pPr lvl="2" indent="-342900">
              <a:buFont typeface="Wingdings" panose="05000000000000000000" pitchFamily="2" charset="2"/>
              <a:buChar char="§"/>
            </a:pPr>
            <a:r>
              <a:rPr lang="en-US" dirty="0"/>
              <a:t>general or limited partnership</a:t>
            </a:r>
          </a:p>
          <a:p>
            <a:pPr lvl="2" indent="-342900">
              <a:buFont typeface="Wingdings" panose="05000000000000000000" pitchFamily="2" charset="2"/>
              <a:buChar char="§"/>
            </a:pPr>
            <a:r>
              <a:rPr lang="en-US" dirty="0"/>
              <a:t>joint venture</a:t>
            </a:r>
            <a:br>
              <a:rPr lang="en-US" dirty="0"/>
            </a:br>
            <a:endParaRPr lang="en-US" dirty="0"/>
          </a:p>
          <a:p>
            <a:pPr lvl="1" indent="-342900">
              <a:buFont typeface="Wingdings" panose="05000000000000000000" pitchFamily="2" charset="2"/>
              <a:buChar char="q"/>
            </a:pPr>
            <a:r>
              <a:rPr lang="en-US" sz="2400" dirty="0"/>
              <a:t>May not broker</a:t>
            </a:r>
          </a:p>
          <a:p>
            <a:pPr lvl="2">
              <a:buFont typeface="Wingdings" panose="05000000000000000000" pitchFamily="2" charset="2"/>
              <a:buChar char="§"/>
            </a:pPr>
            <a:r>
              <a:rPr lang="en-US" dirty="0"/>
              <a:t>non-profit corporation</a:t>
            </a:r>
          </a:p>
          <a:p>
            <a:pPr lvl="2">
              <a:buFont typeface="Wingdings" panose="05000000000000000000" pitchFamily="2" charset="2"/>
              <a:buChar char="§"/>
            </a:pPr>
            <a:r>
              <a:rPr lang="en-US" dirty="0"/>
              <a:t>business trust</a:t>
            </a:r>
          </a:p>
          <a:p>
            <a:pPr lvl="2">
              <a:buFont typeface="Wingdings" panose="05000000000000000000" pitchFamily="2" charset="2"/>
              <a:buChar char="§"/>
            </a:pPr>
            <a:r>
              <a:rPr lang="en-US" dirty="0"/>
              <a:t>cooperative association</a:t>
            </a:r>
          </a:p>
          <a:p>
            <a:pPr lvl="2" indent="-342900">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Function and Organization</a:t>
            </a:r>
          </a:p>
          <a:p>
            <a:endParaRPr lang="en-US" b="1" dirty="0">
              <a:solidFill>
                <a:srgbClr val="FF0000"/>
              </a:solidFill>
            </a:endParaRPr>
          </a:p>
          <a:p>
            <a:r>
              <a:rPr lang="en-US" b="1" dirty="0"/>
              <a:t>The Broker-Salesperson Relationship</a:t>
            </a:r>
          </a:p>
          <a:p>
            <a:endParaRPr lang="en-US" b="1" dirty="0"/>
          </a:p>
          <a:p>
            <a:r>
              <a:rPr lang="en-US" b="1" dirty="0"/>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42688951"/>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Function and Organization</a:t>
            </a:r>
          </a:p>
          <a:p>
            <a:pPr marL="400050" lvl="1" indent="0">
              <a:buNone/>
            </a:pPr>
            <a:endParaRPr lang="en-US" sz="1100" dirty="0"/>
          </a:p>
          <a:p>
            <a:pPr marL="400050" lvl="1" indent="0">
              <a:buNone/>
            </a:pPr>
            <a:r>
              <a:rPr lang="en-US" sz="2400" b="1" dirty="0"/>
              <a:t>Types of brokerage organization</a:t>
            </a:r>
          </a:p>
          <a:p>
            <a:pPr marL="400050" lvl="1" indent="0">
              <a:buNone/>
            </a:pPr>
            <a:endParaRPr lang="en-US" sz="1400" b="1" dirty="0"/>
          </a:p>
          <a:p>
            <a:pPr lvl="1" indent="-342900">
              <a:buFont typeface="Wingdings" panose="05000000000000000000" pitchFamily="2" charset="2"/>
              <a:buChar char="q"/>
            </a:pPr>
            <a:r>
              <a:rPr lang="en-US" sz="2400" dirty="0"/>
              <a:t>Independents</a:t>
            </a:r>
            <a:br>
              <a:rPr lang="en-US" sz="2400" dirty="0"/>
            </a:br>
            <a:endParaRPr lang="en-US" sz="2400" dirty="0"/>
          </a:p>
          <a:p>
            <a:pPr lvl="1" indent="-342900">
              <a:buFont typeface="Wingdings" panose="05000000000000000000" pitchFamily="2" charset="2"/>
              <a:buChar char="q"/>
            </a:pPr>
            <a:r>
              <a:rPr lang="en-US" sz="2400" dirty="0"/>
              <a:t>Franchises</a:t>
            </a:r>
            <a:br>
              <a:rPr lang="en-US" sz="2400" dirty="0"/>
            </a:br>
            <a:endParaRPr lang="en-US" sz="2400" dirty="0"/>
          </a:p>
          <a:p>
            <a:pPr lvl="1" indent="-342900">
              <a:buFont typeface="Wingdings" panose="05000000000000000000" pitchFamily="2" charset="2"/>
              <a:buChar char="q"/>
            </a:pPr>
            <a:r>
              <a:rPr lang="en-US" sz="2400" dirty="0"/>
              <a:t>Real estate agencies by </a:t>
            </a:r>
          </a:p>
          <a:p>
            <a:pPr lvl="2" indent="-342900">
              <a:buFont typeface="Wingdings" panose="05000000000000000000" pitchFamily="2" charset="2"/>
              <a:buChar char="§"/>
            </a:pPr>
            <a:r>
              <a:rPr lang="en-US" dirty="0"/>
              <a:t>property type</a:t>
            </a:r>
          </a:p>
          <a:p>
            <a:pPr lvl="2" indent="-342900">
              <a:buFont typeface="Wingdings" panose="05000000000000000000" pitchFamily="2" charset="2"/>
              <a:buChar char="§"/>
            </a:pPr>
            <a:r>
              <a:rPr lang="en-US" dirty="0"/>
              <a:t>transaction type</a:t>
            </a:r>
          </a:p>
          <a:p>
            <a:pPr lvl="2" indent="-342900">
              <a:buFont typeface="Wingdings" panose="05000000000000000000" pitchFamily="2" charset="2"/>
              <a:buChar char="§"/>
            </a:pPr>
            <a:r>
              <a:rPr lang="en-US" dirty="0"/>
              <a:t>client type</a:t>
            </a:r>
          </a:p>
          <a:p>
            <a:pPr lvl="2" indent="-342900">
              <a:buFont typeface="Wingdings" panose="05000000000000000000" pitchFamily="2" charset="2"/>
              <a:buChar char="§"/>
            </a:pPr>
            <a:r>
              <a:rPr lang="en-US" dirty="0"/>
              <a:t>form of service rendered</a:t>
            </a:r>
            <a:br>
              <a:rPr lang="en-US" dirty="0"/>
            </a:br>
            <a:endParaRPr lang="en-US" dirty="0"/>
          </a:p>
          <a:p>
            <a:pPr lvl="1" indent="-342900">
              <a:buFont typeface="Wingdings" panose="05000000000000000000" pitchFamily="2" charset="2"/>
              <a:buChar char="q"/>
            </a:pPr>
            <a:r>
              <a:rPr lang="en-US" sz="2400" dirty="0"/>
              <a:t>Limited and full service agencies</a:t>
            </a:r>
          </a:p>
          <a:p>
            <a:pPr lvl="2" indent="-342900">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Function and Organization</a:t>
            </a:r>
          </a:p>
          <a:p>
            <a:endParaRPr lang="en-US" b="1" dirty="0">
              <a:solidFill>
                <a:srgbClr val="FF0000"/>
              </a:solidFill>
            </a:endParaRPr>
          </a:p>
          <a:p>
            <a:r>
              <a:rPr lang="en-US" b="1" dirty="0"/>
              <a:t>The Broker-Salesperson Relationship</a:t>
            </a:r>
          </a:p>
          <a:p>
            <a:endParaRPr lang="en-US" b="1" dirty="0"/>
          </a:p>
          <a:p>
            <a:r>
              <a:rPr lang="en-US" b="1" dirty="0"/>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58050587"/>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The Broker-Salesperson Relationship</a:t>
            </a:r>
          </a:p>
          <a:p>
            <a:pPr marL="400050" lvl="1" indent="0">
              <a:buNone/>
            </a:pPr>
            <a:endParaRPr lang="en-US" sz="1100" dirty="0"/>
          </a:p>
          <a:p>
            <a:pPr marL="400050" lvl="1" indent="0">
              <a:buNone/>
            </a:pPr>
            <a:r>
              <a:rPr lang="en-US" sz="2400" b="1" dirty="0"/>
              <a:t>Legal relationships</a:t>
            </a:r>
          </a:p>
          <a:p>
            <a:pPr marL="400050" lvl="1" indent="0">
              <a:buNone/>
            </a:pPr>
            <a:endParaRPr lang="en-US" sz="2400" b="1" dirty="0"/>
          </a:p>
          <a:p>
            <a:pPr lvl="1" indent="-342900">
              <a:buFont typeface="Wingdings" panose="05000000000000000000" pitchFamily="2" charset="2"/>
              <a:buChar char="q"/>
            </a:pPr>
            <a:r>
              <a:rPr lang="en-US" sz="2400" dirty="0"/>
              <a:t>Salesperson is </a:t>
            </a:r>
          </a:p>
          <a:p>
            <a:pPr lvl="2" indent="-342900">
              <a:buFont typeface="Wingdings" panose="05000000000000000000" pitchFamily="2" charset="2"/>
              <a:buChar char="§"/>
            </a:pPr>
            <a:r>
              <a:rPr lang="en-US" dirty="0"/>
              <a:t>agent, fiduciary of broker</a:t>
            </a:r>
          </a:p>
          <a:p>
            <a:pPr lvl="2" indent="-342900">
              <a:buFont typeface="Wingdings" panose="05000000000000000000" pitchFamily="2" charset="2"/>
              <a:buChar char="§"/>
            </a:pPr>
            <a:r>
              <a:rPr lang="en-US" dirty="0"/>
              <a:t>acts in broker's name</a:t>
            </a:r>
          </a:p>
          <a:p>
            <a:pPr lvl="2" indent="-342900">
              <a:buFont typeface="Wingdings" panose="05000000000000000000" pitchFamily="2" charset="2"/>
              <a:buChar char="§"/>
            </a:pPr>
            <a:r>
              <a:rPr lang="en-US" dirty="0"/>
              <a:t>subagent of client</a:t>
            </a:r>
            <a:br>
              <a:rPr lang="en-US" dirty="0"/>
            </a:br>
            <a:endParaRPr lang="en-US" dirty="0"/>
          </a:p>
          <a:p>
            <a:pPr lvl="1" indent="-342900">
              <a:buFont typeface="Wingdings" panose="05000000000000000000" pitchFamily="2" charset="2"/>
              <a:buChar char="q"/>
            </a:pPr>
            <a:r>
              <a:rPr lang="en-US" sz="2400" dirty="0"/>
              <a:t>Salesperson may not</a:t>
            </a:r>
          </a:p>
          <a:p>
            <a:pPr lvl="2" indent="-342900">
              <a:buFont typeface="Wingdings" panose="05000000000000000000" pitchFamily="2" charset="2"/>
              <a:buChar char="§"/>
            </a:pPr>
            <a:r>
              <a:rPr lang="en-US" dirty="0"/>
              <a:t>have two employers</a:t>
            </a:r>
          </a:p>
          <a:p>
            <a:pPr lvl="2" indent="-342900">
              <a:buFont typeface="Wingdings" panose="05000000000000000000" pitchFamily="2" charset="2"/>
              <a:buChar char="§"/>
            </a:pPr>
            <a:r>
              <a:rPr lang="en-US" dirty="0"/>
              <a:t>be paid by other parties</a:t>
            </a:r>
          </a:p>
          <a:p>
            <a:pPr lvl="2" indent="-342900">
              <a:buFont typeface="Wingdings" panose="05000000000000000000" pitchFamily="2" charset="2"/>
              <a:buChar char="§"/>
            </a:pPr>
            <a:r>
              <a:rPr lang="en-US" dirty="0"/>
              <a:t>bind clients contractually</a:t>
            </a:r>
          </a:p>
          <a:p>
            <a:pPr lvl="2" indent="-342900">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solidFill>
                  <a:srgbClr val="FF0000"/>
                </a:solidFill>
              </a:rPr>
              <a:t>The Broker-Salesperson Relationship</a:t>
            </a:r>
          </a:p>
          <a:p>
            <a:endParaRPr lang="en-US" b="1" dirty="0"/>
          </a:p>
          <a:p>
            <a:r>
              <a:rPr lang="en-US" b="1" dirty="0"/>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033457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362200" y="22412"/>
            <a:ext cx="6324600" cy="6378388"/>
          </a:xfrm>
        </p:spPr>
        <p:txBody>
          <a:bodyPr>
            <a:normAutofit/>
          </a:bodyPr>
          <a:lstStyle/>
          <a:p>
            <a:pPr marL="0" indent="0">
              <a:buNone/>
            </a:pPr>
            <a:endParaRPr lang="en-US" sz="1600" b="1" dirty="0">
              <a:solidFill>
                <a:srgbClr val="00B0F0"/>
              </a:solidFill>
            </a:endParaRPr>
          </a:p>
          <a:p>
            <a:pPr marL="0" indent="0">
              <a:buNone/>
            </a:pPr>
            <a:r>
              <a:rPr lang="en-US" sz="2400" b="1" dirty="0">
                <a:solidFill>
                  <a:srgbClr val="FF0000"/>
                </a:solidFill>
              </a:rPr>
              <a:t>Real Versus Personal Property</a:t>
            </a:r>
          </a:p>
          <a:p>
            <a:pPr marL="0" indent="0">
              <a:buNone/>
            </a:pPr>
            <a:endParaRPr lang="en-US" sz="2400" dirty="0"/>
          </a:p>
          <a:p>
            <a:pPr marL="400050" lvl="1" indent="0">
              <a:spcBef>
                <a:spcPts val="0"/>
              </a:spcBef>
              <a:buNone/>
            </a:pPr>
            <a:r>
              <a:rPr lang="en-US" sz="2400" b="1" dirty="0"/>
              <a:t>Trade fixtures</a:t>
            </a:r>
          </a:p>
          <a:p>
            <a:pPr marL="400050" lvl="1" indent="0">
              <a:spcBef>
                <a:spcPts val="0"/>
              </a:spcBef>
              <a:buNone/>
            </a:pPr>
            <a:endParaRPr lang="en-US" sz="2400" b="1" dirty="0"/>
          </a:p>
          <a:p>
            <a:pPr lvl="1" indent="-342900">
              <a:spcBef>
                <a:spcPts val="0"/>
              </a:spcBef>
              <a:buFont typeface="Wingdings" panose="05000000000000000000" pitchFamily="2" charset="2"/>
              <a:buChar char="q"/>
            </a:pPr>
            <a:r>
              <a:rPr lang="en-US" sz="2400" b="1" dirty="0"/>
              <a:t>Personal property </a:t>
            </a:r>
            <a:r>
              <a:rPr lang="en-US" sz="2400" dirty="0"/>
              <a:t>temporarily attached to real estate  to conduct business</a:t>
            </a:r>
          </a:p>
          <a:p>
            <a:pPr lvl="1" indent="-342900">
              <a:spcBef>
                <a:spcPts val="0"/>
              </a:spcBef>
              <a:buFont typeface="Wingdings" panose="05000000000000000000" pitchFamily="2" charset="2"/>
              <a:buChar char="q"/>
            </a:pPr>
            <a:r>
              <a:rPr lang="en-US" sz="2400" dirty="0"/>
              <a:t>Item(s) to be removed at some point</a:t>
            </a:r>
          </a:p>
          <a:p>
            <a:pPr lvl="1" indent="-342900">
              <a:spcBef>
                <a:spcPts val="0"/>
              </a:spcBef>
              <a:buFont typeface="Wingdings" panose="05000000000000000000" pitchFamily="2" charset="2"/>
              <a:buChar char="q"/>
            </a:pPr>
            <a:r>
              <a:rPr lang="en-US" sz="2400" dirty="0"/>
              <a:t>Example: grocery store refrigerators</a:t>
            </a:r>
          </a:p>
          <a:p>
            <a:pPr marL="400050" lvl="1" indent="0">
              <a:spcBef>
                <a:spcPts val="0"/>
              </a:spcBef>
              <a:buNone/>
            </a:pPr>
            <a:endParaRPr lang="en-US" sz="2400" dirty="0"/>
          </a:p>
          <a:p>
            <a:pPr marL="400050" lvl="1" indent="0">
              <a:spcBef>
                <a:spcPts val="0"/>
              </a:spcBef>
              <a:buNone/>
            </a:pPr>
            <a:endParaRPr lang="en-US" sz="2400" b="1" dirty="0"/>
          </a:p>
          <a:p>
            <a:pPr marL="400050" lvl="1" indent="0">
              <a:spcBef>
                <a:spcPts val="0"/>
              </a:spcBef>
              <a:buNone/>
            </a:pPr>
            <a:r>
              <a:rPr lang="en-US" sz="2400" b="1" dirty="0"/>
              <a:t>Emblements</a:t>
            </a:r>
          </a:p>
          <a:p>
            <a:pPr marL="400050" lvl="1" indent="0">
              <a:spcBef>
                <a:spcPts val="0"/>
              </a:spcBef>
              <a:buNone/>
            </a:pPr>
            <a:endParaRPr lang="en-US" sz="2400" b="1" dirty="0"/>
          </a:p>
          <a:p>
            <a:pPr lvl="1" indent="-342900">
              <a:spcBef>
                <a:spcPts val="0"/>
              </a:spcBef>
              <a:buFont typeface="Wingdings" panose="05000000000000000000" pitchFamily="2" charset="2"/>
              <a:buChar char="q"/>
            </a:pPr>
            <a:r>
              <a:rPr lang="en-US" sz="2400" dirty="0"/>
              <a:t>Plants or crops considered </a:t>
            </a:r>
            <a:r>
              <a:rPr lang="en-US" sz="2400" b="1" dirty="0"/>
              <a:t>personal property </a:t>
            </a:r>
            <a:r>
              <a:rPr lang="en-US" sz="2400" dirty="0"/>
              <a:t>since human intervention is necessary for planting, harvesting</a:t>
            </a:r>
          </a:p>
          <a:p>
            <a:pPr marL="400050" lvl="1" indent="0">
              <a:buNone/>
            </a:pPr>
            <a:endParaRPr lang="en-US" dirty="0"/>
          </a:p>
        </p:txBody>
      </p:sp>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t>Real Estate as Property</a:t>
            </a:r>
          </a:p>
          <a:p>
            <a:endParaRPr lang="en-US" b="1" dirty="0">
              <a:solidFill>
                <a:srgbClr val="FF0000"/>
              </a:solidFill>
            </a:endParaRPr>
          </a:p>
          <a:p>
            <a:r>
              <a:rPr lang="en-US" b="1" dirty="0">
                <a:solidFill>
                  <a:srgbClr val="FF0000"/>
                </a:solidFill>
              </a:rPr>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51063390"/>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356350"/>
          </a:xfrm>
        </p:spPr>
        <p:txBody>
          <a:bodyPr>
            <a:normAutofit lnSpcReduction="10000"/>
          </a:bodyPr>
          <a:lstStyle/>
          <a:p>
            <a:pPr marL="0" indent="0">
              <a:buNone/>
            </a:pPr>
            <a:r>
              <a:rPr lang="en-US" sz="2400" b="1" dirty="0">
                <a:solidFill>
                  <a:srgbClr val="FF0000"/>
                </a:solidFill>
              </a:rPr>
              <a:t>The Broker-Salesperson Relationship</a:t>
            </a:r>
            <a:endParaRPr lang="en-US" sz="1100" b="1" dirty="0">
              <a:solidFill>
                <a:srgbClr val="FF0000"/>
              </a:solidFill>
            </a:endParaRPr>
          </a:p>
          <a:p>
            <a:pPr marL="400050" lvl="1" indent="0">
              <a:buNone/>
            </a:pPr>
            <a:endParaRPr lang="en-US" sz="600" dirty="0"/>
          </a:p>
          <a:p>
            <a:pPr marL="400050" lvl="1" indent="0">
              <a:buNone/>
            </a:pPr>
            <a:r>
              <a:rPr lang="en-US" sz="2400" b="1" dirty="0"/>
              <a:t>Salesperson's employment status</a:t>
            </a:r>
            <a:endParaRPr lang="en-US" sz="800" b="1" dirty="0"/>
          </a:p>
          <a:p>
            <a:pPr marL="400050" lvl="1" indent="0">
              <a:buNone/>
            </a:pPr>
            <a:endParaRPr lang="en-US" sz="800" b="1" dirty="0"/>
          </a:p>
          <a:p>
            <a:pPr lvl="1" indent="-342900">
              <a:buFont typeface="Wingdings" panose="05000000000000000000" pitchFamily="2" charset="2"/>
              <a:buChar char="q"/>
            </a:pPr>
            <a:r>
              <a:rPr lang="en-US" sz="2400" dirty="0"/>
              <a:t>May be employee or independent contractor (IC) – typically is a contractor</a:t>
            </a:r>
          </a:p>
          <a:p>
            <a:pPr lvl="2" indent="-342900">
              <a:buFont typeface="Wingdings" panose="05000000000000000000" pitchFamily="2" charset="2"/>
              <a:buChar char="§"/>
            </a:pPr>
            <a:r>
              <a:rPr lang="en-US" dirty="0"/>
              <a:t>IC works own hours</a:t>
            </a:r>
          </a:p>
          <a:p>
            <a:pPr lvl="2" indent="-342900">
              <a:buFont typeface="Wingdings" panose="05000000000000000000" pitchFamily="2" charset="2"/>
              <a:buChar char="§"/>
            </a:pPr>
            <a:r>
              <a:rPr lang="en-US" dirty="0"/>
              <a:t>IC responsible for taxes</a:t>
            </a:r>
          </a:p>
          <a:p>
            <a:pPr lvl="2" indent="-342900">
              <a:buFont typeface="Wingdings" panose="05000000000000000000" pitchFamily="2" charset="2"/>
              <a:buChar char="§"/>
            </a:pPr>
            <a:r>
              <a:rPr lang="en-US" dirty="0"/>
              <a:t>IC does not get benefits</a:t>
            </a:r>
            <a:br>
              <a:rPr lang="en-US" sz="700" dirty="0"/>
            </a:br>
            <a:endParaRPr lang="en-US" sz="700" dirty="0"/>
          </a:p>
          <a:p>
            <a:pPr lvl="1" indent="-342900">
              <a:buFont typeface="Wingdings" panose="05000000000000000000" pitchFamily="2" charset="2"/>
              <a:buChar char="q"/>
            </a:pPr>
            <a:r>
              <a:rPr lang="en-US" sz="2400" dirty="0"/>
              <a:t>Relationship, respective responsibilities, compensation defined by agreement</a:t>
            </a:r>
            <a:br>
              <a:rPr lang="en-US" sz="500" dirty="0"/>
            </a:br>
            <a:endParaRPr lang="en-US" sz="500" dirty="0"/>
          </a:p>
          <a:p>
            <a:pPr lvl="1" indent="-342900">
              <a:buFont typeface="Wingdings" panose="05000000000000000000" pitchFamily="2" charset="2"/>
              <a:buChar char="q"/>
            </a:pPr>
            <a:r>
              <a:rPr lang="en-US" sz="2400" dirty="0"/>
              <a:t>Unlicensed, licensed assistants</a:t>
            </a:r>
          </a:p>
          <a:p>
            <a:pPr lvl="2" indent="-342900">
              <a:buFont typeface="Wingdings" panose="05000000000000000000" pitchFamily="2" charset="2"/>
              <a:buChar char="§"/>
            </a:pPr>
            <a:r>
              <a:rPr lang="en-US" dirty="0"/>
              <a:t>If unlicensed, must limit activities to administrative tasks</a:t>
            </a:r>
          </a:p>
          <a:p>
            <a:pPr lvl="2" indent="-342900">
              <a:buFont typeface="Wingdings" panose="05000000000000000000" pitchFamily="2" charset="2"/>
              <a:buChar char="§"/>
            </a:pPr>
            <a:r>
              <a:rPr lang="en-US" dirty="0"/>
              <a:t>Licensed  assistants may perform licensed activities and must be paid by employing broker</a:t>
            </a:r>
          </a:p>
          <a:p>
            <a:pPr marL="800100" lvl="2" indent="0">
              <a:buNone/>
            </a:pPr>
            <a:endParaRPr lang="en-US" sz="20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solidFill>
                  <a:srgbClr val="FF0000"/>
                </a:solidFill>
              </a:rPr>
              <a:t>The Broker-Salesperson Relationship</a:t>
            </a:r>
          </a:p>
          <a:p>
            <a:endParaRPr lang="en-US" b="1" dirty="0"/>
          </a:p>
          <a:p>
            <a:r>
              <a:rPr lang="en-US" b="1" dirty="0"/>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29812825"/>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The Broker-Salesperson Relationship</a:t>
            </a:r>
          </a:p>
          <a:p>
            <a:pPr marL="400050" lvl="1" indent="0">
              <a:buNone/>
            </a:pPr>
            <a:endParaRPr lang="en-US" sz="1100" dirty="0"/>
          </a:p>
          <a:p>
            <a:pPr marL="400050" lvl="1" indent="0">
              <a:buNone/>
            </a:pPr>
            <a:r>
              <a:rPr lang="en-US" sz="2400" b="1" dirty="0"/>
              <a:t>Agent obligations and responsibilities</a:t>
            </a:r>
          </a:p>
          <a:p>
            <a:pPr marL="400050" lvl="1" indent="0">
              <a:buNone/>
            </a:pPr>
            <a:endParaRPr lang="en-US" sz="2400" b="1" dirty="0"/>
          </a:p>
          <a:p>
            <a:pPr lvl="1" indent="-342900">
              <a:buFont typeface="Wingdings" panose="05000000000000000000" pitchFamily="2" charset="2"/>
              <a:buChar char="q"/>
            </a:pPr>
            <a:r>
              <a:rPr lang="en-US" sz="2400" dirty="0"/>
              <a:t>Obtain &amp; sell listings</a:t>
            </a:r>
            <a:br>
              <a:rPr lang="en-US" sz="2400" dirty="0"/>
            </a:br>
            <a:endParaRPr lang="en-US" sz="2400" dirty="0"/>
          </a:p>
          <a:p>
            <a:pPr lvl="1" indent="-342900">
              <a:buFont typeface="Wingdings" panose="05000000000000000000" pitchFamily="2" charset="2"/>
              <a:buChar char="q"/>
            </a:pPr>
            <a:r>
              <a:rPr lang="en-US" sz="2400" dirty="0"/>
              <a:t>Follow policies and employment provisions</a:t>
            </a:r>
            <a:br>
              <a:rPr lang="en-US" sz="2400" dirty="0"/>
            </a:br>
            <a:endParaRPr lang="en-US" sz="2400" dirty="0"/>
          </a:p>
          <a:p>
            <a:pPr lvl="1" indent="-342900">
              <a:buFont typeface="Wingdings" panose="05000000000000000000" pitchFamily="2" charset="2"/>
              <a:buChar char="q"/>
            </a:pPr>
            <a:r>
              <a:rPr lang="en-US" sz="2400" dirty="0"/>
              <a:t>Fulfill fiduciary duties</a:t>
            </a:r>
            <a:br>
              <a:rPr lang="en-US" sz="2400" dirty="0"/>
            </a:br>
            <a:endParaRPr lang="en-US" sz="2400" dirty="0"/>
          </a:p>
          <a:p>
            <a:pPr lvl="1" indent="-342900">
              <a:buFont typeface="Wingdings" panose="05000000000000000000" pitchFamily="2" charset="2"/>
              <a:buChar char="q"/>
            </a:pPr>
            <a:r>
              <a:rPr lang="en-US" sz="2400" dirty="0"/>
              <a:t>Promote ethics and broker's reputation</a:t>
            </a:r>
          </a:p>
          <a:p>
            <a:pPr marL="400050" lvl="1" indent="0">
              <a:buNone/>
            </a:pPr>
            <a:endParaRPr lang="en-US" sz="20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solidFill>
                  <a:srgbClr val="FF0000"/>
                </a:solidFill>
              </a:rPr>
              <a:t>The Broker-Salesperson Relationship</a:t>
            </a:r>
          </a:p>
          <a:p>
            <a:endParaRPr lang="en-US" b="1" dirty="0"/>
          </a:p>
          <a:p>
            <a:r>
              <a:rPr lang="en-US" b="1" dirty="0"/>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33277631"/>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The Broker-Salesperson Relationship</a:t>
            </a:r>
          </a:p>
          <a:p>
            <a:pPr marL="400050" lvl="1" indent="0">
              <a:buNone/>
            </a:pPr>
            <a:endParaRPr lang="en-US" sz="1100" dirty="0"/>
          </a:p>
          <a:p>
            <a:pPr marL="400050" lvl="1" indent="0">
              <a:buNone/>
            </a:pPr>
            <a:r>
              <a:rPr lang="en-US" sz="2400" b="1" dirty="0"/>
              <a:t>Broker obligations and responsibilities to agent</a:t>
            </a:r>
          </a:p>
          <a:p>
            <a:pPr marL="400050" lvl="1" indent="0">
              <a:buNone/>
            </a:pPr>
            <a:endParaRPr lang="en-US" sz="2400" b="1" dirty="0"/>
          </a:p>
          <a:p>
            <a:pPr lvl="1" indent="-342900">
              <a:buFont typeface="Wingdings" panose="05000000000000000000" pitchFamily="2" charset="2"/>
              <a:buChar char="q"/>
            </a:pPr>
            <a:r>
              <a:rPr lang="en-US" sz="2400" dirty="0"/>
              <a:t>Make listings, market data available</a:t>
            </a:r>
            <a:br>
              <a:rPr lang="en-US" sz="2400" dirty="0"/>
            </a:br>
            <a:endParaRPr lang="en-US" sz="2400" dirty="0"/>
          </a:p>
          <a:p>
            <a:pPr lvl="1" indent="-342900">
              <a:buFont typeface="Wingdings" panose="05000000000000000000" pitchFamily="2" charset="2"/>
              <a:buChar char="q"/>
            </a:pPr>
            <a:r>
              <a:rPr lang="en-US" sz="2400" dirty="0"/>
              <a:t>Provide office support, training</a:t>
            </a:r>
            <a:br>
              <a:rPr lang="en-US" sz="2400" dirty="0"/>
            </a:br>
            <a:endParaRPr lang="en-US" sz="2400" dirty="0"/>
          </a:p>
          <a:p>
            <a:pPr lvl="1" indent="-342900">
              <a:buFont typeface="Wingdings" panose="05000000000000000000" pitchFamily="2" charset="2"/>
              <a:buChar char="q"/>
            </a:pPr>
            <a:r>
              <a:rPr lang="en-US" sz="2400" dirty="0"/>
              <a:t>Fulfill compensation, other covenants of employment agreement</a:t>
            </a:r>
            <a:br>
              <a:rPr lang="en-US" sz="2400" dirty="0"/>
            </a:br>
            <a:endParaRPr lang="en-US" sz="2400" dirty="0"/>
          </a:p>
          <a:p>
            <a:pPr lvl="1" indent="-342900">
              <a:buFont typeface="Wingdings" panose="05000000000000000000" pitchFamily="2" charset="2"/>
              <a:buChar char="q"/>
            </a:pPr>
            <a:r>
              <a:rPr lang="en-US" sz="2400" dirty="0"/>
              <a:t>Uphold brokerage ethics</a:t>
            </a:r>
          </a:p>
          <a:p>
            <a:pPr marL="800100" lvl="2" indent="0">
              <a:buNone/>
            </a:pPr>
            <a:endParaRPr lang="en-US" sz="20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solidFill>
                  <a:srgbClr val="FF0000"/>
                </a:solidFill>
              </a:rPr>
              <a:t>The Broker-Salesperson Relationship</a:t>
            </a:r>
          </a:p>
          <a:p>
            <a:endParaRPr lang="en-US" b="1" dirty="0"/>
          </a:p>
          <a:p>
            <a:r>
              <a:rPr lang="en-US" b="1" dirty="0"/>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02775512"/>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The Broker-Salesperson Relationship</a:t>
            </a:r>
          </a:p>
          <a:p>
            <a:pPr marL="400050" lvl="1" indent="0">
              <a:buNone/>
            </a:pPr>
            <a:endParaRPr lang="en-US" sz="1100" dirty="0"/>
          </a:p>
          <a:p>
            <a:pPr marL="400050" lvl="1" indent="0">
              <a:buNone/>
            </a:pPr>
            <a:r>
              <a:rPr lang="en-US" sz="2400" b="1" dirty="0"/>
              <a:t>Agent compensation</a:t>
            </a:r>
          </a:p>
          <a:p>
            <a:pPr marL="400050" lvl="1" indent="0">
              <a:buNone/>
            </a:pPr>
            <a:endParaRPr lang="en-US" sz="1600" b="1" dirty="0"/>
          </a:p>
          <a:p>
            <a:pPr lvl="1" indent="-342900">
              <a:buFont typeface="Wingdings" panose="05000000000000000000" pitchFamily="2" charset="2"/>
              <a:buChar char="q"/>
            </a:pPr>
            <a:r>
              <a:rPr lang="en-US" sz="2400" dirty="0"/>
              <a:t>Commissions payable per schedule after splits with cooperating brokers</a:t>
            </a:r>
          </a:p>
          <a:p>
            <a:pPr lvl="2" indent="-342900">
              <a:buFont typeface="Wingdings" panose="05000000000000000000" pitchFamily="2" charset="2"/>
              <a:buChar char="§"/>
            </a:pPr>
            <a:r>
              <a:rPr lang="en-US" dirty="0"/>
              <a:t>commission portion for broker</a:t>
            </a:r>
          </a:p>
          <a:p>
            <a:pPr lvl="2" indent="-342900">
              <a:buFont typeface="Wingdings" panose="05000000000000000000" pitchFamily="2" charset="2"/>
              <a:buChar char="§"/>
            </a:pPr>
            <a:r>
              <a:rPr lang="en-US" dirty="0"/>
              <a:t>commission portion for co-op broker</a:t>
            </a:r>
          </a:p>
          <a:p>
            <a:pPr lvl="2" indent="-342900">
              <a:buFont typeface="Wingdings" panose="05000000000000000000" pitchFamily="2" charset="2"/>
              <a:buChar char="§"/>
            </a:pPr>
            <a:r>
              <a:rPr lang="en-US" dirty="0"/>
              <a:t>commission portion for listing the property</a:t>
            </a:r>
          </a:p>
          <a:p>
            <a:pPr lvl="2" indent="-342900">
              <a:buFont typeface="Wingdings" panose="05000000000000000000" pitchFamily="2" charset="2"/>
              <a:buChar char="§"/>
            </a:pPr>
            <a:r>
              <a:rPr lang="en-US" dirty="0"/>
              <a:t>commission portion for selling the property</a:t>
            </a:r>
          </a:p>
          <a:p>
            <a:pPr marL="800100" lvl="2" indent="0">
              <a:buNone/>
            </a:pPr>
            <a:endParaRPr lang="en-US" sz="20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solidFill>
                  <a:srgbClr val="FF0000"/>
                </a:solidFill>
              </a:rPr>
              <a:t>The Broker-Salesperson Relationship</a:t>
            </a:r>
          </a:p>
          <a:p>
            <a:endParaRPr lang="en-US" b="1" dirty="0"/>
          </a:p>
          <a:p>
            <a:r>
              <a:rPr lang="en-US" b="1" dirty="0"/>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55272807"/>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Operating a Real Estate Brokerage</a:t>
            </a:r>
          </a:p>
          <a:p>
            <a:pPr marL="400050" lvl="1" indent="0">
              <a:buNone/>
            </a:pPr>
            <a:endParaRPr lang="en-US" sz="1100" dirty="0"/>
          </a:p>
          <a:p>
            <a:pPr marL="800100" lvl="2" indent="0">
              <a:buNone/>
            </a:pPr>
            <a:r>
              <a:rPr lang="en-US" b="1" dirty="0"/>
              <a:t>Steps in Listing</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solidFill>
                  <a:srgbClr val="FF0000"/>
                </a:solidFill>
              </a:rPr>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 name="Picture 9"/>
          <p:cNvPicPr/>
          <p:nvPr/>
        </p:nvPicPr>
        <p:blipFill>
          <a:blip r:embed="rId3">
            <a:extLst>
              <a:ext uri="{28A0092B-C50C-407E-A947-70E740481C1C}">
                <a14:useLocalDpi xmlns:a14="http://schemas.microsoft.com/office/drawing/2010/main" val="0"/>
              </a:ext>
            </a:extLst>
          </a:blip>
          <a:stretch>
            <a:fillRect/>
          </a:stretch>
        </p:blipFill>
        <p:spPr>
          <a:xfrm>
            <a:off x="2514600" y="1600200"/>
            <a:ext cx="6248400" cy="4800600"/>
          </a:xfrm>
          <a:prstGeom prst="rect">
            <a:avLst/>
          </a:prstGeom>
        </p:spPr>
      </p:pic>
    </p:spTree>
    <p:extLst>
      <p:ext uri="{BB962C8B-B14F-4D97-AF65-F5344CB8AC3E}">
        <p14:creationId xmlns:p14="http://schemas.microsoft.com/office/powerpoint/2010/main" val="2197084718"/>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Operating a Real Estate Brokerage</a:t>
            </a:r>
          </a:p>
          <a:p>
            <a:pPr marL="400050" lvl="1" indent="0">
              <a:buNone/>
            </a:pPr>
            <a:endParaRPr lang="en-US" sz="1100" dirty="0"/>
          </a:p>
          <a:p>
            <a:pPr marL="800100" lvl="2" indent="0">
              <a:buNone/>
            </a:pPr>
            <a:r>
              <a:rPr lang="en-US" b="1" dirty="0"/>
              <a:t>Marketing Listings</a:t>
            </a:r>
          </a:p>
          <a:p>
            <a:pPr marL="800100" lvl="2" indent="0">
              <a:buNone/>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solidFill>
                  <a:srgbClr val="FF0000"/>
                </a:solidFill>
              </a:rPr>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8"/>
          <p:cNvPicPr/>
          <p:nvPr/>
        </p:nvPicPr>
        <p:blipFill>
          <a:blip r:embed="rId3">
            <a:extLst>
              <a:ext uri="{28A0092B-C50C-407E-A947-70E740481C1C}">
                <a14:useLocalDpi xmlns:a14="http://schemas.microsoft.com/office/drawing/2010/main" val="0"/>
              </a:ext>
            </a:extLst>
          </a:blip>
          <a:stretch>
            <a:fillRect/>
          </a:stretch>
        </p:blipFill>
        <p:spPr>
          <a:xfrm>
            <a:off x="3362324" y="1524000"/>
            <a:ext cx="5019676" cy="4724400"/>
          </a:xfrm>
          <a:prstGeom prst="rect">
            <a:avLst/>
          </a:prstGeom>
        </p:spPr>
      </p:pic>
    </p:spTree>
    <p:extLst>
      <p:ext uri="{BB962C8B-B14F-4D97-AF65-F5344CB8AC3E}">
        <p14:creationId xmlns:p14="http://schemas.microsoft.com/office/powerpoint/2010/main" val="1919105892"/>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0"/>
            <a:ext cx="6629400" cy="6771640"/>
          </a:xfrm>
        </p:spPr>
        <p:txBody>
          <a:bodyPr>
            <a:normAutofit lnSpcReduction="10000"/>
          </a:bodyPr>
          <a:lstStyle/>
          <a:p>
            <a:pPr marL="0" indent="0">
              <a:lnSpc>
                <a:spcPct val="210000"/>
              </a:lnSpc>
              <a:buNone/>
            </a:pPr>
            <a:r>
              <a:rPr lang="en-US" sz="2400" b="1" dirty="0">
                <a:solidFill>
                  <a:srgbClr val="FF0000"/>
                </a:solidFill>
              </a:rPr>
              <a:t>Operating a Real Estate Brokerage</a:t>
            </a:r>
            <a:endParaRPr lang="en-US" sz="3600" b="1" dirty="0">
              <a:solidFill>
                <a:srgbClr val="FF0000"/>
              </a:solidFill>
            </a:endParaRPr>
          </a:p>
          <a:p>
            <a:pPr marL="400050" lvl="1" indent="0">
              <a:lnSpc>
                <a:spcPct val="110000"/>
              </a:lnSpc>
              <a:buNone/>
            </a:pPr>
            <a:r>
              <a:rPr lang="en-US" sz="2400" b="1" dirty="0"/>
              <a:t>Pre-closing activities</a:t>
            </a:r>
            <a:endParaRPr lang="en-US" sz="1100" b="1" dirty="0"/>
          </a:p>
          <a:p>
            <a:pPr marL="400050" lvl="1" indent="0">
              <a:buNone/>
            </a:pPr>
            <a:endParaRPr lang="en-US" sz="1100" b="1" dirty="0"/>
          </a:p>
          <a:p>
            <a:pPr lvl="1" indent="-342900">
              <a:buFont typeface="Wingdings" panose="05000000000000000000" pitchFamily="2" charset="2"/>
              <a:buChar char="q"/>
            </a:pPr>
            <a:r>
              <a:rPr lang="en-US" sz="2400" dirty="0"/>
              <a:t>Facilitate fulfillment of contract contingencies and provisions</a:t>
            </a:r>
          </a:p>
          <a:p>
            <a:pPr lvl="2" indent="-342900">
              <a:buFont typeface="Wingdings" panose="05000000000000000000" pitchFamily="2" charset="2"/>
              <a:buChar char="§"/>
            </a:pPr>
            <a:r>
              <a:rPr lang="en-US" dirty="0"/>
              <a:t>Buyer’s financing</a:t>
            </a:r>
          </a:p>
          <a:p>
            <a:pPr lvl="2" indent="-342900">
              <a:buFont typeface="Wingdings" panose="05000000000000000000" pitchFamily="2" charset="2"/>
              <a:buChar char="§"/>
            </a:pPr>
            <a:r>
              <a:rPr lang="en-US" dirty="0"/>
              <a:t>Seller’s title work</a:t>
            </a:r>
          </a:p>
          <a:p>
            <a:pPr lvl="2" indent="-342900">
              <a:buFont typeface="Wingdings" panose="05000000000000000000" pitchFamily="2" charset="2"/>
              <a:buChar char="§"/>
            </a:pPr>
            <a:r>
              <a:rPr lang="en-US" dirty="0"/>
              <a:t>Property repairs</a:t>
            </a:r>
          </a:p>
          <a:p>
            <a:pPr lvl="2" indent="-342900">
              <a:buFont typeface="Wingdings" panose="05000000000000000000" pitchFamily="2" charset="2"/>
              <a:buChar char="§"/>
            </a:pPr>
            <a:r>
              <a:rPr lang="en-US" dirty="0"/>
              <a:t>Inspectors, appraisers, attorneys</a:t>
            </a:r>
          </a:p>
          <a:p>
            <a:pPr lvl="2" indent="-342900">
              <a:lnSpc>
                <a:spcPct val="120000"/>
              </a:lnSpc>
              <a:buFont typeface="Wingdings" panose="05000000000000000000" pitchFamily="2" charset="2"/>
              <a:buChar char="§"/>
            </a:pPr>
            <a:r>
              <a:rPr lang="en-US" dirty="0"/>
              <a:t>Handle documents, communications</a:t>
            </a:r>
            <a:br>
              <a:rPr lang="en-US" sz="800" dirty="0"/>
            </a:br>
            <a:endParaRPr lang="en-US" sz="800" dirty="0"/>
          </a:p>
          <a:p>
            <a:pPr lvl="1" indent="-342900">
              <a:buFont typeface="Wingdings" panose="05000000000000000000" pitchFamily="2" charset="2"/>
              <a:buChar char="q"/>
            </a:pPr>
            <a:r>
              <a:rPr lang="en-US" sz="2400" dirty="0"/>
              <a:t>Handling trust funds</a:t>
            </a:r>
          </a:p>
          <a:p>
            <a:pPr lvl="2" indent="-342900">
              <a:buFont typeface="Wingdings" panose="05000000000000000000" pitchFamily="2" charset="2"/>
              <a:buChar char="§"/>
            </a:pPr>
            <a:r>
              <a:rPr lang="en-US" dirty="0"/>
              <a:t>Brokers must deposit trust funds only in trust account</a:t>
            </a:r>
          </a:p>
          <a:p>
            <a:pPr lvl="2" indent="-342900">
              <a:buFont typeface="Wingdings" panose="05000000000000000000" pitchFamily="2" charset="2"/>
              <a:buChar char="§"/>
            </a:pPr>
            <a:r>
              <a:rPr lang="en-US" dirty="0"/>
              <a:t>Commingling or conversion of escrow funds prohibited</a:t>
            </a:r>
          </a:p>
          <a:p>
            <a:pPr lvl="2" indent="-342900">
              <a:buFont typeface="Wingdings" panose="05000000000000000000" pitchFamily="2" charset="2"/>
              <a:buChar char="§"/>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solidFill>
                  <a:srgbClr val="FF0000"/>
                </a:solidFill>
              </a:rPr>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51803780"/>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0"/>
            <a:ext cx="6629400" cy="6771640"/>
          </a:xfrm>
        </p:spPr>
        <p:txBody>
          <a:bodyPr>
            <a:normAutofit/>
          </a:bodyPr>
          <a:lstStyle/>
          <a:p>
            <a:pPr marL="0" indent="0">
              <a:lnSpc>
                <a:spcPct val="210000"/>
              </a:lnSpc>
              <a:buNone/>
            </a:pPr>
            <a:r>
              <a:rPr lang="en-US" sz="2400" b="1" dirty="0">
                <a:solidFill>
                  <a:srgbClr val="FF0000"/>
                </a:solidFill>
              </a:rPr>
              <a:t>Operating a Real Estate Brokerage</a:t>
            </a:r>
          </a:p>
          <a:p>
            <a:pPr marL="400050" lvl="1" indent="0">
              <a:buNone/>
            </a:pPr>
            <a:r>
              <a:rPr lang="en-US" sz="2400" b="1" dirty="0"/>
              <a:t>Pre-closing activities</a:t>
            </a:r>
          </a:p>
          <a:p>
            <a:pPr lvl="1" indent="-342900">
              <a:buFont typeface="Wingdings" panose="05000000000000000000" pitchFamily="2" charset="2"/>
              <a:buChar char="q"/>
            </a:pPr>
            <a:r>
              <a:rPr lang="en-US" sz="2400" dirty="0"/>
              <a:t>Handling trust funds (cont.)</a:t>
            </a:r>
          </a:p>
          <a:p>
            <a:pPr lvl="2" indent="-342900">
              <a:buFont typeface="Wingdings" panose="05000000000000000000" pitchFamily="2" charset="2"/>
              <a:buChar char="§"/>
            </a:pPr>
            <a:r>
              <a:rPr lang="en-US" dirty="0"/>
              <a:t>Brokers must deposit trust funds within a specified time frame and hold until closing or as dictated by trust agreement</a:t>
            </a:r>
          </a:p>
          <a:p>
            <a:pPr lvl="2" indent="-342900">
              <a:buFont typeface="Wingdings" panose="05000000000000000000" pitchFamily="2" charset="2"/>
              <a:buChar char="§"/>
            </a:pPr>
            <a:r>
              <a:rPr lang="en-US" dirty="0"/>
              <a:t>Escrow funds disbursed at closing; if disputed, broker must follow specific procedures stipulated by state regulation</a:t>
            </a:r>
          </a:p>
          <a:p>
            <a:pPr lvl="2" indent="-342900">
              <a:buFont typeface="Wingdings" panose="05000000000000000000" pitchFamily="2" charset="2"/>
              <a:buChar char="§"/>
            </a:pPr>
            <a:r>
              <a:rPr lang="en-US" dirty="0"/>
              <a:t>Salesperson receiving trust funds – agent must deliver trust funds received to broker within a specified time frame</a:t>
            </a:r>
          </a:p>
          <a:p>
            <a:pPr lvl="2" indent="-342900">
              <a:buFont typeface="Wingdings" panose="05000000000000000000" pitchFamily="2" charset="2"/>
              <a:buChar char="§"/>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solidFill>
                  <a:srgbClr val="FF0000"/>
                </a:solidFill>
              </a:rPr>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836765441"/>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90579077"/>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Operating a Real Estate Brokerage</a:t>
            </a:r>
            <a:endParaRPr lang="en-US" sz="500" b="1" dirty="0">
              <a:solidFill>
                <a:srgbClr val="FF0000"/>
              </a:solidFill>
            </a:endParaRPr>
          </a:p>
          <a:p>
            <a:pPr marL="0" indent="0">
              <a:buNone/>
            </a:pPr>
            <a:endParaRPr lang="en-US" sz="500" b="1" dirty="0">
              <a:solidFill>
                <a:srgbClr val="FF0000"/>
              </a:solidFill>
            </a:endParaRPr>
          </a:p>
          <a:p>
            <a:pPr marL="400050" lvl="1" indent="0">
              <a:buNone/>
            </a:pPr>
            <a:r>
              <a:rPr lang="en-US" sz="2400" b="1" dirty="0"/>
              <a:t>Communication and technology</a:t>
            </a:r>
            <a:endParaRPr lang="en-US" sz="800" b="1" dirty="0"/>
          </a:p>
          <a:p>
            <a:pPr marL="400050" lvl="1" indent="0">
              <a:buNone/>
            </a:pPr>
            <a:endParaRPr lang="en-US" sz="800" b="1" dirty="0"/>
          </a:p>
          <a:p>
            <a:pPr lvl="1" indent="-342900">
              <a:buFont typeface="Wingdings" panose="05000000000000000000" pitchFamily="2" charset="2"/>
              <a:buChar char="q"/>
            </a:pPr>
            <a:r>
              <a:rPr lang="en-US" sz="2400" dirty="0"/>
              <a:t>Multiple listing services and websites</a:t>
            </a:r>
          </a:p>
          <a:p>
            <a:pPr lvl="2" indent="-342900">
              <a:spcAft>
                <a:spcPts val="800"/>
              </a:spcAft>
              <a:buFont typeface="Wingdings" panose="05000000000000000000" pitchFamily="2" charset="2"/>
              <a:buChar char="§"/>
            </a:pPr>
            <a:r>
              <a:rPr lang="en-US" dirty="0"/>
              <a:t>MLS postings most effective marketing tool</a:t>
            </a:r>
          </a:p>
          <a:p>
            <a:pPr lvl="2" indent="-342900">
              <a:spcAft>
                <a:spcPts val="800"/>
              </a:spcAft>
              <a:buFont typeface="Wingdings" panose="05000000000000000000" pitchFamily="2" charset="2"/>
              <a:buChar char="§"/>
            </a:pPr>
            <a:r>
              <a:rPr lang="en-US" dirty="0"/>
              <a:t>Broker cooperation generates maximum market exposure</a:t>
            </a:r>
          </a:p>
          <a:p>
            <a:pPr lvl="2" indent="-342900">
              <a:spcAft>
                <a:spcPts val="800"/>
              </a:spcAft>
              <a:buFont typeface="Wingdings" panose="05000000000000000000" pitchFamily="2" charset="2"/>
              <a:buChar char="§"/>
            </a:pPr>
            <a:r>
              <a:rPr lang="en-US" dirty="0"/>
              <a:t>Internet Data Exchange (IDX) is National Association of Realtors’ policy enabling MLS members to follow uniform guidelines for MLS information display</a:t>
            </a:r>
          </a:p>
          <a:p>
            <a:pPr marL="800100" lvl="2" indent="0">
              <a:buNone/>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solidFill>
                  <a:srgbClr val="FF0000"/>
                </a:solidFill>
              </a:rPr>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918525891"/>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39373423"/>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lnSpcReduction="10000"/>
          </a:bodyPr>
          <a:lstStyle/>
          <a:p>
            <a:pPr marL="0" indent="0">
              <a:buNone/>
            </a:pPr>
            <a:r>
              <a:rPr lang="en-US" sz="2400" b="1" dirty="0">
                <a:solidFill>
                  <a:srgbClr val="FF0000"/>
                </a:solidFill>
              </a:rPr>
              <a:t>Operating a Real Estate Brokerage</a:t>
            </a:r>
            <a:endParaRPr lang="en-US" sz="500" b="1" dirty="0">
              <a:solidFill>
                <a:srgbClr val="FF0000"/>
              </a:solidFill>
            </a:endParaRPr>
          </a:p>
          <a:p>
            <a:pPr marL="0" indent="0">
              <a:buNone/>
            </a:pPr>
            <a:endParaRPr lang="en-US" sz="500" b="1" dirty="0">
              <a:solidFill>
                <a:srgbClr val="FF0000"/>
              </a:solidFill>
            </a:endParaRPr>
          </a:p>
          <a:p>
            <a:pPr marL="400050" lvl="1" indent="0">
              <a:buNone/>
            </a:pPr>
            <a:r>
              <a:rPr lang="en-US" sz="2400" b="1" dirty="0"/>
              <a:t>Communication and technology</a:t>
            </a:r>
            <a:endParaRPr lang="en-US" sz="800" b="1" dirty="0"/>
          </a:p>
          <a:p>
            <a:pPr marL="400050" lvl="1" indent="0">
              <a:buNone/>
            </a:pPr>
            <a:endParaRPr lang="en-US" sz="800" b="1" dirty="0"/>
          </a:p>
          <a:p>
            <a:pPr lvl="1" indent="-342900">
              <a:buFont typeface="Wingdings" panose="05000000000000000000" pitchFamily="2" charset="2"/>
              <a:buChar char="q"/>
            </a:pPr>
            <a:r>
              <a:rPr lang="en-US" sz="2400" dirty="0"/>
              <a:t>Email and texting</a:t>
            </a:r>
          </a:p>
          <a:p>
            <a:pPr lvl="2" indent="-342900">
              <a:spcAft>
                <a:spcPts val="800"/>
              </a:spcAft>
              <a:buFont typeface="Wingdings" panose="05000000000000000000" pitchFamily="2" charset="2"/>
              <a:buChar char="§"/>
            </a:pPr>
            <a:r>
              <a:rPr lang="en-US" dirty="0"/>
              <a:t>Enables instantaneous communications</a:t>
            </a:r>
          </a:p>
          <a:p>
            <a:pPr lvl="2" indent="-342900">
              <a:spcAft>
                <a:spcPts val="800"/>
              </a:spcAft>
              <a:buFont typeface="Wingdings" panose="05000000000000000000" pitchFamily="2" charset="2"/>
              <a:buChar char="§"/>
            </a:pPr>
            <a:r>
              <a:rPr lang="en-US" dirty="0"/>
              <a:t>Considered advertising, thus licensees must obey advertising regulations and avoid deceptive messaging, solicitation rules</a:t>
            </a:r>
          </a:p>
          <a:p>
            <a:pPr marL="857250" lvl="1" indent="-457200">
              <a:spcAft>
                <a:spcPts val="800"/>
              </a:spcAft>
              <a:buFont typeface="Wingdings" panose="05000000000000000000" pitchFamily="2" charset="2"/>
              <a:buChar char="q"/>
            </a:pPr>
            <a:r>
              <a:rPr lang="en-US" sz="2400" dirty="0"/>
              <a:t>Social media – also subject to state advertising regulations</a:t>
            </a:r>
          </a:p>
          <a:p>
            <a:pPr marL="857250" lvl="1" indent="-457200">
              <a:spcAft>
                <a:spcPts val="800"/>
              </a:spcAft>
              <a:buFont typeface="Wingdings" panose="05000000000000000000" pitchFamily="2" charset="2"/>
              <a:buChar char="q"/>
            </a:pPr>
            <a:r>
              <a:rPr lang="en-US" sz="2400" dirty="0"/>
              <a:t>Smart phones – facilitates email, texting, social media, internet access, document review, photo sharing, storage, video conferencing, mobile officing</a:t>
            </a:r>
          </a:p>
          <a:p>
            <a:pPr marL="800100" lvl="2" indent="0">
              <a:buNone/>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solidFill>
                  <a:srgbClr val="FF0000"/>
                </a:solidFill>
              </a:rPr>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340382392"/>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971488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362200" y="22412"/>
            <a:ext cx="6324600" cy="6378388"/>
          </a:xfrm>
        </p:spPr>
        <p:txBody>
          <a:bodyPr>
            <a:normAutofit lnSpcReduction="10000"/>
          </a:bodyPr>
          <a:lstStyle/>
          <a:p>
            <a:pPr marL="0" indent="0">
              <a:buNone/>
            </a:pPr>
            <a:endParaRPr lang="en-US" sz="1600" b="1" dirty="0">
              <a:solidFill>
                <a:srgbClr val="00B0F0"/>
              </a:solidFill>
            </a:endParaRPr>
          </a:p>
          <a:p>
            <a:pPr marL="0" indent="0">
              <a:buNone/>
            </a:pPr>
            <a:r>
              <a:rPr lang="en-US" sz="2400" b="1" dirty="0">
                <a:solidFill>
                  <a:srgbClr val="FF0000"/>
                </a:solidFill>
              </a:rPr>
              <a:t>Real Versus Personal Property</a:t>
            </a:r>
            <a:endParaRPr lang="en-US" sz="1050" b="1" dirty="0">
              <a:solidFill>
                <a:srgbClr val="FF0000"/>
              </a:solidFill>
            </a:endParaRPr>
          </a:p>
          <a:p>
            <a:pPr marL="0" indent="0">
              <a:buNone/>
            </a:pPr>
            <a:endParaRPr lang="en-US" sz="1050" dirty="0"/>
          </a:p>
          <a:p>
            <a:pPr marL="400050" lvl="1" indent="0">
              <a:spcBef>
                <a:spcPts val="0"/>
              </a:spcBef>
              <a:spcAft>
                <a:spcPts val="1100"/>
              </a:spcAft>
              <a:buNone/>
            </a:pPr>
            <a:r>
              <a:rPr lang="en-US" sz="2400" b="1" dirty="0"/>
              <a:t>Factory-built housing </a:t>
            </a:r>
          </a:p>
          <a:p>
            <a:pPr lvl="1" indent="-342900">
              <a:spcBef>
                <a:spcPts val="0"/>
              </a:spcBef>
              <a:spcAft>
                <a:spcPts val="1100"/>
              </a:spcAft>
              <a:buFont typeface="Wingdings" panose="05000000000000000000" pitchFamily="2" charset="2"/>
              <a:buChar char="q"/>
            </a:pPr>
            <a:r>
              <a:rPr lang="en-US" sz="2400" dirty="0"/>
              <a:t>Offsite, factory-built dwelling units transported, assembled on property site</a:t>
            </a:r>
          </a:p>
          <a:p>
            <a:pPr lvl="2" indent="-342900">
              <a:spcBef>
                <a:spcPts val="0"/>
              </a:spcBef>
              <a:spcAft>
                <a:spcPts val="1100"/>
              </a:spcAft>
              <a:buFont typeface="Wingdings" panose="05000000000000000000" pitchFamily="2" charset="2"/>
              <a:buChar char="§"/>
            </a:pPr>
            <a:r>
              <a:rPr lang="en-US" b="1" dirty="0"/>
              <a:t>Mobile home </a:t>
            </a:r>
            <a:r>
              <a:rPr lang="en-US" dirty="0"/>
              <a:t>– old name for units that can be moved from site to site</a:t>
            </a:r>
          </a:p>
          <a:p>
            <a:pPr lvl="2" indent="-342900">
              <a:spcBef>
                <a:spcPts val="0"/>
              </a:spcBef>
              <a:spcAft>
                <a:spcPts val="1100"/>
              </a:spcAft>
              <a:buFont typeface="Wingdings" panose="05000000000000000000" pitchFamily="2" charset="2"/>
              <a:buChar char="§"/>
            </a:pPr>
            <a:r>
              <a:rPr lang="en-US" dirty="0"/>
              <a:t>Manufactured home – factory-built housing conforming to HUD standards</a:t>
            </a:r>
          </a:p>
          <a:p>
            <a:pPr lvl="2" indent="-342900">
              <a:spcBef>
                <a:spcPts val="0"/>
              </a:spcBef>
              <a:spcAft>
                <a:spcPts val="1100"/>
              </a:spcAft>
              <a:buFont typeface="Wingdings" panose="05000000000000000000" pitchFamily="2" charset="2"/>
              <a:buChar char="§"/>
            </a:pPr>
            <a:r>
              <a:rPr lang="en-US" dirty="0"/>
              <a:t>Units are real or personal property</a:t>
            </a:r>
          </a:p>
          <a:p>
            <a:pPr lvl="3" indent="-342900">
              <a:spcBef>
                <a:spcPts val="0"/>
              </a:spcBef>
              <a:spcAft>
                <a:spcPts val="1100"/>
              </a:spcAft>
              <a:buFont typeface="Courier New" panose="02070309020205020404" pitchFamily="49" charset="0"/>
              <a:buChar char="o"/>
            </a:pPr>
            <a:r>
              <a:rPr lang="en-US" sz="2400" dirty="0"/>
              <a:t>Real property if permanently affixed to ground; otherwise it is personal property</a:t>
            </a:r>
          </a:p>
          <a:p>
            <a:pPr marL="1257300" lvl="2" indent="-457200">
              <a:spcBef>
                <a:spcPts val="0"/>
              </a:spcBef>
              <a:spcAft>
                <a:spcPts val="1100"/>
              </a:spcAft>
              <a:buFont typeface="Wingdings" panose="05000000000000000000" pitchFamily="2" charset="2"/>
              <a:buChar char="§"/>
            </a:pPr>
            <a:r>
              <a:rPr lang="en-US" dirty="0"/>
              <a:t>Licensees should know local laws before marketing and selling </a:t>
            </a:r>
          </a:p>
          <a:p>
            <a:pPr marL="400050" lvl="1" indent="0">
              <a:buNone/>
            </a:pPr>
            <a:endParaRPr lang="en-US" dirty="0"/>
          </a:p>
        </p:txBody>
      </p:sp>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t>Real Estate as Property</a:t>
            </a:r>
          </a:p>
          <a:p>
            <a:endParaRPr lang="en-US" b="1" dirty="0">
              <a:solidFill>
                <a:srgbClr val="FF0000"/>
              </a:solidFill>
            </a:endParaRPr>
          </a:p>
          <a:p>
            <a:r>
              <a:rPr lang="en-US" b="1" dirty="0">
                <a:solidFill>
                  <a:srgbClr val="FF0000"/>
                </a:solidFill>
              </a:rPr>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83932385"/>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Operating a Real Estate Brokerage</a:t>
            </a:r>
          </a:p>
          <a:p>
            <a:pPr marL="400050" lvl="1" indent="0">
              <a:buNone/>
            </a:pPr>
            <a:endParaRPr lang="en-US" sz="2400" b="1" dirty="0"/>
          </a:p>
          <a:p>
            <a:pPr marL="400050" lvl="1" indent="0">
              <a:buNone/>
            </a:pPr>
            <a:r>
              <a:rPr lang="en-US" sz="2400" b="1" dirty="0"/>
              <a:t>Advertising regulations</a:t>
            </a:r>
          </a:p>
          <a:p>
            <a:pPr marL="400050" lvl="1" indent="0">
              <a:buNone/>
            </a:pPr>
            <a:endParaRPr lang="en-US" sz="2400" b="1" dirty="0"/>
          </a:p>
          <a:p>
            <a:pPr lvl="1" indent="-342900">
              <a:buFont typeface="Wingdings" panose="05000000000000000000" pitchFamily="2" charset="2"/>
              <a:buChar char="q"/>
            </a:pPr>
            <a:r>
              <a:rPr lang="en-US" sz="2400" dirty="0"/>
              <a:t>No misleading ads</a:t>
            </a:r>
            <a:br>
              <a:rPr lang="en-US" sz="2400" dirty="0"/>
            </a:br>
            <a:endParaRPr lang="en-US" sz="2400" dirty="0"/>
          </a:p>
          <a:p>
            <a:pPr lvl="1" indent="-342900">
              <a:buFont typeface="Wingdings" panose="05000000000000000000" pitchFamily="2" charset="2"/>
              <a:buChar char="q"/>
            </a:pPr>
            <a:r>
              <a:rPr lang="en-US" sz="2400" dirty="0"/>
              <a:t>Broker responsible for content</a:t>
            </a:r>
            <a:br>
              <a:rPr lang="en-US" sz="2400" dirty="0"/>
            </a:br>
            <a:endParaRPr lang="en-US" sz="2400" dirty="0"/>
          </a:p>
          <a:p>
            <a:pPr lvl="1" indent="-342900">
              <a:buFont typeface="Wingdings" panose="05000000000000000000" pitchFamily="2" charset="2"/>
              <a:buChar char="q"/>
            </a:pPr>
            <a:r>
              <a:rPr lang="en-US" sz="2400" dirty="0"/>
              <a:t>Must contain broker's ID</a:t>
            </a:r>
          </a:p>
          <a:p>
            <a:pPr lvl="2" indent="-342900">
              <a:buFont typeface="Wingdings" panose="05000000000000000000" pitchFamily="2" charset="2"/>
              <a:buChar char="§"/>
            </a:pPr>
            <a:r>
              <a:rPr lang="en-US" dirty="0"/>
              <a:t>no blind ads with concealed identities</a:t>
            </a:r>
          </a:p>
          <a:p>
            <a:pPr marL="800100" lvl="2" indent="0">
              <a:buNone/>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solidFill>
                  <a:srgbClr val="FF0000"/>
                </a:solidFill>
              </a:rPr>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816612670"/>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02183108"/>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Operating a Real Estate Brokerage</a:t>
            </a:r>
          </a:p>
          <a:p>
            <a:pPr marL="400050" lvl="1" indent="0">
              <a:buNone/>
            </a:pPr>
            <a:endParaRPr lang="en-US" sz="2400" b="1" dirty="0"/>
          </a:p>
          <a:p>
            <a:pPr marL="400050" lvl="1" indent="0">
              <a:buNone/>
            </a:pPr>
            <a:r>
              <a:rPr lang="en-US" sz="2400" b="1" dirty="0"/>
              <a:t>Telephone Consumer Protection Act (TCPA) </a:t>
            </a:r>
          </a:p>
          <a:p>
            <a:pPr marL="400050" lvl="1" indent="0">
              <a:buNone/>
            </a:pPr>
            <a:endParaRPr lang="en-US" sz="2400" b="1" dirty="0"/>
          </a:p>
          <a:p>
            <a:pPr lvl="1" indent="-342900">
              <a:buFont typeface="Wingdings" panose="05000000000000000000" pitchFamily="2" charset="2"/>
              <a:buChar char="q"/>
            </a:pPr>
            <a:r>
              <a:rPr lang="en-US" sz="2400" dirty="0"/>
              <a:t>Regulates unsolicited telemarketing phone calls</a:t>
            </a:r>
            <a:br>
              <a:rPr lang="en-US" sz="2400" dirty="0"/>
            </a:br>
            <a:endParaRPr lang="en-US" sz="2400" dirty="0"/>
          </a:p>
          <a:p>
            <a:pPr lvl="1" indent="-342900">
              <a:buFont typeface="Wingdings" panose="05000000000000000000" pitchFamily="2" charset="2"/>
              <a:buChar char="q"/>
            </a:pPr>
            <a:r>
              <a:rPr lang="en-US" sz="2400" dirty="0"/>
              <a:t>Rules </a:t>
            </a:r>
          </a:p>
          <a:p>
            <a:pPr lvl="2" indent="-342900">
              <a:buFont typeface="Wingdings" panose="05000000000000000000" pitchFamily="2" charset="2"/>
              <a:buChar char="§"/>
            </a:pPr>
            <a:r>
              <a:rPr lang="en-US" dirty="0"/>
              <a:t>solicitors must identify themselves, how they can be contacted</a:t>
            </a:r>
          </a:p>
          <a:p>
            <a:pPr lvl="2" indent="-342900">
              <a:buFont typeface="Wingdings" panose="05000000000000000000" pitchFamily="2" charset="2"/>
              <a:buChar char="§"/>
            </a:pPr>
            <a:r>
              <a:rPr lang="en-US" dirty="0"/>
              <a:t>must comply with any do-not-call request </a:t>
            </a:r>
          </a:p>
          <a:p>
            <a:pPr lvl="2" indent="-342900">
              <a:buFont typeface="Wingdings" panose="05000000000000000000" pitchFamily="2" charset="2"/>
              <a:buChar char="§"/>
            </a:pPr>
            <a:r>
              <a:rPr lang="en-US" dirty="0"/>
              <a:t>consumers can place phone numbers on Do-Not-Call list</a:t>
            </a:r>
          </a:p>
          <a:p>
            <a:pPr marL="800100" lvl="2" indent="0">
              <a:buNone/>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solidFill>
                  <a:srgbClr val="FF0000"/>
                </a:solidFill>
              </a:rPr>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910942402"/>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51445452"/>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Operating a Real Estate Brokerage</a:t>
            </a:r>
          </a:p>
          <a:p>
            <a:pPr marL="400050" lvl="1" indent="0">
              <a:buNone/>
            </a:pPr>
            <a:endParaRPr lang="en-US" sz="1600" b="1" dirty="0"/>
          </a:p>
          <a:p>
            <a:pPr marL="400050" lvl="1" indent="0">
              <a:buNone/>
            </a:pPr>
            <a:r>
              <a:rPr lang="en-US" sz="2400" b="1" dirty="0"/>
              <a:t>Controlling the Assault of Non-Solicited Pornography and Marketing Act (CAN-SPAM Act) </a:t>
            </a:r>
          </a:p>
          <a:p>
            <a:pPr marL="400050" lvl="1" indent="0">
              <a:buNone/>
            </a:pPr>
            <a:endParaRPr lang="en-US" sz="2000" b="1" dirty="0"/>
          </a:p>
          <a:p>
            <a:pPr lvl="1" indent="-342900">
              <a:buFont typeface="Wingdings" panose="05000000000000000000" pitchFamily="2" charset="2"/>
              <a:buChar char="q"/>
            </a:pPr>
            <a:r>
              <a:rPr lang="en-US" sz="2400" dirty="0"/>
              <a:t>Key provisions</a:t>
            </a:r>
          </a:p>
          <a:p>
            <a:pPr lvl="2" indent="-342900">
              <a:buFont typeface="Wingdings" panose="05000000000000000000" pitchFamily="2" charset="2"/>
              <a:buChar char="§"/>
            </a:pPr>
            <a:r>
              <a:rPr lang="en-US" dirty="0"/>
              <a:t>bans sending unwanted email 'commercial messages' to wireless devices</a:t>
            </a:r>
            <a:br>
              <a:rPr lang="en-US" dirty="0"/>
            </a:br>
            <a:endParaRPr lang="en-US" dirty="0"/>
          </a:p>
          <a:p>
            <a:pPr lvl="2" indent="-342900">
              <a:buFont typeface="Wingdings" panose="05000000000000000000" pitchFamily="2" charset="2"/>
              <a:buChar char="§"/>
            </a:pPr>
            <a:r>
              <a:rPr lang="en-US" dirty="0"/>
              <a:t>requires express prior authorization</a:t>
            </a:r>
            <a:br>
              <a:rPr lang="en-US" dirty="0"/>
            </a:br>
            <a:endParaRPr lang="en-US" dirty="0"/>
          </a:p>
          <a:p>
            <a:pPr lvl="2" indent="-342900">
              <a:buFont typeface="Wingdings" panose="05000000000000000000" pitchFamily="2" charset="2"/>
              <a:buChar char="§"/>
            </a:pPr>
            <a:r>
              <a:rPr lang="en-US" dirty="0"/>
              <a:t>requires an 'opt out' choice to terminate the sender's messages</a:t>
            </a:r>
          </a:p>
          <a:p>
            <a:pPr marL="800100" lvl="2" indent="0">
              <a:buNone/>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solidFill>
                  <a:srgbClr val="FF0000"/>
                </a:solidFill>
              </a:rPr>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614748447"/>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47658120"/>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Operating a Real Estate Brokerage</a:t>
            </a:r>
          </a:p>
          <a:p>
            <a:pPr marL="400050" lvl="1" indent="0">
              <a:buNone/>
            </a:pPr>
            <a:endParaRPr lang="en-US" sz="400" b="1" dirty="0"/>
          </a:p>
          <a:p>
            <a:pPr marL="400050" lvl="1" indent="0">
              <a:buNone/>
            </a:pPr>
            <a:r>
              <a:rPr lang="en-US" sz="2400" b="1" dirty="0"/>
              <a:t>Anti-trust laws</a:t>
            </a:r>
          </a:p>
          <a:p>
            <a:pPr marL="400050" lvl="1" indent="0">
              <a:buNone/>
            </a:pPr>
            <a:endParaRPr lang="en-US" sz="700" b="1" dirty="0"/>
          </a:p>
          <a:p>
            <a:pPr lvl="1" indent="-342900">
              <a:buFont typeface="Wingdings" panose="05000000000000000000" pitchFamily="2" charset="2"/>
              <a:buChar char="q"/>
            </a:pPr>
            <a:r>
              <a:rPr lang="en-US" sz="2400" dirty="0"/>
              <a:t>Purpose is to prevent unfair trade practices</a:t>
            </a:r>
            <a:br>
              <a:rPr lang="en-US" sz="600" dirty="0"/>
            </a:br>
            <a:endParaRPr lang="en-US" sz="600" dirty="0"/>
          </a:p>
          <a:p>
            <a:pPr lvl="1" indent="-342900">
              <a:buFont typeface="Wingdings" panose="05000000000000000000" pitchFamily="2" charset="2"/>
              <a:buChar char="q"/>
            </a:pPr>
            <a:r>
              <a:rPr lang="en-US" sz="2400" dirty="0"/>
              <a:t>Sherman, Clayton anti-trust laws</a:t>
            </a:r>
          </a:p>
          <a:p>
            <a:pPr lvl="2" indent="-342900">
              <a:buFont typeface="Wingdings" panose="05000000000000000000" pitchFamily="2" charset="2"/>
              <a:buChar char="§"/>
            </a:pPr>
            <a:r>
              <a:rPr lang="en-US" dirty="0"/>
              <a:t>No restraint of trade</a:t>
            </a:r>
          </a:p>
          <a:p>
            <a:pPr lvl="2" indent="-342900">
              <a:buFont typeface="Wingdings" panose="05000000000000000000" pitchFamily="2" charset="2"/>
              <a:buChar char="§"/>
            </a:pPr>
            <a:r>
              <a:rPr lang="en-US" dirty="0"/>
              <a:t>No monopolistic practices</a:t>
            </a:r>
          </a:p>
          <a:p>
            <a:pPr lvl="2" indent="-342900">
              <a:buFont typeface="Wingdings" panose="05000000000000000000" pitchFamily="2" charset="2"/>
              <a:buChar char="§"/>
            </a:pPr>
            <a:r>
              <a:rPr lang="en-US" dirty="0"/>
              <a:t>No predatory pricing, price-fixing</a:t>
            </a:r>
          </a:p>
          <a:p>
            <a:pPr lvl="2" indent="-342900">
              <a:buFont typeface="Wingdings" panose="05000000000000000000" pitchFamily="2" charset="2"/>
              <a:buChar char="§"/>
            </a:pPr>
            <a:r>
              <a:rPr lang="en-US" dirty="0"/>
              <a:t>No exclusive dealing</a:t>
            </a:r>
          </a:p>
          <a:p>
            <a:pPr marL="400050" lvl="1" indent="0">
              <a:buNone/>
            </a:pPr>
            <a:br>
              <a:rPr lang="en-US" dirty="0"/>
            </a:br>
            <a:endParaRPr lang="en-US" dirty="0"/>
          </a:p>
          <a:p>
            <a:pPr marL="800100" lvl="2" indent="0">
              <a:buNone/>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solidFill>
                  <a:srgbClr val="FF0000"/>
                </a:solidFill>
              </a:rPr>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443215517"/>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02292557"/>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304800"/>
            <a:ext cx="6629400" cy="6466840"/>
          </a:xfrm>
        </p:spPr>
        <p:txBody>
          <a:bodyPr>
            <a:normAutofit/>
          </a:bodyPr>
          <a:lstStyle/>
          <a:p>
            <a:pPr marL="0" indent="0">
              <a:buNone/>
            </a:pPr>
            <a:r>
              <a:rPr lang="en-US" sz="2400" b="1" dirty="0">
                <a:solidFill>
                  <a:srgbClr val="FF0000"/>
                </a:solidFill>
              </a:rPr>
              <a:t>Operating a Real Estate Brokerage</a:t>
            </a:r>
            <a:endParaRPr lang="en-US" sz="1000" b="1" dirty="0">
              <a:solidFill>
                <a:srgbClr val="FF0000"/>
              </a:solidFill>
            </a:endParaRPr>
          </a:p>
          <a:p>
            <a:pPr marL="400050" lvl="1" indent="0">
              <a:buNone/>
            </a:pPr>
            <a:endParaRPr lang="en-US" sz="700" b="1" dirty="0"/>
          </a:p>
          <a:p>
            <a:pPr marL="400050" lvl="1" indent="0">
              <a:buNone/>
            </a:pPr>
            <a:r>
              <a:rPr lang="en-US" sz="2400" b="1" dirty="0"/>
              <a:t>Anti-trust laws (cont.)</a:t>
            </a:r>
            <a:endParaRPr lang="en-US" sz="1000" b="1" dirty="0"/>
          </a:p>
          <a:p>
            <a:pPr marL="400050" lvl="1" indent="0">
              <a:buNone/>
            </a:pPr>
            <a:endParaRPr lang="en-US" sz="700" b="1" dirty="0"/>
          </a:p>
          <a:p>
            <a:pPr marL="857250" lvl="1" indent="-457200">
              <a:buFont typeface="Wingdings" panose="05000000000000000000" pitchFamily="2" charset="2"/>
              <a:buChar char="q"/>
            </a:pPr>
            <a:r>
              <a:rPr lang="en-US" sz="2400" dirty="0"/>
              <a:t>No </a:t>
            </a:r>
            <a:r>
              <a:rPr lang="en-US" sz="2400" b="1" dirty="0"/>
              <a:t>collusion</a:t>
            </a:r>
          </a:p>
          <a:p>
            <a:pPr marL="1257300" lvl="2" indent="-457200">
              <a:buFont typeface="Wingdings" panose="05000000000000000000" pitchFamily="2" charset="2"/>
              <a:buChar char="§"/>
            </a:pPr>
            <a:r>
              <a:rPr lang="en-US" dirty="0"/>
              <a:t>2+ businesses joining forces against another</a:t>
            </a:r>
            <a:br>
              <a:rPr lang="en-US" sz="800" dirty="0"/>
            </a:br>
            <a:endParaRPr lang="en-US" sz="800" dirty="0"/>
          </a:p>
          <a:p>
            <a:pPr marL="857250" lvl="1" indent="-457200">
              <a:buFont typeface="Wingdings" panose="05000000000000000000" pitchFamily="2" charset="2"/>
              <a:buChar char="q"/>
            </a:pPr>
            <a:r>
              <a:rPr lang="en-US" sz="2400" dirty="0"/>
              <a:t>No </a:t>
            </a:r>
            <a:r>
              <a:rPr lang="en-US" sz="2400" b="1" dirty="0"/>
              <a:t>price-fixing</a:t>
            </a:r>
          </a:p>
          <a:p>
            <a:pPr marL="1257300" lvl="2" indent="-457200">
              <a:buFont typeface="Wingdings" panose="05000000000000000000" pitchFamily="2" charset="2"/>
              <a:buChar char="§"/>
            </a:pPr>
            <a:r>
              <a:rPr lang="en-US" dirty="0"/>
              <a:t>2+ brokers agreeing to charge certain rates regardless of market or competition</a:t>
            </a:r>
            <a:br>
              <a:rPr lang="en-US" sz="700" dirty="0"/>
            </a:br>
            <a:endParaRPr lang="en-US" sz="700" dirty="0"/>
          </a:p>
          <a:p>
            <a:pPr marL="857250" lvl="1" indent="-457200">
              <a:buFont typeface="Wingdings" panose="05000000000000000000" pitchFamily="2" charset="2"/>
              <a:buChar char="q"/>
            </a:pPr>
            <a:r>
              <a:rPr lang="en-US" sz="2400" dirty="0"/>
              <a:t>No </a:t>
            </a:r>
            <a:r>
              <a:rPr lang="en-US" sz="2400" b="1" dirty="0"/>
              <a:t>market allocation</a:t>
            </a:r>
          </a:p>
          <a:p>
            <a:pPr marL="1257300" lvl="2" indent="-457200">
              <a:buFont typeface="Wingdings" panose="05000000000000000000" pitchFamily="2" charset="2"/>
              <a:buChar char="§"/>
            </a:pPr>
            <a:r>
              <a:rPr lang="en-US" dirty="0"/>
              <a:t>2+ companies collude to restrict competitive activity in portions of a market</a:t>
            </a:r>
          </a:p>
          <a:p>
            <a:pPr marL="800100" lvl="2" indent="0">
              <a:buNone/>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solidFill>
                  <a:srgbClr val="FF0000"/>
                </a:solidFill>
              </a:rPr>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822799066"/>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3066067"/>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Operating a Real Estate Brokerage</a:t>
            </a:r>
          </a:p>
          <a:p>
            <a:pPr marL="400050" lvl="1" indent="0">
              <a:buNone/>
            </a:pPr>
            <a:endParaRPr lang="en-US" sz="1600" b="1" dirty="0"/>
          </a:p>
          <a:p>
            <a:pPr marL="800100" lvl="2" indent="0">
              <a:buNone/>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solidFill>
                  <a:srgbClr val="FF0000"/>
                </a:solidFill>
              </a:rPr>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34845551"/>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66 anti trust laws.jpg"/>
          <p:cNvPicPr>
            <a:picLocks noChangeAspect="1" noChangeArrowheads="1"/>
          </p:cNvPicPr>
          <p:nvPr/>
        </p:nvPicPr>
        <p:blipFill rotWithShape="1">
          <a:blip r:embed="rId3">
            <a:extLst>
              <a:ext uri="{28A0092B-C50C-407E-A947-70E740481C1C}">
                <a14:useLocalDpi xmlns:a14="http://schemas.microsoft.com/office/drawing/2010/main" val="0"/>
              </a:ext>
            </a:extLst>
          </a:blip>
          <a:srcRect b="11724"/>
          <a:stretch/>
        </p:blipFill>
        <p:spPr bwMode="auto">
          <a:xfrm>
            <a:off x="3200400" y="914401"/>
            <a:ext cx="5486400" cy="556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966636"/>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304800"/>
            <a:ext cx="6629400" cy="6466840"/>
          </a:xfrm>
        </p:spPr>
        <p:txBody>
          <a:bodyPr>
            <a:normAutofit/>
          </a:bodyPr>
          <a:lstStyle/>
          <a:p>
            <a:pPr marL="0" indent="0">
              <a:buNone/>
            </a:pPr>
            <a:r>
              <a:rPr lang="en-US" sz="2400" b="1" dirty="0">
                <a:solidFill>
                  <a:srgbClr val="FF0000"/>
                </a:solidFill>
              </a:rPr>
              <a:t>Operating a Real Estate Brokerage</a:t>
            </a:r>
            <a:endParaRPr lang="en-US" sz="1000" b="1" dirty="0">
              <a:solidFill>
                <a:srgbClr val="FF0000"/>
              </a:solidFill>
            </a:endParaRPr>
          </a:p>
          <a:p>
            <a:pPr marL="400050" lvl="1" indent="0">
              <a:buNone/>
            </a:pPr>
            <a:endParaRPr lang="en-US" sz="700" b="1" dirty="0"/>
          </a:p>
          <a:p>
            <a:pPr marL="400050" lvl="1" indent="0">
              <a:buNone/>
            </a:pPr>
            <a:r>
              <a:rPr lang="en-US" sz="2400" b="1" dirty="0"/>
              <a:t>Anti-trust laws (cont.)</a:t>
            </a:r>
            <a:endParaRPr lang="en-US" sz="1000" b="1" dirty="0"/>
          </a:p>
          <a:p>
            <a:pPr marL="400050" lvl="1" indent="0">
              <a:buNone/>
            </a:pPr>
            <a:endParaRPr lang="en-US" sz="700" b="1" dirty="0"/>
          </a:p>
          <a:p>
            <a:pPr marL="857250" lvl="1" indent="-457200">
              <a:buFont typeface="Wingdings" panose="05000000000000000000" pitchFamily="2" charset="2"/>
              <a:buChar char="q"/>
            </a:pPr>
            <a:r>
              <a:rPr lang="en-US" sz="2400" dirty="0"/>
              <a:t>No </a:t>
            </a:r>
            <a:r>
              <a:rPr lang="en-US" sz="2400" b="1" dirty="0"/>
              <a:t>group boycotting </a:t>
            </a:r>
            <a:r>
              <a:rPr lang="en-US" sz="2400" dirty="0"/>
              <a:t>(fair trade violation)</a:t>
            </a:r>
          </a:p>
          <a:p>
            <a:pPr marL="1257300" lvl="2" indent="-457200">
              <a:buFont typeface="Wingdings" panose="05000000000000000000" pitchFamily="2" charset="2"/>
              <a:buChar char="§"/>
            </a:pPr>
            <a:r>
              <a:rPr lang="en-US" dirty="0"/>
              <a:t>Linking up one offered service with the sale of another less desirable service</a:t>
            </a:r>
            <a:br>
              <a:rPr lang="en-US" dirty="0"/>
            </a:br>
            <a:endParaRPr lang="en-US" sz="2400" dirty="0"/>
          </a:p>
          <a:p>
            <a:pPr marL="857250" lvl="1" indent="-457200">
              <a:buFont typeface="Wingdings" panose="05000000000000000000" pitchFamily="2" charset="2"/>
              <a:buChar char="q"/>
            </a:pPr>
            <a:r>
              <a:rPr lang="en-US" sz="2400" dirty="0"/>
              <a:t>No </a:t>
            </a:r>
            <a:r>
              <a:rPr lang="en-US" sz="2400" b="1" dirty="0"/>
              <a:t>tie-in agreements </a:t>
            </a:r>
            <a:r>
              <a:rPr lang="en-US" sz="2400" dirty="0"/>
              <a:t>(fair trade violation)</a:t>
            </a:r>
          </a:p>
          <a:p>
            <a:pPr marL="1257300" lvl="2" indent="-457200">
              <a:buFont typeface="Wingdings" panose="05000000000000000000" pitchFamily="2" charset="2"/>
              <a:buChar char="§"/>
            </a:pPr>
            <a:r>
              <a:rPr lang="en-US" dirty="0"/>
              <a:t>Linking up one offered service with the sale of another less desirable service</a:t>
            </a:r>
            <a:br>
              <a:rPr lang="en-US" sz="800" dirty="0"/>
            </a:br>
            <a:endParaRPr lang="en-US" sz="800" dirty="0"/>
          </a:p>
          <a:p>
            <a:pPr marL="800100" lvl="2" indent="0">
              <a:buNone/>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solidFill>
                  <a:srgbClr val="FF0000"/>
                </a:solidFill>
              </a:rPr>
              <a:t>Operating a Real Estate Brokerage</a:t>
            </a:r>
          </a:p>
          <a:p>
            <a:endParaRPr lang="en-US" b="1" dirty="0"/>
          </a:p>
          <a:p>
            <a:r>
              <a:rPr lang="en-US" b="1" dirty="0"/>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477656807"/>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51861204"/>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Business Brokerage</a:t>
            </a:r>
          </a:p>
          <a:p>
            <a:pPr marL="400050" lvl="1" indent="0">
              <a:buNone/>
            </a:pPr>
            <a:endParaRPr lang="en-US" sz="1600" b="1" dirty="0"/>
          </a:p>
          <a:p>
            <a:pPr lvl="1" indent="-342900">
              <a:buFont typeface="Wingdings" panose="05000000000000000000" pitchFamily="2" charset="2"/>
              <a:buChar char="q"/>
            </a:pPr>
            <a:r>
              <a:rPr lang="en-US" sz="2400" dirty="0"/>
              <a:t>Sale of existing business and its real estate</a:t>
            </a:r>
            <a:br>
              <a:rPr lang="en-US" sz="2400" dirty="0"/>
            </a:br>
            <a:endParaRPr lang="en-US" sz="2400" dirty="0"/>
          </a:p>
          <a:p>
            <a:pPr lvl="1" indent="-342900">
              <a:buFont typeface="Wingdings" panose="05000000000000000000" pitchFamily="2" charset="2"/>
              <a:buChar char="q"/>
            </a:pPr>
            <a:r>
              <a:rPr lang="en-US" sz="2400" b="1" dirty="0"/>
              <a:t>Opportunity</a:t>
            </a:r>
            <a:r>
              <a:rPr lang="en-US" sz="2400" dirty="0"/>
              <a:t> brokerage</a:t>
            </a:r>
          </a:p>
          <a:p>
            <a:pPr lvl="2" indent="-342900">
              <a:buFont typeface="Wingdings" panose="05000000000000000000" pitchFamily="2" charset="2"/>
              <a:buChar char="§"/>
            </a:pPr>
            <a:r>
              <a:rPr lang="en-US" dirty="0"/>
              <a:t>Small business’ asset sale, lease conveyance</a:t>
            </a:r>
            <a:br>
              <a:rPr lang="en-US" dirty="0"/>
            </a:br>
            <a:endParaRPr lang="en-US" dirty="0"/>
          </a:p>
          <a:p>
            <a:pPr lvl="1" indent="-342900">
              <a:buFont typeface="Wingdings" panose="05000000000000000000" pitchFamily="2" charset="2"/>
              <a:buChar char="q"/>
            </a:pPr>
            <a:r>
              <a:rPr lang="en-US" sz="2400" b="1" dirty="0"/>
              <a:t>Enterprise</a:t>
            </a:r>
            <a:r>
              <a:rPr lang="en-US" sz="2400" dirty="0"/>
              <a:t> brokerage</a:t>
            </a:r>
          </a:p>
          <a:p>
            <a:pPr lvl="2" indent="-342900">
              <a:buFont typeface="Wingdings" panose="05000000000000000000" pitchFamily="2" charset="2"/>
              <a:buChar char="§"/>
            </a:pPr>
            <a:r>
              <a:rPr lang="en-US" dirty="0"/>
              <a:t>Larger sale, often stock in corporation</a:t>
            </a:r>
          </a:p>
          <a:p>
            <a:pPr marL="800100" lvl="2" indent="0">
              <a:buNone/>
            </a:pPr>
            <a:br>
              <a:rPr lang="en-US" dirty="0"/>
            </a:br>
            <a:endParaRPr lang="en-US" dirty="0"/>
          </a:p>
          <a:p>
            <a:pPr marL="800100" lvl="2" indent="0">
              <a:buNone/>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t>Operating a Real Estate Brokerage</a:t>
            </a:r>
          </a:p>
          <a:p>
            <a:endParaRPr lang="en-US" b="1" dirty="0"/>
          </a:p>
          <a:p>
            <a:r>
              <a:rPr lang="en-US" b="1" dirty="0">
                <a:solidFill>
                  <a:srgbClr val="FF0000"/>
                </a:solidFill>
              </a:rPr>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050921667"/>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26" name="Picture 2" descr="Image result for business broker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3300" y="4953000"/>
            <a:ext cx="4267200" cy="129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1968944"/>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13:</a:t>
            </a:r>
            <a:r>
              <a:rPr lang="en-US" sz="1000" dirty="0"/>
              <a:t> </a:t>
            </a:r>
            <a:br>
              <a:rPr lang="en-US" sz="2400" dirty="0"/>
            </a:br>
            <a:r>
              <a:rPr lang="en-US" sz="2400" dirty="0"/>
              <a:t>The</a:t>
            </a:r>
            <a:br>
              <a:rPr lang="en-US" sz="2400" dirty="0"/>
            </a:br>
            <a:r>
              <a:rPr lang="en-US" sz="2400" dirty="0"/>
              <a:t>Brokerage</a:t>
            </a:r>
            <a:br>
              <a:rPr lang="en-US" sz="2400" dirty="0"/>
            </a:br>
            <a:r>
              <a:rPr lang="en-US" sz="2400" dirty="0"/>
              <a:t>Business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Business Brokerage</a:t>
            </a:r>
            <a:endParaRPr lang="en-US" sz="1200" b="1" dirty="0">
              <a:solidFill>
                <a:srgbClr val="FF0000"/>
              </a:solidFill>
            </a:endParaRPr>
          </a:p>
          <a:p>
            <a:pPr marL="400050" lvl="1" indent="0">
              <a:buNone/>
            </a:pPr>
            <a:endParaRPr lang="en-US" sz="1000" b="1" dirty="0"/>
          </a:p>
          <a:p>
            <a:pPr marL="400050" lvl="1" indent="0">
              <a:buNone/>
            </a:pPr>
            <a:r>
              <a:rPr lang="en-US" sz="2400" b="1" dirty="0"/>
              <a:t>Business brokerage regulation</a:t>
            </a:r>
            <a:br>
              <a:rPr lang="en-US" sz="800" dirty="0"/>
            </a:br>
            <a:endParaRPr lang="en-US" sz="800" dirty="0"/>
          </a:p>
          <a:p>
            <a:pPr lvl="1" indent="-342900">
              <a:buFont typeface="Wingdings" panose="05000000000000000000" pitchFamily="2" charset="2"/>
              <a:buChar char="q"/>
            </a:pPr>
            <a:r>
              <a:rPr lang="en-US" sz="2400" dirty="0"/>
              <a:t>Generally, must have active real estate license to broker businesses</a:t>
            </a:r>
          </a:p>
          <a:p>
            <a:pPr lvl="1" indent="-342900">
              <a:buFont typeface="Wingdings" panose="05000000000000000000" pitchFamily="2" charset="2"/>
              <a:buChar char="q"/>
            </a:pPr>
            <a:r>
              <a:rPr lang="en-US" sz="2400" b="1" dirty="0"/>
              <a:t>Uniform Commercial Code (UCC) </a:t>
            </a:r>
          </a:p>
          <a:p>
            <a:pPr lvl="2" indent="-342900">
              <a:buFont typeface="Wingdings" panose="05000000000000000000" pitchFamily="2" charset="2"/>
              <a:buChar char="§"/>
            </a:pPr>
            <a:r>
              <a:rPr lang="en-US" dirty="0"/>
              <a:t>regulates the sale of personal property</a:t>
            </a:r>
          </a:p>
          <a:p>
            <a:pPr lvl="2" indent="-342900">
              <a:buFont typeface="Wingdings" panose="05000000000000000000" pitchFamily="2" charset="2"/>
              <a:buChar char="§"/>
            </a:pPr>
            <a:r>
              <a:rPr lang="en-US" dirty="0"/>
              <a:t>forms the basis for standardized sale documents (promissory notes, security agreements, bills of sale)</a:t>
            </a:r>
          </a:p>
          <a:p>
            <a:pPr marL="857250" lvl="1" indent="-457200">
              <a:buFont typeface="Wingdings" panose="05000000000000000000" pitchFamily="2" charset="2"/>
              <a:buChar char="q"/>
            </a:pPr>
            <a:r>
              <a:rPr lang="en-US" sz="2400" b="1" dirty="0"/>
              <a:t>Bulk Sales Act</a:t>
            </a:r>
          </a:p>
          <a:p>
            <a:pPr marL="1257300" lvl="2" indent="-457200">
              <a:buFont typeface="Wingdings" panose="05000000000000000000" pitchFamily="2" charset="2"/>
              <a:buChar char="§"/>
            </a:pPr>
            <a:r>
              <a:rPr lang="en-US" dirty="0"/>
              <a:t>protects creditors against loss through undisclosed sale of business's inventory</a:t>
            </a:r>
          </a:p>
          <a:p>
            <a:pPr marL="800100" lvl="2" indent="0">
              <a:buNone/>
            </a:pPr>
            <a:endParaRPr lang="en-US"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Function and Organization</a:t>
            </a:r>
          </a:p>
          <a:p>
            <a:endParaRPr lang="en-US" b="1" dirty="0">
              <a:solidFill>
                <a:srgbClr val="FF0000"/>
              </a:solidFill>
            </a:endParaRPr>
          </a:p>
          <a:p>
            <a:r>
              <a:rPr lang="en-US" b="1" dirty="0"/>
              <a:t>The Broker-Salesperson Relationship</a:t>
            </a:r>
          </a:p>
          <a:p>
            <a:endParaRPr lang="en-US" b="1" dirty="0"/>
          </a:p>
          <a:p>
            <a:r>
              <a:rPr lang="en-US" b="1" dirty="0"/>
              <a:t>Operating a Real Estate Brokerage</a:t>
            </a:r>
          </a:p>
          <a:p>
            <a:endParaRPr lang="en-US" b="1" dirty="0"/>
          </a:p>
          <a:p>
            <a:r>
              <a:rPr lang="en-US" b="1" dirty="0">
                <a:solidFill>
                  <a:srgbClr val="FF0000"/>
                </a:solidFill>
              </a:rPr>
              <a:t>Business Brokerage</a:t>
            </a:r>
          </a:p>
          <a:p>
            <a:endParaRPr lang="en-US" b="1" dirty="0"/>
          </a:p>
          <a:p>
            <a:endParaRPr lang="en-US" dirty="0"/>
          </a:p>
          <a:p>
            <a:endParaRPr lang="en-US" dirty="0"/>
          </a:p>
        </p:txBody>
      </p:sp>
      <p:cxnSp>
        <p:nvCxnSpPr>
          <p:cNvPr id="3" name="Straight Connector 2"/>
          <p:cNvCxnSpPr/>
          <p:nvPr/>
        </p:nvCxnSpPr>
        <p:spPr>
          <a:xfrm>
            <a:off x="2184400" y="3048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116941864"/>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#13  The Brokerage Business            Slide 13-25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19891766"/>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5281" y="0"/>
            <a:ext cx="9144001"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342899" y="723187"/>
            <a:ext cx="8458200" cy="639762"/>
          </a:xfrm>
        </p:spPr>
        <p:txBody>
          <a:bodyPr>
            <a:noAutofit/>
          </a:bodyPr>
          <a:lstStyle/>
          <a:p>
            <a:r>
              <a:rPr lang="en-US" b="1" dirty="0">
                <a:solidFill>
                  <a:schemeClr val="bg1"/>
                </a:solidFill>
              </a:rPr>
              <a:t>Unit 14:</a:t>
            </a:r>
            <a:r>
              <a:rPr lang="en-US" dirty="0">
                <a:solidFill>
                  <a:schemeClr val="bg1"/>
                </a:solidFill>
              </a:rPr>
              <a:t> </a:t>
            </a:r>
            <a:r>
              <a:rPr lang="en-US" b="1" dirty="0">
                <a:solidFill>
                  <a:schemeClr val="bg1"/>
                </a:solidFill>
              </a:rPr>
              <a:t>CONTRACTS FOR THE SALE </a:t>
            </a:r>
            <a:br>
              <a:rPr lang="en-US" b="1" dirty="0">
                <a:solidFill>
                  <a:schemeClr val="bg1"/>
                </a:solidFill>
              </a:rPr>
            </a:br>
            <a:r>
              <a:rPr lang="en-US" b="1" dirty="0">
                <a:solidFill>
                  <a:schemeClr val="bg1"/>
                </a:solidFill>
              </a:rPr>
              <a:t>OF REAL ESTATE</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952498" y="2430049"/>
          <a:ext cx="7467600" cy="29054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9" y="6412353"/>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#14  Contracts for the Sale of Real Estate   Slide 14-1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066872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362200" y="273050"/>
            <a:ext cx="6324600" cy="6127750"/>
          </a:xfrm>
        </p:spPr>
        <p:txBody>
          <a:bodyPr>
            <a:normAutofit/>
          </a:bodyPr>
          <a:lstStyle/>
          <a:p>
            <a:pPr marL="0" indent="0">
              <a:buNone/>
            </a:pPr>
            <a:endParaRPr lang="en-US" sz="1600" b="1" dirty="0">
              <a:solidFill>
                <a:srgbClr val="00B0F0"/>
              </a:solidFill>
            </a:endParaRPr>
          </a:p>
          <a:p>
            <a:pPr marL="0" indent="0">
              <a:buNone/>
            </a:pPr>
            <a:r>
              <a:rPr lang="en-US" sz="2400" b="1" dirty="0">
                <a:solidFill>
                  <a:srgbClr val="FF0000"/>
                </a:solidFill>
              </a:rPr>
              <a:t>Real Versus Personal Property</a:t>
            </a:r>
          </a:p>
          <a:p>
            <a:pPr marL="0" indent="0">
              <a:buNone/>
            </a:pPr>
            <a:endParaRPr lang="en-US" sz="2400" dirty="0"/>
          </a:p>
          <a:p>
            <a:pPr marL="400050" lvl="1" indent="0">
              <a:spcBef>
                <a:spcPts val="0"/>
              </a:spcBef>
              <a:buNone/>
            </a:pPr>
            <a:r>
              <a:rPr lang="en-US" sz="2400" b="1" dirty="0"/>
              <a:t>Conversion</a:t>
            </a:r>
          </a:p>
          <a:p>
            <a:pPr marL="400050" lvl="1" indent="0">
              <a:spcBef>
                <a:spcPts val="0"/>
              </a:spcBef>
              <a:buNone/>
            </a:pPr>
            <a:endParaRPr lang="en-US" sz="2400" b="1" dirty="0"/>
          </a:p>
          <a:p>
            <a:pPr lvl="1" indent="-342900">
              <a:spcBef>
                <a:spcPts val="0"/>
              </a:spcBef>
              <a:buFont typeface="Wingdings" panose="05000000000000000000" pitchFamily="2" charset="2"/>
              <a:buChar char="q"/>
            </a:pPr>
            <a:r>
              <a:rPr lang="en-US" sz="2400" dirty="0"/>
              <a:t>Transforming real property to personal property through </a:t>
            </a:r>
            <a:r>
              <a:rPr lang="en-US" sz="2400" b="1" dirty="0"/>
              <a:t>severance</a:t>
            </a:r>
            <a:br>
              <a:rPr lang="en-US" sz="2400" b="1" dirty="0"/>
            </a:br>
            <a:endParaRPr lang="en-US" sz="2400" b="1" dirty="0"/>
          </a:p>
          <a:p>
            <a:pPr marL="1085850" lvl="2" indent="-285750">
              <a:spcBef>
                <a:spcPts val="0"/>
              </a:spcBef>
              <a:buFont typeface="Wingdings" panose="05000000000000000000" pitchFamily="2" charset="2"/>
              <a:buChar char="§"/>
            </a:pPr>
            <a:r>
              <a:rPr lang="en-US" dirty="0"/>
              <a:t>Eg, cutting down a tree</a:t>
            </a:r>
            <a:br>
              <a:rPr lang="en-US" dirty="0"/>
            </a:br>
            <a:endParaRPr lang="en-US" dirty="0"/>
          </a:p>
          <a:p>
            <a:pPr lvl="1" indent="-342900">
              <a:spcBef>
                <a:spcPts val="0"/>
              </a:spcBef>
              <a:buFont typeface="Wingdings" panose="05000000000000000000" pitchFamily="2" charset="2"/>
              <a:buChar char="q"/>
            </a:pPr>
            <a:r>
              <a:rPr lang="en-US" sz="2400" dirty="0"/>
              <a:t>Transforming personal property to real property through </a:t>
            </a:r>
            <a:r>
              <a:rPr lang="en-US" sz="2400" b="1" dirty="0"/>
              <a:t>affixing</a:t>
            </a:r>
            <a:br>
              <a:rPr lang="en-US" sz="2400" dirty="0"/>
            </a:br>
            <a:endParaRPr lang="en-US" sz="2400" dirty="0"/>
          </a:p>
          <a:p>
            <a:pPr lvl="2" indent="-342900">
              <a:spcBef>
                <a:spcPts val="0"/>
              </a:spcBef>
              <a:buFont typeface="Wingdings" panose="05000000000000000000" pitchFamily="2" charset="2"/>
              <a:buChar char="§"/>
            </a:pPr>
            <a:r>
              <a:rPr lang="en-US" dirty="0"/>
              <a:t>Eg,  installing a pool filter</a:t>
            </a:r>
          </a:p>
          <a:p>
            <a:pPr marL="400050" lvl="1" indent="0">
              <a:buNone/>
            </a:pPr>
            <a:endParaRPr lang="en-US" dirty="0"/>
          </a:p>
        </p:txBody>
      </p:sp>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t>Real Estate as Property</a:t>
            </a:r>
          </a:p>
          <a:p>
            <a:endParaRPr lang="en-US" b="1" dirty="0">
              <a:solidFill>
                <a:srgbClr val="FF0000"/>
              </a:solidFill>
            </a:endParaRPr>
          </a:p>
          <a:p>
            <a:r>
              <a:rPr lang="en-US" b="1" dirty="0">
                <a:solidFill>
                  <a:srgbClr val="FF0000"/>
                </a:solidFill>
              </a:rPr>
              <a:t>Real Versus Personal Property</a:t>
            </a:r>
          </a:p>
          <a:p>
            <a:endParaRPr lang="en-US" b="1" dirty="0"/>
          </a:p>
          <a:p>
            <a:r>
              <a:rPr lang="en-US" b="1" dirty="0"/>
              <a:t>Regulation of Real Property Interests</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62069781"/>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362200" y="0"/>
            <a:ext cx="6629400" cy="640080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Contract for Sale</a:t>
            </a:r>
          </a:p>
          <a:p>
            <a:pPr marL="400050" lvl="1" indent="0">
              <a:buNone/>
            </a:pPr>
            <a:endParaRPr lang="en-US" sz="1100" dirty="0"/>
          </a:p>
          <a:p>
            <a:pPr lvl="1" indent="-342900">
              <a:buFont typeface="Wingdings" panose="05000000000000000000" pitchFamily="2" charset="2"/>
              <a:buChar char="q"/>
            </a:pPr>
            <a:r>
              <a:rPr lang="en-US" sz="2400" dirty="0"/>
              <a:t>General characteristics</a:t>
            </a:r>
            <a:br>
              <a:rPr lang="en-US" sz="1100" dirty="0"/>
            </a:br>
            <a:endParaRPr lang="en-US" sz="1100" dirty="0"/>
          </a:p>
          <a:p>
            <a:pPr lvl="2" indent="-342900">
              <a:buFont typeface="Wingdings" panose="05000000000000000000" pitchFamily="2" charset="2"/>
              <a:buChar char="§"/>
            </a:pPr>
            <a:r>
              <a:rPr lang="en-US" dirty="0"/>
              <a:t>binding, enforceable contract to buy and sell parcel of real property </a:t>
            </a:r>
            <a:br>
              <a:rPr lang="en-US" sz="1000" dirty="0"/>
            </a:br>
            <a:endParaRPr lang="en-US" sz="1000" dirty="0"/>
          </a:p>
          <a:p>
            <a:pPr lvl="2" indent="-342900">
              <a:buFont typeface="Wingdings" panose="05000000000000000000" pitchFamily="2" charset="2"/>
              <a:buChar char="§"/>
            </a:pPr>
            <a:r>
              <a:rPr lang="en-US" dirty="0"/>
              <a:t>3 stages of property conveyance</a:t>
            </a:r>
            <a:br>
              <a:rPr lang="en-US" sz="400" dirty="0"/>
            </a:br>
            <a:endParaRPr lang="en-US" sz="900" dirty="0"/>
          </a:p>
          <a:p>
            <a:pPr lvl="3" indent="-342900">
              <a:buFont typeface="Courier New" panose="02070309020205020404" pitchFamily="49" charset="0"/>
              <a:buChar char="o"/>
            </a:pPr>
            <a:r>
              <a:rPr lang="en-US" sz="2400" dirty="0"/>
              <a:t>offering, negotiating phase</a:t>
            </a:r>
            <a:br>
              <a:rPr lang="en-US" sz="900" dirty="0"/>
            </a:br>
            <a:endParaRPr lang="en-US" sz="900" dirty="0"/>
          </a:p>
          <a:p>
            <a:pPr lvl="3" indent="-342900">
              <a:buFont typeface="Courier New" panose="02070309020205020404" pitchFamily="49" charset="0"/>
              <a:buChar char="o"/>
            </a:pPr>
            <a:r>
              <a:rPr lang="en-US" sz="2400" dirty="0"/>
              <a:t>execution and pre-closing phase</a:t>
            </a:r>
            <a:br>
              <a:rPr lang="en-US" sz="600" dirty="0"/>
            </a:br>
            <a:endParaRPr lang="en-US" sz="1050" dirty="0"/>
          </a:p>
          <a:p>
            <a:pPr lvl="3" indent="-342900">
              <a:buFont typeface="Courier New" panose="02070309020205020404" pitchFamily="49" charset="0"/>
              <a:buChar char="o"/>
            </a:pPr>
            <a:r>
              <a:rPr lang="en-US" sz="2400" dirty="0"/>
              <a:t>closing, contract extinguishment</a:t>
            </a:r>
            <a:br>
              <a:rPr lang="en-US" sz="1050" dirty="0"/>
            </a:br>
            <a:endParaRPr lang="en-US" sz="1050" dirty="0"/>
          </a:p>
          <a:p>
            <a:pPr lvl="2" indent="-342900">
              <a:buFont typeface="Wingdings" panose="05000000000000000000" pitchFamily="2" charset="2"/>
              <a:buChar char="§"/>
            </a:pPr>
            <a:r>
              <a:rPr lang="en-US" dirty="0"/>
              <a:t>aka, agreement of sale, earnest money contract</a:t>
            </a:r>
          </a:p>
        </p:txBody>
      </p:sp>
      <p:sp>
        <p:nvSpPr>
          <p:cNvPr id="8" name="Text Placeholder 7"/>
          <p:cNvSpPr>
            <a:spLocks noGrp="1"/>
          </p:cNvSpPr>
          <p:nvPr>
            <p:ph type="body" sz="half" idx="2"/>
          </p:nvPr>
        </p:nvSpPr>
        <p:spPr>
          <a:xfrm>
            <a:off x="88900" y="1752600"/>
            <a:ext cx="2057399" cy="3962400"/>
          </a:xfrm>
          <a:noFill/>
        </p:spPr>
        <p:txBody>
          <a:bodyPr>
            <a:normAutofit/>
          </a:bodyPr>
          <a:lstStyle/>
          <a:p>
            <a:endParaRPr lang="en-US" sz="1200" b="1" dirty="0">
              <a:solidFill>
                <a:srgbClr val="FF0000"/>
              </a:solidFill>
            </a:endParaRPr>
          </a:p>
          <a:p>
            <a:r>
              <a:rPr lang="en-US" b="1" dirty="0">
                <a:solidFill>
                  <a:srgbClr val="FF0000"/>
                </a:solidFill>
              </a:rPr>
              <a:t>Contract for Sale</a:t>
            </a:r>
          </a:p>
          <a:p>
            <a:endParaRPr lang="en-US" b="1" dirty="0">
              <a:solidFill>
                <a:srgbClr val="FF0000"/>
              </a:solidFill>
            </a:endParaRPr>
          </a:p>
          <a:p>
            <a:r>
              <a:rPr lang="en-US" b="1" dirty="0"/>
              <a:t>Sale Contract Provisions</a:t>
            </a:r>
          </a:p>
          <a:p>
            <a:endParaRPr lang="en-US" b="1" dirty="0"/>
          </a:p>
          <a:p>
            <a:r>
              <a:rPr lang="en-US" b="1" dirty="0"/>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184400" y="304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bg1">
                              <a:lumMod val="65000"/>
                            </a:schemeClr>
                          </a:solidFill>
                          <a:latin typeface="+mn-lt"/>
                          <a:ea typeface="+mn-ea"/>
                          <a:cs typeface="+mn-cs"/>
                        </a:rPr>
                        <a:t>© Performance Programs Company           Principles of Real Estate Practice     </a:t>
                      </a:r>
                      <a:r>
                        <a:rPr lang="en-US" sz="1200" b="1" kern="1200" baseline="0" dirty="0">
                          <a:solidFill>
                            <a:schemeClr val="bg1">
                              <a:lumMod val="65000"/>
                            </a:schemeClr>
                          </a:solidFill>
                          <a:latin typeface="+mn-lt"/>
                          <a:ea typeface="+mn-ea"/>
                          <a:cs typeface="+mn-cs"/>
                        </a:rPr>
                        <a:t> #14  Contracts for the Sale of Real Estate         </a:t>
                      </a:r>
                      <a:r>
                        <a:rPr lang="en-US" sz="1200" baseline="0" dirty="0">
                          <a:solidFill>
                            <a:schemeClr val="bg1">
                              <a:lumMod val="65000"/>
                            </a:schemeClr>
                          </a:solidFill>
                        </a:rPr>
                        <a:t>Slide 14-2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55128359"/>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362200" y="0"/>
            <a:ext cx="6629400" cy="6400800"/>
          </a:xfrm>
        </p:spPr>
        <p:txBody>
          <a:bodyPr>
            <a:normAutofit/>
          </a:bodyPr>
          <a:lstStyle/>
          <a:p>
            <a:pPr marL="0" indent="0">
              <a:buNone/>
            </a:pPr>
            <a:endParaRPr lang="en-US" sz="1600" b="1" dirty="0">
              <a:solidFill>
                <a:srgbClr val="FF0000"/>
              </a:solidFill>
            </a:endParaRPr>
          </a:p>
          <a:p>
            <a:pPr marL="0" indent="0">
              <a:buNone/>
            </a:pPr>
            <a:r>
              <a:rPr lang="en-US" sz="2400" b="1" dirty="0">
                <a:solidFill>
                  <a:srgbClr val="FF0000"/>
                </a:solidFill>
              </a:rPr>
              <a:t>Contract for Sale</a:t>
            </a:r>
          </a:p>
          <a:p>
            <a:pPr marL="400050" lvl="1" indent="0">
              <a:buNone/>
            </a:pPr>
            <a:endParaRPr lang="en-US" sz="1100" dirty="0"/>
          </a:p>
          <a:p>
            <a:pPr lvl="1" indent="-342900">
              <a:buFont typeface="Wingdings" panose="05000000000000000000" pitchFamily="2" charset="2"/>
              <a:buChar char="q"/>
            </a:pPr>
            <a:r>
              <a:rPr lang="en-US" sz="2400" dirty="0"/>
              <a:t>Legal characteristics</a:t>
            </a:r>
            <a:br>
              <a:rPr lang="en-US" sz="2400" dirty="0"/>
            </a:br>
            <a:br>
              <a:rPr lang="en-US" sz="700" dirty="0"/>
            </a:br>
            <a:endParaRPr lang="en-US" sz="700" dirty="0"/>
          </a:p>
          <a:p>
            <a:pPr lvl="2" indent="-342900">
              <a:buFont typeface="Wingdings" panose="05000000000000000000" pitchFamily="2" charset="2"/>
              <a:buChar char="§"/>
            </a:pPr>
            <a:r>
              <a:rPr lang="en-US" b="1" dirty="0"/>
              <a:t>executory contract </a:t>
            </a:r>
            <a:r>
              <a:rPr lang="en-US" dirty="0"/>
              <a:t>– signed contract has yet to be performed, fulfilled</a:t>
            </a:r>
            <a:br>
              <a:rPr lang="en-US" sz="1000" dirty="0"/>
            </a:br>
            <a:endParaRPr lang="en-US" sz="900" dirty="0"/>
          </a:p>
          <a:p>
            <a:pPr lvl="2" indent="-342900">
              <a:buFont typeface="Wingdings" panose="05000000000000000000" pitchFamily="2" charset="2"/>
              <a:buChar char="§"/>
            </a:pPr>
            <a:r>
              <a:rPr lang="en-US" b="1" dirty="0"/>
              <a:t>signatures</a:t>
            </a:r>
            <a:r>
              <a:rPr lang="en-US" dirty="0"/>
              <a:t> – all owners must sign, including spouses</a:t>
            </a:r>
            <a:br>
              <a:rPr lang="en-US" sz="900" dirty="0"/>
            </a:br>
            <a:endParaRPr lang="en-US" sz="900" dirty="0"/>
          </a:p>
          <a:p>
            <a:pPr lvl="2" indent="-342900">
              <a:buFont typeface="Wingdings" panose="05000000000000000000" pitchFamily="2" charset="2"/>
              <a:buChar char="§"/>
            </a:pPr>
            <a:r>
              <a:rPr lang="en-US" b="1" dirty="0"/>
              <a:t>enforceability </a:t>
            </a:r>
            <a:r>
              <a:rPr lang="en-US" dirty="0"/>
              <a:t>– must fulfill all requirements of contract validity</a:t>
            </a:r>
            <a:br>
              <a:rPr lang="en-US" sz="1100" dirty="0"/>
            </a:br>
            <a:endParaRPr lang="en-US" sz="1100" dirty="0"/>
          </a:p>
          <a:p>
            <a:pPr lvl="2" indent="-342900">
              <a:buFont typeface="Wingdings" panose="05000000000000000000" pitchFamily="2" charset="2"/>
              <a:buChar char="§"/>
            </a:pPr>
            <a:r>
              <a:rPr lang="en-US" b="1" dirty="0"/>
              <a:t>written vs. oral </a:t>
            </a:r>
            <a:r>
              <a:rPr lang="en-US" dirty="0"/>
              <a:t>– must be in writing to be enforceable</a:t>
            </a:r>
            <a:br>
              <a:rPr lang="en-US" sz="1100" dirty="0"/>
            </a:br>
            <a:endParaRPr lang="en-US" sz="1100" dirty="0"/>
          </a:p>
          <a:p>
            <a:pPr lvl="2" indent="-342900">
              <a:buFont typeface="Wingdings" panose="05000000000000000000" pitchFamily="2" charset="2"/>
              <a:buChar char="§"/>
            </a:pPr>
            <a:r>
              <a:rPr lang="en-US" b="1" dirty="0"/>
              <a:t>assignment</a:t>
            </a:r>
            <a:r>
              <a:rPr lang="en-US" dirty="0"/>
              <a:t> – fully assignable</a:t>
            </a:r>
          </a:p>
        </p:txBody>
      </p:sp>
      <p:sp>
        <p:nvSpPr>
          <p:cNvPr id="8" name="Text Placeholder 7"/>
          <p:cNvSpPr>
            <a:spLocks noGrp="1"/>
          </p:cNvSpPr>
          <p:nvPr>
            <p:ph type="body" sz="half" idx="2"/>
          </p:nvPr>
        </p:nvSpPr>
        <p:spPr>
          <a:xfrm>
            <a:off x="88900" y="1752600"/>
            <a:ext cx="2057399" cy="3962400"/>
          </a:xfrm>
          <a:noFill/>
        </p:spPr>
        <p:txBody>
          <a:bodyPr>
            <a:normAutofit/>
          </a:bodyPr>
          <a:lstStyle/>
          <a:p>
            <a:endParaRPr lang="en-US" sz="1200" b="1" dirty="0">
              <a:solidFill>
                <a:srgbClr val="FF0000"/>
              </a:solidFill>
            </a:endParaRPr>
          </a:p>
          <a:p>
            <a:r>
              <a:rPr lang="en-US" b="1" dirty="0">
                <a:solidFill>
                  <a:srgbClr val="FF0000"/>
                </a:solidFill>
              </a:rPr>
              <a:t>Contract for Sale</a:t>
            </a:r>
          </a:p>
          <a:p>
            <a:endParaRPr lang="en-US" b="1" dirty="0">
              <a:solidFill>
                <a:srgbClr val="FF0000"/>
              </a:solidFill>
            </a:endParaRPr>
          </a:p>
          <a:p>
            <a:r>
              <a:rPr lang="en-US" b="1" dirty="0"/>
              <a:t>Sale Contract Provisions</a:t>
            </a:r>
          </a:p>
          <a:p>
            <a:endParaRPr lang="en-US" b="1" dirty="0"/>
          </a:p>
          <a:p>
            <a:r>
              <a:rPr lang="en-US" b="1" dirty="0"/>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184400" y="304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bg1">
                              <a:lumMod val="65000"/>
                            </a:schemeClr>
                          </a:solidFill>
                          <a:latin typeface="+mn-lt"/>
                          <a:ea typeface="+mn-ea"/>
                          <a:cs typeface="+mn-cs"/>
                        </a:rPr>
                        <a:t>© Performance Programs Company           Principles of Real Estate Practice     </a:t>
                      </a:r>
                      <a:r>
                        <a:rPr lang="en-US" sz="1200" b="1" kern="1200" baseline="0" dirty="0">
                          <a:solidFill>
                            <a:schemeClr val="bg1">
                              <a:lumMod val="65000"/>
                            </a:schemeClr>
                          </a:solidFill>
                          <a:latin typeface="+mn-lt"/>
                          <a:ea typeface="+mn-ea"/>
                          <a:cs typeface="+mn-cs"/>
                        </a:rPr>
                        <a:t> #14  Contracts for the Sale of Real Estate     </a:t>
                      </a:r>
                      <a:r>
                        <a:rPr lang="en-US" sz="1200" baseline="0" dirty="0">
                          <a:solidFill>
                            <a:schemeClr val="bg1">
                              <a:lumMod val="65000"/>
                            </a:schemeClr>
                          </a:solidFill>
                        </a:rPr>
                        <a:t>Slide  14-3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92751546"/>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362200" y="0"/>
            <a:ext cx="6629400" cy="6400800"/>
          </a:xfrm>
        </p:spPr>
        <p:txBody>
          <a:bodyPr>
            <a:normAutofit/>
          </a:bodyPr>
          <a:lstStyle/>
          <a:p>
            <a:pPr marL="0" indent="0">
              <a:buNone/>
            </a:pPr>
            <a:endParaRPr lang="en-US" sz="1600" b="1" dirty="0">
              <a:solidFill>
                <a:srgbClr val="FF0000"/>
              </a:solidFill>
            </a:endParaRPr>
          </a:p>
          <a:p>
            <a:pPr marL="0" indent="0">
              <a:buNone/>
            </a:pPr>
            <a:r>
              <a:rPr lang="en-US" sz="2400" b="1" dirty="0">
                <a:solidFill>
                  <a:srgbClr val="FF0000"/>
                </a:solidFill>
              </a:rPr>
              <a:t>Contract for Sale</a:t>
            </a:r>
            <a:endParaRPr lang="en-US" sz="1050" b="1" dirty="0">
              <a:solidFill>
                <a:srgbClr val="FF0000"/>
              </a:solidFill>
            </a:endParaRPr>
          </a:p>
          <a:p>
            <a:pPr marL="400050" lvl="1" indent="0">
              <a:buNone/>
            </a:pPr>
            <a:endParaRPr lang="en-US" sz="500" dirty="0"/>
          </a:p>
          <a:p>
            <a:pPr lvl="1" indent="-342900">
              <a:buFont typeface="Wingdings" panose="05000000000000000000" pitchFamily="2" charset="2"/>
              <a:buChar char="q"/>
            </a:pPr>
            <a:r>
              <a:rPr lang="en-US" sz="2400" dirty="0"/>
              <a:t>Legal characteristics</a:t>
            </a:r>
            <a:br>
              <a:rPr lang="en-US" sz="1100" dirty="0"/>
            </a:br>
            <a:br>
              <a:rPr lang="en-US" sz="700" dirty="0"/>
            </a:br>
            <a:br>
              <a:rPr lang="en-US" sz="100" dirty="0"/>
            </a:br>
            <a:endParaRPr lang="en-US" sz="100" dirty="0"/>
          </a:p>
          <a:p>
            <a:pPr lvl="2" indent="-342900">
              <a:buFont typeface="Wingdings" panose="05000000000000000000" pitchFamily="2" charset="2"/>
              <a:buChar char="§"/>
            </a:pPr>
            <a:r>
              <a:rPr lang="en-US" b="1" dirty="0"/>
              <a:t>who may complete</a:t>
            </a:r>
            <a:br>
              <a:rPr lang="en-US" sz="900" b="1" dirty="0"/>
            </a:br>
            <a:endParaRPr lang="en-US" sz="900" b="1" dirty="0"/>
          </a:p>
          <a:p>
            <a:pPr lvl="3" indent="-342900">
              <a:buFont typeface="Courier New" panose="02070309020205020404" pitchFamily="49" charset="0"/>
              <a:buChar char="o"/>
            </a:pPr>
            <a:r>
              <a:rPr lang="en-US" sz="2400" dirty="0"/>
              <a:t>broker may assist buyer or seller</a:t>
            </a:r>
            <a:br>
              <a:rPr lang="en-US" sz="700" dirty="0"/>
            </a:br>
            <a:endParaRPr lang="en-US" sz="700" dirty="0"/>
          </a:p>
          <a:p>
            <a:pPr lvl="3" indent="-342900">
              <a:buFont typeface="Courier New" panose="02070309020205020404" pitchFamily="49" charset="0"/>
              <a:buChar char="o"/>
            </a:pPr>
            <a:r>
              <a:rPr lang="en-US" sz="2400" dirty="0"/>
              <a:t>cannot charge separate fee for assisting</a:t>
            </a:r>
            <a:br>
              <a:rPr lang="en-US" sz="500" dirty="0"/>
            </a:br>
            <a:endParaRPr lang="en-US" sz="500" dirty="0"/>
          </a:p>
          <a:p>
            <a:pPr lvl="3" indent="-342900">
              <a:buFont typeface="Courier New" panose="02070309020205020404" pitchFamily="49" charset="0"/>
              <a:buChar char="o"/>
            </a:pPr>
            <a:r>
              <a:rPr lang="en-US" sz="2400" dirty="0"/>
              <a:t>advisable or required to use standard forms</a:t>
            </a:r>
            <a:br>
              <a:rPr lang="en-US" sz="500" dirty="0"/>
            </a:br>
            <a:endParaRPr lang="en-US" sz="500" dirty="0"/>
          </a:p>
          <a:p>
            <a:pPr lvl="3" indent="-342900">
              <a:buFont typeface="Courier New" panose="02070309020205020404" pitchFamily="49" charset="0"/>
              <a:buChar char="o"/>
            </a:pPr>
            <a:r>
              <a:rPr lang="en-US" sz="2400" dirty="0"/>
              <a:t>broker must avoid practicing law; follow state guidelines for completion</a:t>
            </a:r>
          </a:p>
        </p:txBody>
      </p:sp>
      <p:sp>
        <p:nvSpPr>
          <p:cNvPr id="8" name="Text Placeholder 7"/>
          <p:cNvSpPr>
            <a:spLocks noGrp="1"/>
          </p:cNvSpPr>
          <p:nvPr>
            <p:ph type="body" sz="half" idx="2"/>
          </p:nvPr>
        </p:nvSpPr>
        <p:spPr>
          <a:xfrm>
            <a:off x="88900" y="1752600"/>
            <a:ext cx="2057399" cy="3962400"/>
          </a:xfrm>
          <a:noFill/>
        </p:spPr>
        <p:txBody>
          <a:bodyPr>
            <a:normAutofit/>
          </a:bodyPr>
          <a:lstStyle/>
          <a:p>
            <a:endParaRPr lang="en-US" sz="1200" b="1" dirty="0">
              <a:solidFill>
                <a:srgbClr val="FF0000"/>
              </a:solidFill>
            </a:endParaRPr>
          </a:p>
          <a:p>
            <a:r>
              <a:rPr lang="en-US" b="1" dirty="0">
                <a:solidFill>
                  <a:srgbClr val="FF0000"/>
                </a:solidFill>
              </a:rPr>
              <a:t>Contract for Sale</a:t>
            </a:r>
          </a:p>
          <a:p>
            <a:endParaRPr lang="en-US" b="1" dirty="0">
              <a:solidFill>
                <a:srgbClr val="FF0000"/>
              </a:solidFill>
            </a:endParaRPr>
          </a:p>
          <a:p>
            <a:r>
              <a:rPr lang="en-US" b="1" dirty="0"/>
              <a:t>Sale Contract Provisions</a:t>
            </a:r>
          </a:p>
          <a:p>
            <a:endParaRPr lang="en-US" b="1" dirty="0"/>
          </a:p>
          <a:p>
            <a:r>
              <a:rPr lang="en-US" b="1" dirty="0"/>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184400" y="304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bg1">
                              <a:lumMod val="65000"/>
                            </a:schemeClr>
                          </a:solidFill>
                          <a:latin typeface="+mn-lt"/>
                          <a:ea typeface="+mn-ea"/>
                          <a:cs typeface="+mn-cs"/>
                        </a:rPr>
                        <a:t>© Performance Programs Company           Principles of Real Estate Practice     </a:t>
                      </a:r>
                      <a:r>
                        <a:rPr lang="en-US" sz="1200" b="1" kern="1200" baseline="0" dirty="0">
                          <a:solidFill>
                            <a:schemeClr val="bg1">
                              <a:lumMod val="65000"/>
                            </a:schemeClr>
                          </a:solidFill>
                          <a:latin typeface="+mn-lt"/>
                          <a:ea typeface="+mn-ea"/>
                          <a:cs typeface="+mn-cs"/>
                        </a:rPr>
                        <a:t> #14  Contracts for the Sale of Real Estate       </a:t>
                      </a:r>
                      <a:r>
                        <a:rPr lang="en-US" sz="1200" baseline="0" dirty="0">
                          <a:solidFill>
                            <a:schemeClr val="bg1">
                              <a:lumMod val="65000"/>
                            </a:schemeClr>
                          </a:solidFill>
                        </a:rPr>
                        <a:t>Slide 14-4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60863432"/>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362200" y="0"/>
            <a:ext cx="6629400" cy="640080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Contract for Sale</a:t>
            </a:r>
          </a:p>
          <a:p>
            <a:pPr marL="400050" lvl="1" indent="0">
              <a:buNone/>
            </a:pPr>
            <a:endParaRPr lang="en-US" sz="1100" dirty="0"/>
          </a:p>
          <a:p>
            <a:pPr lvl="1" indent="-342900">
              <a:buFont typeface="Wingdings" panose="05000000000000000000" pitchFamily="2" charset="2"/>
              <a:buChar char="q"/>
            </a:pPr>
            <a:r>
              <a:rPr lang="en-US" sz="2400" dirty="0"/>
              <a:t>Contract creation</a:t>
            </a:r>
            <a:endParaRPr lang="en-US" sz="700" dirty="0"/>
          </a:p>
          <a:p>
            <a:pPr marL="400050" lvl="1" indent="0">
              <a:buNone/>
            </a:pPr>
            <a:endParaRPr lang="en-US" sz="700" b="1" dirty="0"/>
          </a:p>
          <a:p>
            <a:pPr lvl="2" indent="-342900">
              <a:buFont typeface="Wingdings" panose="05000000000000000000" pitchFamily="2" charset="2"/>
              <a:buChar char="§"/>
            </a:pPr>
            <a:r>
              <a:rPr lang="en-US" dirty="0"/>
              <a:t>offer and acceptance</a:t>
            </a:r>
            <a:br>
              <a:rPr lang="en-US" sz="900" dirty="0"/>
            </a:br>
            <a:endParaRPr lang="en-US" sz="900" dirty="0"/>
          </a:p>
          <a:p>
            <a:pPr lvl="3" indent="-342900">
              <a:buFont typeface="Courier New" panose="02070309020205020404" pitchFamily="49" charset="0"/>
              <a:buChar char="o"/>
            </a:pPr>
            <a:r>
              <a:rPr lang="en-US" sz="2400" dirty="0"/>
              <a:t>offer cannot be changed to be accepted; any change nullifies previous offer</a:t>
            </a:r>
            <a:br>
              <a:rPr lang="en-US" sz="400" dirty="0"/>
            </a:br>
            <a:endParaRPr lang="en-US" sz="400" dirty="0"/>
          </a:p>
          <a:p>
            <a:pPr lvl="3" indent="-342900">
              <a:buFont typeface="Courier New" panose="02070309020205020404" pitchFamily="49" charset="0"/>
              <a:buChar char="o"/>
            </a:pPr>
            <a:r>
              <a:rPr lang="en-US" sz="2400" dirty="0"/>
              <a:t>offeror may revoke offer prior to acceptance without penalty</a:t>
            </a:r>
            <a:br>
              <a:rPr lang="en-US" sz="700" dirty="0"/>
            </a:br>
            <a:endParaRPr lang="en-US" sz="700" dirty="0"/>
          </a:p>
          <a:p>
            <a:pPr lvl="2" indent="-342900">
              <a:buFont typeface="Wingdings" panose="05000000000000000000" pitchFamily="2" charset="2"/>
              <a:buChar char="§"/>
            </a:pPr>
            <a:r>
              <a:rPr lang="en-US" dirty="0"/>
              <a:t>equitable title </a:t>
            </a:r>
            <a:br>
              <a:rPr lang="en-US" sz="600" dirty="0"/>
            </a:br>
            <a:endParaRPr lang="en-US" sz="600" dirty="0"/>
          </a:p>
          <a:p>
            <a:pPr lvl="3" indent="-342900">
              <a:buFont typeface="Courier New" panose="02070309020205020404" pitchFamily="49" charset="0"/>
              <a:buChar char="o"/>
            </a:pPr>
            <a:r>
              <a:rPr lang="en-US" sz="2400" dirty="0"/>
              <a:t>buyer can obtain </a:t>
            </a:r>
            <a:r>
              <a:rPr lang="en-US" sz="2400" i="1" u="sng" dirty="0"/>
              <a:t>legal</a:t>
            </a:r>
            <a:r>
              <a:rPr lang="en-US" sz="2400" dirty="0"/>
              <a:t> title upon seller default via specific performance</a:t>
            </a:r>
          </a:p>
        </p:txBody>
      </p:sp>
      <p:sp>
        <p:nvSpPr>
          <p:cNvPr id="8" name="Text Placeholder 7"/>
          <p:cNvSpPr>
            <a:spLocks noGrp="1"/>
          </p:cNvSpPr>
          <p:nvPr>
            <p:ph type="body" sz="half" idx="2"/>
          </p:nvPr>
        </p:nvSpPr>
        <p:spPr>
          <a:xfrm>
            <a:off x="114300" y="1752600"/>
            <a:ext cx="2057399" cy="3962400"/>
          </a:xfrm>
          <a:noFill/>
        </p:spPr>
        <p:txBody>
          <a:bodyPr>
            <a:normAutofit/>
          </a:bodyPr>
          <a:lstStyle/>
          <a:p>
            <a:endParaRPr lang="en-US" sz="1200" b="1" dirty="0">
              <a:solidFill>
                <a:srgbClr val="FF0000"/>
              </a:solidFill>
            </a:endParaRPr>
          </a:p>
          <a:p>
            <a:r>
              <a:rPr lang="en-US" b="1" dirty="0">
                <a:solidFill>
                  <a:srgbClr val="FF0000"/>
                </a:solidFill>
              </a:rPr>
              <a:t>Contract for Sale</a:t>
            </a:r>
          </a:p>
          <a:p>
            <a:endParaRPr lang="en-US" b="1" dirty="0">
              <a:solidFill>
                <a:srgbClr val="FF0000"/>
              </a:solidFill>
            </a:endParaRPr>
          </a:p>
          <a:p>
            <a:r>
              <a:rPr lang="en-US" b="1" dirty="0"/>
              <a:t>Sale Contract Provisions</a:t>
            </a:r>
          </a:p>
          <a:p>
            <a:endParaRPr lang="en-US" b="1" dirty="0"/>
          </a:p>
          <a:p>
            <a:r>
              <a:rPr lang="en-US" b="1" dirty="0"/>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177393" y="-1143000"/>
            <a:ext cx="0" cy="5943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bg1">
                              <a:lumMod val="65000"/>
                            </a:schemeClr>
                          </a:solidFill>
                          <a:latin typeface="+mn-lt"/>
                          <a:ea typeface="+mn-ea"/>
                          <a:cs typeface="+mn-cs"/>
                        </a:rPr>
                        <a:t>© Performance Programs Company           Principles of Real Estate Practice     </a:t>
                      </a:r>
                      <a:r>
                        <a:rPr lang="en-US" sz="1200" b="1" kern="1200" baseline="0" dirty="0">
                          <a:solidFill>
                            <a:schemeClr val="bg1">
                              <a:lumMod val="65000"/>
                            </a:schemeClr>
                          </a:solidFill>
                          <a:latin typeface="+mn-lt"/>
                          <a:ea typeface="+mn-ea"/>
                          <a:cs typeface="+mn-cs"/>
                        </a:rPr>
                        <a:t> #14  Contracts for the Sale of Real Estate      </a:t>
                      </a:r>
                      <a:r>
                        <a:rPr lang="en-US" sz="1200" baseline="0" dirty="0">
                          <a:solidFill>
                            <a:schemeClr val="bg1">
                              <a:lumMod val="65000"/>
                            </a:schemeClr>
                          </a:solidFill>
                        </a:rPr>
                        <a:t>Slide 14-5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69024790"/>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Contract for Sale</a:t>
            </a:r>
          </a:p>
          <a:p>
            <a:pPr marL="400050" lvl="1" indent="0">
              <a:buNone/>
            </a:pPr>
            <a:endParaRPr lang="en-US" sz="1100" dirty="0"/>
          </a:p>
          <a:p>
            <a:pPr lvl="1" indent="-342900">
              <a:buFont typeface="Wingdings" panose="05000000000000000000" pitchFamily="2" charset="2"/>
              <a:buChar char="q"/>
            </a:pPr>
            <a:r>
              <a:rPr lang="en-US" sz="2400" dirty="0"/>
              <a:t>Earnest money escrow</a:t>
            </a:r>
            <a:endParaRPr lang="en-US" sz="900" dirty="0"/>
          </a:p>
          <a:p>
            <a:pPr marL="400050" lvl="1" indent="0">
              <a:buNone/>
            </a:pPr>
            <a:endParaRPr lang="en-US" sz="900" b="1" dirty="0"/>
          </a:p>
          <a:p>
            <a:pPr lvl="2" indent="-342900">
              <a:buFont typeface="Wingdings" panose="05000000000000000000" pitchFamily="2" charset="2"/>
              <a:buChar char="§"/>
            </a:pPr>
            <a:r>
              <a:rPr lang="en-US" dirty="0"/>
              <a:t>secures contract validity and buyer's equitable interest</a:t>
            </a:r>
            <a:br>
              <a:rPr lang="en-US" sz="700" dirty="0"/>
            </a:br>
            <a:endParaRPr lang="en-US" sz="700" dirty="0"/>
          </a:p>
          <a:p>
            <a:pPr lvl="2" indent="-342900">
              <a:buFont typeface="Wingdings" panose="05000000000000000000" pitchFamily="2" charset="2"/>
              <a:buChar char="§"/>
            </a:pPr>
            <a:r>
              <a:rPr lang="en-US" dirty="0"/>
              <a:t>varies in amount; governed by custom</a:t>
            </a:r>
            <a:br>
              <a:rPr lang="en-US" sz="200" dirty="0"/>
            </a:br>
            <a:endParaRPr lang="en-US" sz="800" dirty="0"/>
          </a:p>
          <a:p>
            <a:pPr lvl="2" indent="-342900">
              <a:buFont typeface="Wingdings" panose="05000000000000000000" pitchFamily="2" charset="2"/>
              <a:buChar char="§"/>
            </a:pPr>
            <a:r>
              <a:rPr lang="en-US" dirty="0"/>
              <a:t>deposit controlled by </a:t>
            </a:r>
            <a:r>
              <a:rPr lang="en-US" b="1" dirty="0"/>
              <a:t>escrow instructions and escrow agent</a:t>
            </a:r>
          </a:p>
          <a:p>
            <a:pPr lvl="3" indent="-342900">
              <a:buFont typeface="Wingdings" panose="05000000000000000000" pitchFamily="2" charset="2"/>
              <a:buChar char="§"/>
            </a:pPr>
            <a:r>
              <a:rPr lang="en-US" sz="2400" dirty="0"/>
              <a:t>escrow agent is fiduciary to buyer, seller </a:t>
            </a:r>
          </a:p>
          <a:p>
            <a:pPr lvl="3" indent="-342900">
              <a:buFont typeface="Wingdings" panose="05000000000000000000" pitchFamily="2" charset="2"/>
              <a:buChar char="§"/>
            </a:pPr>
            <a:r>
              <a:rPr lang="en-US" sz="2400" dirty="0"/>
              <a:t>must act according to escrow instructions, state laws</a:t>
            </a:r>
          </a:p>
        </p:txBody>
      </p:sp>
      <p:sp>
        <p:nvSpPr>
          <p:cNvPr id="8" name="Text Placeholder 7"/>
          <p:cNvSpPr>
            <a:spLocks noGrp="1"/>
          </p:cNvSpPr>
          <p:nvPr>
            <p:ph type="body" sz="half" idx="2"/>
          </p:nvPr>
        </p:nvSpPr>
        <p:spPr>
          <a:xfrm>
            <a:off x="83645" y="1752600"/>
            <a:ext cx="2057399" cy="3962400"/>
          </a:xfrm>
          <a:noFill/>
        </p:spPr>
        <p:txBody>
          <a:bodyPr>
            <a:normAutofit/>
          </a:bodyPr>
          <a:lstStyle/>
          <a:p>
            <a:endParaRPr lang="en-US" sz="1200" b="1" dirty="0">
              <a:solidFill>
                <a:srgbClr val="FF0000"/>
              </a:solidFill>
            </a:endParaRPr>
          </a:p>
          <a:p>
            <a:r>
              <a:rPr lang="en-US" b="1" dirty="0">
                <a:solidFill>
                  <a:srgbClr val="FF0000"/>
                </a:solidFill>
              </a:rPr>
              <a:t>Contract for Sale</a:t>
            </a:r>
          </a:p>
          <a:p>
            <a:endParaRPr lang="en-US" b="1" dirty="0">
              <a:solidFill>
                <a:srgbClr val="FF0000"/>
              </a:solidFill>
            </a:endParaRPr>
          </a:p>
          <a:p>
            <a:r>
              <a:rPr lang="en-US" b="1" dirty="0"/>
              <a:t>Sale Contract Provisions</a:t>
            </a:r>
          </a:p>
          <a:p>
            <a:endParaRPr lang="en-US" b="1" dirty="0"/>
          </a:p>
          <a:p>
            <a:r>
              <a:rPr lang="en-US" b="1" dirty="0"/>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179145" y="-1524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bg1">
                              <a:lumMod val="65000"/>
                            </a:schemeClr>
                          </a:solidFill>
                          <a:latin typeface="+mn-lt"/>
                          <a:ea typeface="+mn-ea"/>
                          <a:cs typeface="+mn-cs"/>
                        </a:rPr>
                        <a:t>© Performance Programs Company           Principles of Real Estate Practice     </a:t>
                      </a:r>
                      <a:r>
                        <a:rPr lang="en-US" sz="1200" b="1" kern="1200" baseline="0" dirty="0">
                          <a:solidFill>
                            <a:schemeClr val="bg1">
                              <a:lumMod val="65000"/>
                            </a:schemeClr>
                          </a:solidFill>
                          <a:latin typeface="+mn-lt"/>
                          <a:ea typeface="+mn-ea"/>
                          <a:cs typeface="+mn-cs"/>
                        </a:rPr>
                        <a:t> #14  Contracts for the Sale of Real Estate      </a:t>
                      </a:r>
                      <a:r>
                        <a:rPr lang="en-US" sz="1200" baseline="0" dirty="0">
                          <a:solidFill>
                            <a:schemeClr val="bg1">
                              <a:lumMod val="65000"/>
                            </a:schemeClr>
                          </a:solidFill>
                        </a:rPr>
                        <a:t>Slide 14-6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44968523"/>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362200" y="0"/>
            <a:ext cx="6629400" cy="640080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Contract for Sale</a:t>
            </a:r>
            <a:endParaRPr lang="en-US" sz="1400" b="1" dirty="0">
              <a:solidFill>
                <a:srgbClr val="FF0000"/>
              </a:solidFill>
            </a:endParaRPr>
          </a:p>
          <a:p>
            <a:pPr marL="0" indent="0">
              <a:buNone/>
            </a:pPr>
            <a:endParaRPr lang="en-US" sz="500" b="1" dirty="0">
              <a:solidFill>
                <a:srgbClr val="FF0000"/>
              </a:solidFill>
            </a:endParaRPr>
          </a:p>
          <a:p>
            <a:pPr marL="400050" lvl="1" indent="0">
              <a:buNone/>
            </a:pPr>
            <a:endParaRPr lang="en-US" sz="100" dirty="0"/>
          </a:p>
          <a:p>
            <a:pPr lvl="1" indent="-342900">
              <a:buFont typeface="Wingdings" panose="05000000000000000000" pitchFamily="2" charset="2"/>
              <a:buChar char="q"/>
            </a:pPr>
            <a:r>
              <a:rPr lang="en-US" sz="2400" dirty="0"/>
              <a:t>Contract contingencies</a:t>
            </a:r>
            <a:endParaRPr lang="en-US" sz="500" dirty="0"/>
          </a:p>
          <a:p>
            <a:pPr marL="400050" lvl="1" indent="0">
              <a:buNone/>
            </a:pPr>
            <a:endParaRPr lang="en-US" sz="500" b="1" dirty="0"/>
          </a:p>
          <a:p>
            <a:pPr lvl="2" indent="-342900">
              <a:buFont typeface="Wingdings" panose="05000000000000000000" pitchFamily="2" charset="2"/>
              <a:buChar char="§"/>
            </a:pPr>
            <a:r>
              <a:rPr lang="en-US" dirty="0"/>
              <a:t>conditions that must be met for the contract to be enforceable </a:t>
            </a:r>
            <a:br>
              <a:rPr lang="en-US" dirty="0"/>
            </a:br>
            <a:br>
              <a:rPr lang="en-US" sz="500" dirty="0"/>
            </a:br>
            <a:endParaRPr lang="en-US" sz="500" dirty="0"/>
          </a:p>
          <a:p>
            <a:pPr lvl="2" indent="-342900">
              <a:buFont typeface="Wingdings" panose="05000000000000000000" pitchFamily="2" charset="2"/>
              <a:buChar char="§"/>
            </a:pPr>
            <a:r>
              <a:rPr lang="en-US" dirty="0"/>
              <a:t>contingencies should </a:t>
            </a:r>
            <a:br>
              <a:rPr lang="en-US" sz="800" dirty="0"/>
            </a:br>
            <a:endParaRPr lang="en-US" sz="800" dirty="0"/>
          </a:p>
          <a:p>
            <a:pPr lvl="3" indent="-342900">
              <a:buFont typeface="Courier New" panose="02070309020205020404" pitchFamily="49" charset="0"/>
              <a:buChar char="o"/>
            </a:pPr>
            <a:r>
              <a:rPr lang="en-US" sz="2400" dirty="0"/>
              <a:t>be explicit, clear</a:t>
            </a:r>
            <a:br>
              <a:rPr lang="en-US" sz="800" dirty="0"/>
            </a:br>
            <a:endParaRPr lang="en-US" sz="800" dirty="0"/>
          </a:p>
          <a:p>
            <a:pPr lvl="3" indent="-342900">
              <a:buFont typeface="Courier New" panose="02070309020205020404" pitchFamily="49" charset="0"/>
              <a:buChar char="o"/>
            </a:pPr>
            <a:r>
              <a:rPr lang="en-US" sz="2400" dirty="0"/>
              <a:t>have an expiration date</a:t>
            </a:r>
            <a:br>
              <a:rPr lang="en-US" sz="800" dirty="0"/>
            </a:br>
            <a:endParaRPr lang="en-US" sz="800" dirty="0"/>
          </a:p>
          <a:p>
            <a:pPr lvl="3" indent="-342900">
              <a:buFont typeface="Courier New" panose="02070309020205020404" pitchFamily="49" charset="0"/>
              <a:buChar char="o"/>
            </a:pPr>
            <a:r>
              <a:rPr lang="en-US" sz="2400" dirty="0"/>
              <a:t>require that diligence be expended to fulfill the requirement</a:t>
            </a:r>
          </a:p>
          <a:p>
            <a:pPr lvl="2" indent="-342900">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87633" y="1752600"/>
            <a:ext cx="2057399" cy="3962400"/>
          </a:xfrm>
          <a:noFill/>
        </p:spPr>
        <p:txBody>
          <a:bodyPr>
            <a:normAutofit/>
          </a:bodyPr>
          <a:lstStyle/>
          <a:p>
            <a:endParaRPr lang="en-US" sz="1200" b="1" dirty="0">
              <a:solidFill>
                <a:srgbClr val="FF0000"/>
              </a:solidFill>
            </a:endParaRPr>
          </a:p>
          <a:p>
            <a:r>
              <a:rPr lang="en-US" b="1" dirty="0">
                <a:solidFill>
                  <a:srgbClr val="FF0000"/>
                </a:solidFill>
              </a:rPr>
              <a:t>Contract for Sale</a:t>
            </a:r>
          </a:p>
          <a:p>
            <a:endParaRPr lang="en-US" b="1" dirty="0">
              <a:solidFill>
                <a:srgbClr val="FF0000"/>
              </a:solidFill>
            </a:endParaRPr>
          </a:p>
          <a:p>
            <a:r>
              <a:rPr lang="en-US" b="1" dirty="0"/>
              <a:t>Sale Contract Provisions</a:t>
            </a:r>
          </a:p>
          <a:p>
            <a:endParaRPr lang="en-US" b="1" dirty="0"/>
          </a:p>
          <a:p>
            <a:r>
              <a:rPr lang="en-US" b="1" dirty="0"/>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177393"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76074816"/>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1100" b="1" dirty="0">
              <a:solidFill>
                <a:srgbClr val="FF0000"/>
              </a:solidFill>
            </a:endParaRPr>
          </a:p>
          <a:p>
            <a:pPr marL="0" indent="0">
              <a:buNone/>
            </a:pPr>
            <a:r>
              <a:rPr lang="en-US" sz="2400" b="1" dirty="0">
                <a:solidFill>
                  <a:srgbClr val="FF0000"/>
                </a:solidFill>
              </a:rPr>
              <a:t>Contract for Sale</a:t>
            </a:r>
          </a:p>
          <a:p>
            <a:pPr marL="400050" lvl="1" indent="0">
              <a:buNone/>
            </a:pPr>
            <a:endParaRPr lang="en-US" sz="1100" dirty="0"/>
          </a:p>
          <a:p>
            <a:pPr lvl="1" indent="-342900">
              <a:buFont typeface="Wingdings" panose="05000000000000000000" pitchFamily="2" charset="2"/>
              <a:buChar char="q"/>
            </a:pPr>
            <a:r>
              <a:rPr lang="en-US" sz="2400" dirty="0"/>
              <a:t>Default</a:t>
            </a:r>
            <a:endParaRPr lang="en-US" sz="600" dirty="0"/>
          </a:p>
          <a:p>
            <a:pPr marL="400050" lvl="1" indent="0">
              <a:buNone/>
            </a:pPr>
            <a:endParaRPr lang="en-US" sz="600" b="1" dirty="0"/>
          </a:p>
          <a:p>
            <a:pPr lvl="2" indent="-342900">
              <a:buFont typeface="Wingdings" panose="05000000000000000000" pitchFamily="2" charset="2"/>
              <a:buChar char="§"/>
            </a:pPr>
            <a:r>
              <a:rPr lang="en-US" dirty="0"/>
              <a:t>buyer default</a:t>
            </a:r>
            <a:br>
              <a:rPr lang="en-US" sz="600" dirty="0"/>
            </a:br>
            <a:endParaRPr lang="en-US" sz="600" dirty="0"/>
          </a:p>
          <a:p>
            <a:pPr lvl="3" indent="-342900">
              <a:buFont typeface="Courier New" panose="02070309020205020404" pitchFamily="49" charset="0"/>
              <a:buChar char="o"/>
            </a:pPr>
            <a:r>
              <a:rPr lang="en-US" sz="2400" dirty="0"/>
              <a:t>seller can cancel and claim liquidated damages or sue for specific performance</a:t>
            </a:r>
            <a:br>
              <a:rPr lang="en-US" sz="300" dirty="0"/>
            </a:br>
            <a:endParaRPr lang="en-US" sz="300" dirty="0"/>
          </a:p>
          <a:p>
            <a:pPr lvl="3" indent="-342900">
              <a:buFont typeface="Courier New" panose="02070309020205020404" pitchFamily="49" charset="0"/>
              <a:buChar char="o"/>
            </a:pPr>
            <a:r>
              <a:rPr lang="en-US" sz="2400" dirty="0"/>
              <a:t>liquidated damages = buyer’s deposit</a:t>
            </a:r>
            <a:br>
              <a:rPr lang="en-US" sz="800" dirty="0"/>
            </a:br>
            <a:endParaRPr lang="en-US" sz="800" dirty="0"/>
          </a:p>
          <a:p>
            <a:pPr lvl="2" indent="-342900">
              <a:buFont typeface="Wingdings" panose="05000000000000000000" pitchFamily="2" charset="2"/>
              <a:buChar char="§"/>
            </a:pPr>
            <a:r>
              <a:rPr lang="en-US" dirty="0"/>
              <a:t>seller default</a:t>
            </a:r>
            <a:br>
              <a:rPr lang="en-US" sz="900" dirty="0"/>
            </a:br>
            <a:endParaRPr lang="en-US" sz="900" dirty="0"/>
          </a:p>
          <a:p>
            <a:pPr lvl="3" indent="-342900">
              <a:buFont typeface="Courier New" panose="02070309020205020404" pitchFamily="49" charset="0"/>
              <a:buChar char="o"/>
            </a:pPr>
            <a:r>
              <a:rPr lang="en-US" sz="2400" dirty="0"/>
              <a:t>buyer can cancel or sue for damages and/or specific performance</a:t>
            </a:r>
          </a:p>
          <a:p>
            <a:pPr marL="800100" lvl="2" indent="0">
              <a:buNone/>
            </a:pPr>
            <a:endParaRPr lang="en-US" sz="2000" dirty="0"/>
          </a:p>
        </p:txBody>
      </p:sp>
      <p:sp>
        <p:nvSpPr>
          <p:cNvPr id="8" name="Text Placeholder 7"/>
          <p:cNvSpPr>
            <a:spLocks noGrp="1"/>
          </p:cNvSpPr>
          <p:nvPr>
            <p:ph type="body" sz="half" idx="2"/>
          </p:nvPr>
        </p:nvSpPr>
        <p:spPr>
          <a:xfrm>
            <a:off x="76201" y="1752600"/>
            <a:ext cx="2057399" cy="3962400"/>
          </a:xfrm>
          <a:noFill/>
        </p:spPr>
        <p:txBody>
          <a:bodyPr>
            <a:normAutofit/>
          </a:bodyPr>
          <a:lstStyle/>
          <a:p>
            <a:endParaRPr lang="en-US" sz="1200" b="1" dirty="0">
              <a:solidFill>
                <a:srgbClr val="FF0000"/>
              </a:solidFill>
            </a:endParaRPr>
          </a:p>
          <a:p>
            <a:r>
              <a:rPr lang="en-US" b="1" dirty="0">
                <a:solidFill>
                  <a:srgbClr val="FF0000"/>
                </a:solidFill>
              </a:rPr>
              <a:t>Contract for Sale</a:t>
            </a:r>
          </a:p>
          <a:p>
            <a:endParaRPr lang="en-US" b="1" dirty="0">
              <a:solidFill>
                <a:srgbClr val="FF0000"/>
              </a:solidFill>
            </a:endParaRPr>
          </a:p>
          <a:p>
            <a:r>
              <a:rPr lang="en-US" b="1" dirty="0"/>
              <a:t>Sale Contract Provisions</a:t>
            </a:r>
          </a:p>
          <a:p>
            <a:endParaRPr lang="en-US" b="1" dirty="0"/>
          </a:p>
          <a:p>
            <a:r>
              <a:rPr lang="en-US" b="1" dirty="0"/>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133600" y="-15240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27758327"/>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514600" y="152400"/>
            <a:ext cx="6477000" cy="6280150"/>
          </a:xfrm>
        </p:spPr>
        <p:txBody>
          <a:bodyPr>
            <a:normAutofit/>
          </a:bodyPr>
          <a:lstStyle/>
          <a:p>
            <a:pPr marL="0" indent="0">
              <a:buNone/>
            </a:pPr>
            <a:r>
              <a:rPr lang="en-US" sz="2400" b="1" dirty="0">
                <a:solidFill>
                  <a:srgbClr val="FF0000"/>
                </a:solidFill>
              </a:rPr>
              <a:t>Sale Contract Provisions</a:t>
            </a:r>
            <a:endParaRPr lang="en-US" sz="900" b="1" dirty="0">
              <a:solidFill>
                <a:srgbClr val="FF0000"/>
              </a:solidFill>
            </a:endParaRPr>
          </a:p>
          <a:p>
            <a:pPr marL="0" indent="0">
              <a:buNone/>
            </a:pPr>
            <a:endParaRPr lang="en-US" sz="400" b="1" dirty="0">
              <a:solidFill>
                <a:srgbClr val="FF0000"/>
              </a:solidFill>
            </a:endParaRPr>
          </a:p>
          <a:p>
            <a:pPr lvl="1" indent="-342900">
              <a:buFont typeface="Wingdings" panose="05000000000000000000" pitchFamily="2" charset="2"/>
              <a:buChar char="q"/>
            </a:pPr>
            <a:r>
              <a:rPr lang="en-US" sz="2400" dirty="0"/>
              <a:t>Primary provisions</a:t>
            </a:r>
            <a:endParaRPr lang="en-US" sz="400" dirty="0"/>
          </a:p>
          <a:p>
            <a:pPr marL="400050" lvl="1" indent="0">
              <a:buNone/>
            </a:pPr>
            <a:endParaRPr lang="en-US" sz="300" b="1" dirty="0"/>
          </a:p>
          <a:p>
            <a:pPr lvl="2" indent="-342900">
              <a:buFont typeface="Wingdings" panose="05000000000000000000" pitchFamily="2" charset="2"/>
              <a:buChar char="§"/>
            </a:pPr>
            <a:r>
              <a:rPr lang="en-US" b="1" dirty="0"/>
              <a:t>parties, consideration, and property’s legal description</a:t>
            </a:r>
          </a:p>
          <a:p>
            <a:pPr lvl="3" indent="-342900">
              <a:buFont typeface="Courier New" panose="02070309020205020404" pitchFamily="49" charset="0"/>
              <a:buChar char="o"/>
            </a:pPr>
            <a:r>
              <a:rPr lang="en-US" sz="2400" dirty="0"/>
              <a:t>must identify principals, price and property’s legal description</a:t>
            </a:r>
          </a:p>
          <a:p>
            <a:pPr lvl="3" indent="-342900">
              <a:buFont typeface="Courier New" panose="02070309020205020404" pitchFamily="49" charset="0"/>
              <a:buChar char="o"/>
            </a:pPr>
            <a:r>
              <a:rPr lang="en-US" sz="2400" dirty="0"/>
              <a:t>must be two parties</a:t>
            </a:r>
          </a:p>
          <a:p>
            <a:pPr lvl="3" indent="-342900">
              <a:buFont typeface="Courier New" panose="02070309020205020404" pitchFamily="49" charset="0"/>
              <a:buChar char="o"/>
            </a:pPr>
            <a:r>
              <a:rPr lang="en-US" sz="2400" dirty="0"/>
              <a:t>parties must be able to contract</a:t>
            </a:r>
          </a:p>
          <a:p>
            <a:pPr lvl="3" indent="-342900">
              <a:buFont typeface="Courier New" panose="02070309020205020404" pitchFamily="49" charset="0"/>
              <a:buChar char="o"/>
            </a:pPr>
            <a:r>
              <a:rPr lang="en-US" sz="2400" dirty="0"/>
              <a:t>contract must include all personal property and fixtures included</a:t>
            </a:r>
          </a:p>
          <a:p>
            <a:pPr lvl="2" indent="-342900">
              <a:buFont typeface="Wingdings" panose="05000000000000000000" pitchFamily="2" charset="2"/>
              <a:buChar char="§"/>
            </a:pPr>
            <a:r>
              <a:rPr lang="en-US" b="1" dirty="0"/>
              <a:t>price and terms</a:t>
            </a:r>
          </a:p>
          <a:p>
            <a:pPr lvl="3" indent="-342900">
              <a:buFont typeface="Courier New" panose="02070309020205020404" pitchFamily="49" charset="0"/>
              <a:buChar char="o"/>
            </a:pPr>
            <a:r>
              <a:rPr lang="en-US" sz="2400" dirty="0"/>
              <a:t>deposit amount</a:t>
            </a:r>
          </a:p>
          <a:p>
            <a:pPr lvl="3" indent="-342900">
              <a:buFont typeface="Courier New" panose="02070309020205020404" pitchFamily="49" charset="0"/>
              <a:buChar char="o"/>
            </a:pPr>
            <a:r>
              <a:rPr lang="en-US" sz="2400" dirty="0"/>
              <a:t>final terms; </a:t>
            </a:r>
            <a:r>
              <a:rPr lang="en-US" sz="2400" dirty="0" err="1"/>
              <a:t>downpayment</a:t>
            </a:r>
            <a:r>
              <a:rPr lang="en-US" sz="2400" dirty="0"/>
              <a:t> amount</a:t>
            </a:r>
          </a:p>
          <a:p>
            <a:pPr lvl="3" indent="-342900">
              <a:buFont typeface="Courier New" panose="02070309020205020404" pitchFamily="49" charset="0"/>
              <a:buChar char="o"/>
            </a:pPr>
            <a:r>
              <a:rPr lang="en-US" sz="2400" dirty="0"/>
              <a:t>seller financing terms if applicable</a:t>
            </a:r>
          </a:p>
          <a:p>
            <a:pPr marL="800100" lvl="2" indent="0">
              <a:buNone/>
            </a:pPr>
            <a:endParaRPr lang="en-US" sz="2000" dirty="0"/>
          </a:p>
        </p:txBody>
      </p:sp>
      <p:sp>
        <p:nvSpPr>
          <p:cNvPr id="8" name="Text Placeholder 7"/>
          <p:cNvSpPr>
            <a:spLocks noGrp="1"/>
          </p:cNvSpPr>
          <p:nvPr>
            <p:ph type="body" sz="half" idx="2"/>
          </p:nvPr>
        </p:nvSpPr>
        <p:spPr>
          <a:xfrm>
            <a:off x="114300" y="1768258"/>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solidFill>
                  <a:srgbClr val="FF0000"/>
                </a:solidFill>
              </a:rPr>
              <a:t>Sale Contract Provisions</a:t>
            </a:r>
          </a:p>
          <a:p>
            <a:endParaRPr lang="en-US" b="1" dirty="0"/>
          </a:p>
          <a:p>
            <a:r>
              <a:rPr lang="en-US" b="1" dirty="0"/>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209800" y="-6569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4939209"/>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514600" y="0"/>
            <a:ext cx="6477000" cy="6400800"/>
          </a:xfrm>
        </p:spPr>
        <p:txBody>
          <a:bodyPr>
            <a:normAutofit/>
          </a:bodyPr>
          <a:lstStyle/>
          <a:p>
            <a:pPr marL="0" indent="0">
              <a:buNone/>
            </a:pPr>
            <a:endParaRPr lang="en-US" sz="1100" b="1" dirty="0">
              <a:solidFill>
                <a:srgbClr val="FF0000"/>
              </a:solidFill>
            </a:endParaRPr>
          </a:p>
          <a:p>
            <a:pPr marL="0" indent="0">
              <a:buNone/>
            </a:pPr>
            <a:r>
              <a:rPr lang="en-US" sz="2400" b="1" dirty="0">
                <a:solidFill>
                  <a:srgbClr val="FF0000"/>
                </a:solidFill>
              </a:rPr>
              <a:t>Sale Contract Provisions</a:t>
            </a:r>
            <a:endParaRPr lang="en-US" sz="900" b="1" dirty="0">
              <a:solidFill>
                <a:srgbClr val="FF0000"/>
              </a:solidFill>
            </a:endParaRPr>
          </a:p>
          <a:p>
            <a:pPr marL="0" indent="0">
              <a:buNone/>
            </a:pPr>
            <a:endParaRPr lang="en-US" sz="400" b="1" dirty="0">
              <a:solidFill>
                <a:srgbClr val="FF0000"/>
              </a:solidFill>
            </a:endParaRPr>
          </a:p>
          <a:p>
            <a:pPr lvl="1" indent="-342900">
              <a:buFont typeface="Wingdings" panose="05000000000000000000" pitchFamily="2" charset="2"/>
              <a:buChar char="q"/>
            </a:pPr>
            <a:r>
              <a:rPr lang="en-US" sz="2400" dirty="0"/>
              <a:t>Primary provisions </a:t>
            </a:r>
            <a:endParaRPr lang="en-US" sz="1000" dirty="0"/>
          </a:p>
          <a:p>
            <a:pPr marL="400050" lvl="1" indent="0">
              <a:buNone/>
            </a:pPr>
            <a:endParaRPr lang="en-US" sz="400" b="1" dirty="0"/>
          </a:p>
          <a:p>
            <a:pPr lvl="2" indent="-342900">
              <a:buFont typeface="Wingdings" panose="05000000000000000000" pitchFamily="2" charset="2"/>
              <a:buChar char="§"/>
            </a:pPr>
            <a:r>
              <a:rPr lang="en-US" b="1" dirty="0"/>
              <a:t>loan approval</a:t>
            </a:r>
            <a:br>
              <a:rPr lang="en-US" sz="600" b="1" dirty="0"/>
            </a:br>
            <a:endParaRPr lang="en-US" sz="600" b="1" dirty="0"/>
          </a:p>
          <a:p>
            <a:pPr lvl="3" indent="-342900">
              <a:buFont typeface="Courier New" panose="02070309020205020404" pitchFamily="49" charset="0"/>
              <a:buChar char="o"/>
            </a:pPr>
            <a:r>
              <a:rPr lang="en-US" sz="2400" dirty="0"/>
              <a:t>financing contingency details</a:t>
            </a:r>
            <a:br>
              <a:rPr lang="en-US" sz="600" dirty="0"/>
            </a:br>
            <a:endParaRPr lang="en-US" sz="600" b="1" dirty="0"/>
          </a:p>
          <a:p>
            <a:pPr lvl="2" indent="-342900">
              <a:buFont typeface="Wingdings" panose="05000000000000000000" pitchFamily="2" charset="2"/>
              <a:buChar char="§"/>
            </a:pPr>
            <a:r>
              <a:rPr lang="en-US" b="1" dirty="0"/>
              <a:t>earnest money, escrow</a:t>
            </a:r>
          </a:p>
          <a:p>
            <a:pPr lvl="3" indent="-342900">
              <a:buFont typeface="Courier New" panose="02070309020205020404" pitchFamily="49" charset="0"/>
              <a:buChar char="o"/>
            </a:pPr>
            <a:r>
              <a:rPr lang="en-US" sz="2400" dirty="0"/>
              <a:t>exact payment amount, terms</a:t>
            </a:r>
          </a:p>
          <a:p>
            <a:pPr lvl="3" indent="-342900">
              <a:buFont typeface="Courier New" panose="02070309020205020404" pitchFamily="49" charset="0"/>
              <a:buChar char="o"/>
            </a:pPr>
            <a:r>
              <a:rPr lang="en-US" sz="2400" dirty="0"/>
              <a:t>seller’s acknowledgement in contract</a:t>
            </a:r>
          </a:p>
          <a:p>
            <a:pPr lvl="3" indent="-342900">
              <a:buFont typeface="Courier New" panose="02070309020205020404" pitchFamily="49" charset="0"/>
              <a:buChar char="o"/>
            </a:pPr>
            <a:r>
              <a:rPr lang="en-US" sz="2400" dirty="0"/>
              <a:t>how funds will be escrowed, paid out</a:t>
            </a:r>
          </a:p>
          <a:p>
            <a:pPr lvl="2" indent="-342900">
              <a:buFont typeface="Wingdings" panose="05000000000000000000" pitchFamily="2" charset="2"/>
              <a:buChar char="§"/>
            </a:pPr>
            <a:r>
              <a:rPr lang="en-US" b="1" dirty="0"/>
              <a:t>closing and possession dates</a:t>
            </a:r>
          </a:p>
          <a:p>
            <a:pPr lvl="3" indent="-342900">
              <a:buFont typeface="Courier New" panose="02070309020205020404" pitchFamily="49" charset="0"/>
              <a:buChar char="o"/>
            </a:pPr>
            <a:r>
              <a:rPr lang="en-US" sz="2400" dirty="0"/>
              <a:t>what must take place at closing (deed, clear title, all funds)</a:t>
            </a:r>
          </a:p>
          <a:p>
            <a:pPr lvl="3" indent="-342900">
              <a:buFont typeface="Courier New" panose="02070309020205020404" pitchFamily="49" charset="0"/>
              <a:buChar char="o"/>
            </a:pPr>
            <a:r>
              <a:rPr lang="en-US" sz="2400" dirty="0"/>
              <a:t>failure to deliver is grounds for default</a:t>
            </a:r>
          </a:p>
          <a:p>
            <a:pPr lvl="2" indent="-342900">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119994" y="1752600"/>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solidFill>
                  <a:srgbClr val="FF0000"/>
                </a:solidFill>
              </a:rPr>
              <a:t>Sale Contract Provisions</a:t>
            </a:r>
          </a:p>
          <a:p>
            <a:endParaRPr lang="en-US" b="1" dirty="0"/>
          </a:p>
          <a:p>
            <a:r>
              <a:rPr lang="en-US" b="1" dirty="0"/>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177393"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60429416"/>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514600" y="0"/>
            <a:ext cx="6477000" cy="640080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Sale Contract Provisions</a:t>
            </a:r>
            <a:endParaRPr lang="en-US" sz="1050" b="1" dirty="0">
              <a:solidFill>
                <a:srgbClr val="FF0000"/>
              </a:solidFill>
            </a:endParaRPr>
          </a:p>
          <a:p>
            <a:pPr marL="0" indent="0">
              <a:buNone/>
            </a:pPr>
            <a:endParaRPr lang="en-US" sz="600" b="1" dirty="0">
              <a:solidFill>
                <a:srgbClr val="FF0000"/>
              </a:solidFill>
            </a:endParaRPr>
          </a:p>
          <a:p>
            <a:pPr lvl="1" indent="-342900">
              <a:buFont typeface="Wingdings" panose="05000000000000000000" pitchFamily="2" charset="2"/>
              <a:buChar char="q"/>
            </a:pPr>
            <a:r>
              <a:rPr lang="en-US" sz="2400" dirty="0"/>
              <a:t>Primary provisions </a:t>
            </a:r>
            <a:endParaRPr lang="en-US" sz="1000" dirty="0"/>
          </a:p>
          <a:p>
            <a:pPr marL="400050" lvl="1" indent="0">
              <a:buNone/>
            </a:pPr>
            <a:endParaRPr lang="en-US" sz="400" b="1" dirty="0"/>
          </a:p>
          <a:p>
            <a:pPr lvl="2" indent="-342900">
              <a:spcAft>
                <a:spcPts val="300"/>
              </a:spcAft>
              <a:buFont typeface="Wingdings" panose="05000000000000000000" pitchFamily="2" charset="2"/>
              <a:buChar char="§"/>
            </a:pPr>
            <a:r>
              <a:rPr lang="en-US" b="1" dirty="0"/>
              <a:t>conveyed interest, type of deed</a:t>
            </a:r>
          </a:p>
          <a:p>
            <a:pPr lvl="3" indent="-342900">
              <a:spcAft>
                <a:spcPts val="300"/>
              </a:spcAft>
              <a:buFont typeface="Courier New" panose="02070309020205020404" pitchFamily="49" charset="0"/>
              <a:buChar char="o"/>
            </a:pPr>
            <a:r>
              <a:rPr lang="en-US" sz="2400" dirty="0"/>
              <a:t>type of estate (fee simple, commonly)</a:t>
            </a:r>
          </a:p>
          <a:p>
            <a:pPr lvl="3" indent="-342900">
              <a:spcAft>
                <a:spcPts val="300"/>
              </a:spcAft>
              <a:buFont typeface="Courier New" panose="02070309020205020404" pitchFamily="49" charset="0"/>
              <a:buChar char="o"/>
            </a:pPr>
            <a:r>
              <a:rPr lang="en-US" sz="2400" dirty="0"/>
              <a:t>type of deed (general warranty)</a:t>
            </a:r>
          </a:p>
          <a:p>
            <a:pPr lvl="3" indent="-342900">
              <a:spcAft>
                <a:spcPts val="300"/>
              </a:spcAft>
              <a:buFont typeface="Courier New" panose="02070309020205020404" pitchFamily="49" charset="0"/>
              <a:buChar char="o"/>
            </a:pPr>
            <a:r>
              <a:rPr lang="en-US" sz="2400" dirty="0"/>
              <a:t>deed conditions</a:t>
            </a:r>
          </a:p>
          <a:p>
            <a:pPr lvl="2" indent="-342900">
              <a:spcAft>
                <a:spcPts val="300"/>
              </a:spcAft>
              <a:buFont typeface="Wingdings" panose="05000000000000000000" pitchFamily="2" charset="2"/>
              <a:buChar char="§"/>
            </a:pPr>
            <a:r>
              <a:rPr lang="en-US" b="1" dirty="0"/>
              <a:t>title evidence </a:t>
            </a:r>
            <a:r>
              <a:rPr lang="en-US" dirty="0"/>
              <a:t>– title insurance</a:t>
            </a:r>
          </a:p>
          <a:p>
            <a:pPr lvl="2" indent="-342900">
              <a:spcAft>
                <a:spcPts val="300"/>
              </a:spcAft>
              <a:buFont typeface="Wingdings" panose="05000000000000000000" pitchFamily="2" charset="2"/>
              <a:buChar char="§"/>
            </a:pPr>
            <a:r>
              <a:rPr lang="en-US" b="1" dirty="0"/>
              <a:t>closing costs </a:t>
            </a:r>
            <a:r>
              <a:rPr lang="en-US" dirty="0"/>
              <a:t>– who will pay what</a:t>
            </a:r>
          </a:p>
          <a:p>
            <a:pPr lvl="2" indent="-342900">
              <a:spcAft>
                <a:spcPts val="300"/>
              </a:spcAft>
              <a:buFont typeface="Wingdings" panose="05000000000000000000" pitchFamily="2" charset="2"/>
              <a:buChar char="§"/>
            </a:pPr>
            <a:r>
              <a:rPr lang="en-US" b="1" dirty="0"/>
              <a:t>damage and destruction</a:t>
            </a:r>
          </a:p>
          <a:p>
            <a:pPr lvl="3" indent="-342900">
              <a:spcAft>
                <a:spcPts val="300"/>
              </a:spcAft>
              <a:buFont typeface="Courier New" panose="02070309020205020404" pitchFamily="49" charset="0"/>
              <a:buChar char="o"/>
            </a:pPr>
            <a:r>
              <a:rPr lang="en-US" sz="2400" dirty="0"/>
              <a:t>respective duties, obligations if damage or destruction occurs</a:t>
            </a:r>
          </a:p>
          <a:p>
            <a:pPr lvl="2" indent="-342900">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128344" y="1752600"/>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solidFill>
                  <a:srgbClr val="FF0000"/>
                </a:solidFill>
              </a:rPr>
              <a:t>Sale Contract Provisions</a:t>
            </a:r>
          </a:p>
          <a:p>
            <a:endParaRPr lang="en-US" b="1" dirty="0"/>
          </a:p>
          <a:p>
            <a:r>
              <a:rPr lang="en-US" b="1" dirty="0"/>
              <a:t>Option-to-Buy Contract</a:t>
            </a:r>
          </a:p>
          <a:p>
            <a:endParaRPr lang="en-US" b="1" dirty="0"/>
          </a:p>
          <a:p>
            <a:r>
              <a:rPr lang="en-US" b="1" dirty="0"/>
              <a:t>Contract for Deed</a:t>
            </a:r>
          </a:p>
          <a:p>
            <a:endParaRPr lang="en-US" b="1" dirty="0"/>
          </a:p>
          <a:p>
            <a:endParaRPr lang="en-US" dirty="0"/>
          </a:p>
          <a:p>
            <a:endParaRPr lang="en-US" dirty="0"/>
          </a:p>
        </p:txBody>
      </p:sp>
      <p:cxnSp>
        <p:nvCxnSpPr>
          <p:cNvPr id="3" name="Straight Connector 2"/>
          <p:cNvCxnSpPr/>
          <p:nvPr/>
        </p:nvCxnSpPr>
        <p:spPr>
          <a:xfrm>
            <a:off x="2221233"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39734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0" y="0"/>
            <a:ext cx="9143998"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Title 7"/>
          <p:cNvSpPr>
            <a:spLocks noGrp="1"/>
          </p:cNvSpPr>
          <p:nvPr>
            <p:ph type="title"/>
          </p:nvPr>
        </p:nvSpPr>
        <p:spPr>
          <a:xfrm>
            <a:off x="152398" y="685800"/>
            <a:ext cx="9220200" cy="457200"/>
          </a:xfrm>
        </p:spPr>
        <p:txBody>
          <a:bodyPr>
            <a:noAutofit/>
          </a:bodyPr>
          <a:lstStyle/>
          <a:p>
            <a:br>
              <a:rPr lang="en-US" sz="2800" b="1" dirty="0">
                <a:solidFill>
                  <a:schemeClr val="bg1"/>
                </a:solidFill>
              </a:rPr>
            </a:br>
            <a:r>
              <a:rPr lang="en-US" sz="2800" b="1" dirty="0">
                <a:solidFill>
                  <a:schemeClr val="bg1"/>
                </a:solidFill>
              </a:rPr>
              <a:t>PowerPoint Presentation </a:t>
            </a:r>
            <a:r>
              <a:rPr lang="en-US" sz="2000" b="1" dirty="0">
                <a:solidFill>
                  <a:schemeClr val="bg1"/>
                </a:solidFill>
              </a:rPr>
              <a:t>to</a:t>
            </a:r>
            <a:r>
              <a:rPr lang="en-US" sz="2800" b="1" dirty="0">
                <a:solidFill>
                  <a:schemeClr val="bg1"/>
                </a:solidFill>
              </a:rPr>
              <a:t> </a:t>
            </a:r>
            <a:br>
              <a:rPr lang="en-US" sz="2800" b="1" dirty="0">
                <a:solidFill>
                  <a:schemeClr val="bg1"/>
                </a:solidFill>
              </a:rPr>
            </a:br>
            <a:r>
              <a:rPr lang="en-US" sz="2800" b="1" u="sng" dirty="0">
                <a:solidFill>
                  <a:schemeClr val="bg1"/>
                </a:solidFill>
              </a:rPr>
              <a:t>Principles of Real Estate Practice</a:t>
            </a:r>
            <a:br>
              <a:rPr lang="en-US" sz="2800" b="1" u="sng" dirty="0">
                <a:solidFill>
                  <a:schemeClr val="bg1"/>
                </a:solidFill>
              </a:rPr>
            </a:br>
            <a:br>
              <a:rPr lang="en-US" sz="2800" b="1" u="sng" dirty="0">
                <a:solidFill>
                  <a:schemeClr val="bg1"/>
                </a:solidFill>
              </a:rPr>
            </a:br>
            <a:r>
              <a:rPr lang="en-US" sz="3200" b="1" dirty="0">
                <a:solidFill>
                  <a:schemeClr val="bg1"/>
                </a:solidFill>
              </a:rPr>
              <a:t>Table of Contents </a:t>
            </a:r>
            <a:r>
              <a:rPr lang="en-US" sz="2400" b="1" dirty="0">
                <a:solidFill>
                  <a:schemeClr val="bg1"/>
                </a:solidFill>
              </a:rPr>
              <a:t>(cont.)</a:t>
            </a:r>
            <a:endParaRPr lang="en-US" sz="2400" dirty="0">
              <a:solidFill>
                <a:schemeClr val="bg1"/>
              </a:solidFill>
            </a:endParaRPr>
          </a:p>
        </p:txBody>
      </p:sp>
      <p:sp>
        <p:nvSpPr>
          <p:cNvPr id="3" name="Content Placeholder 2"/>
          <p:cNvSpPr>
            <a:spLocks noGrp="1"/>
          </p:cNvSpPr>
          <p:nvPr>
            <p:ph sz="half" idx="1"/>
          </p:nvPr>
        </p:nvSpPr>
        <p:spPr>
          <a:xfrm>
            <a:off x="76200" y="1905000"/>
            <a:ext cx="4876800" cy="4419600"/>
          </a:xfrm>
        </p:spPr>
        <p:txBody>
          <a:bodyPr>
            <a:normAutofit/>
          </a:bodyPr>
          <a:lstStyle/>
          <a:p>
            <a:pPr marL="0" indent="0">
              <a:buNone/>
            </a:pPr>
            <a:endParaRPr lang="en-US" sz="2400" dirty="0">
              <a:solidFill>
                <a:schemeClr val="bg1"/>
              </a:solidFill>
            </a:endParaRPr>
          </a:p>
          <a:p>
            <a:pPr marL="0" indent="0">
              <a:buNone/>
            </a:pPr>
            <a:r>
              <a:rPr lang="en-US" sz="2400" b="1" dirty="0">
                <a:solidFill>
                  <a:schemeClr val="bg1"/>
                </a:solidFill>
                <a:latin typeface="+mj-lt"/>
              </a:rPr>
              <a:t>#17: Real Estate Finance</a:t>
            </a:r>
          </a:p>
          <a:p>
            <a:pPr marL="0" indent="0">
              <a:buNone/>
            </a:pPr>
            <a:r>
              <a:rPr lang="en-US" sz="2400" b="1" dirty="0">
                <a:solidFill>
                  <a:schemeClr val="bg1"/>
                </a:solidFill>
                <a:latin typeface="+mj-lt"/>
              </a:rPr>
              <a:t>#18: Real Estate Investment</a:t>
            </a:r>
          </a:p>
          <a:p>
            <a:pPr marL="0" indent="0">
              <a:buNone/>
            </a:pPr>
            <a:r>
              <a:rPr lang="en-US" sz="2400" b="1" dirty="0">
                <a:solidFill>
                  <a:schemeClr val="bg1"/>
                </a:solidFill>
                <a:latin typeface="+mj-lt"/>
              </a:rPr>
              <a:t>#19: Real Estate Taxation</a:t>
            </a:r>
          </a:p>
          <a:p>
            <a:pPr marL="0" indent="0">
              <a:buNone/>
            </a:pPr>
            <a:r>
              <a:rPr lang="en-US" sz="2400" b="1" dirty="0">
                <a:solidFill>
                  <a:schemeClr val="bg1"/>
                </a:solidFill>
                <a:latin typeface="+mj-lt"/>
              </a:rPr>
              <a:t>#20: Professional Practices</a:t>
            </a:r>
          </a:p>
          <a:p>
            <a:pPr marL="0" indent="0">
              <a:buNone/>
            </a:pPr>
            <a:r>
              <a:rPr lang="en-US" sz="2400" b="1" dirty="0">
                <a:solidFill>
                  <a:schemeClr val="bg1"/>
                </a:solidFill>
                <a:latin typeface="+mj-lt"/>
              </a:rPr>
              <a:t>#21: Closings</a:t>
            </a:r>
          </a:p>
          <a:p>
            <a:pPr marL="0" indent="0">
              <a:buNone/>
            </a:pPr>
            <a:r>
              <a:rPr lang="en-US" sz="2400" b="1" dirty="0">
                <a:solidFill>
                  <a:schemeClr val="bg1"/>
                </a:solidFill>
                <a:latin typeface="+mj-lt"/>
              </a:rPr>
              <a:t>#22: R.E. Licensing, Regulation</a:t>
            </a:r>
          </a:p>
          <a:p>
            <a:pPr marL="0" indent="0">
              <a:buNone/>
            </a:pPr>
            <a:r>
              <a:rPr lang="en-US" sz="2400" b="1" dirty="0">
                <a:solidFill>
                  <a:schemeClr val="bg1"/>
                </a:solidFill>
                <a:latin typeface="+mj-lt"/>
              </a:rPr>
              <a:t>#23: Risk Management</a:t>
            </a:r>
          </a:p>
          <a:p>
            <a:pPr marL="0" indent="0">
              <a:buNone/>
            </a:pPr>
            <a:r>
              <a:rPr lang="en-US" sz="2400" b="1" dirty="0">
                <a:solidFill>
                  <a:schemeClr val="bg1"/>
                </a:solidFill>
                <a:latin typeface="+mj-lt"/>
              </a:rPr>
              <a:t>#24: Property Management</a:t>
            </a:r>
          </a:p>
          <a:p>
            <a:pPr marL="0" indent="0">
              <a:buNone/>
            </a:pPr>
            <a:r>
              <a:rPr lang="en-US" sz="2400" b="1" dirty="0">
                <a:solidFill>
                  <a:schemeClr val="bg1"/>
                </a:solidFill>
                <a:latin typeface="+mj-lt"/>
              </a:rPr>
              <a:t>#25: Real Estate Mathematics</a:t>
            </a:r>
          </a:p>
        </p:txBody>
      </p:sp>
      <p:graphicFrame>
        <p:nvGraphicFramePr>
          <p:cNvPr id="6" name="Table 5"/>
          <p:cNvGraphicFramePr>
            <a:graphicFrameLocks noGrp="1"/>
          </p:cNvGraphicFramePr>
          <p:nvPr/>
        </p:nvGraphicFramePr>
        <p:xfrm>
          <a:off x="228600" y="6454140"/>
          <a:ext cx="8686800" cy="27432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31502">
                <a:tc>
                  <a:txBody>
                    <a:bodyPr/>
                    <a:lstStyle/>
                    <a:p>
                      <a:r>
                        <a:rPr lang="en-US" sz="1200" dirty="0">
                          <a:solidFill>
                            <a:schemeClr val="bg1">
                              <a:lumMod val="65000"/>
                            </a:schemeClr>
                          </a:solidFill>
                          <a:latin typeface="+mj-lt"/>
                        </a:rPr>
                        <a:t>© Performance Programs Company              Principles of Real Estate Practice</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374833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362200" y="273050"/>
            <a:ext cx="6324600" cy="6127750"/>
          </a:xfrm>
        </p:spPr>
        <p:txBody>
          <a:bodyPr>
            <a:normAutofit lnSpcReduction="10000"/>
          </a:bodyPr>
          <a:lstStyle/>
          <a:p>
            <a:pPr marL="0" indent="0">
              <a:buNone/>
            </a:pPr>
            <a:r>
              <a:rPr lang="en-US" sz="2400" b="1" dirty="0">
                <a:solidFill>
                  <a:srgbClr val="FF0000"/>
                </a:solidFill>
              </a:rPr>
              <a:t>Regulation of Real Property Interests</a:t>
            </a:r>
          </a:p>
          <a:p>
            <a:pPr marL="0" indent="0">
              <a:buNone/>
            </a:pPr>
            <a:endParaRPr lang="en-US" sz="2400" dirty="0"/>
          </a:p>
          <a:p>
            <a:pPr marL="400050" lvl="1" indent="0">
              <a:spcBef>
                <a:spcPts val="0"/>
              </a:spcBef>
              <a:buNone/>
            </a:pPr>
            <a:r>
              <a:rPr lang="en-US" sz="2400" b="1" dirty="0"/>
              <a:t>Federal regulation</a:t>
            </a:r>
          </a:p>
          <a:p>
            <a:pPr marL="400050" lvl="1" indent="0">
              <a:spcBef>
                <a:spcPts val="0"/>
              </a:spcBef>
              <a:buNone/>
            </a:pPr>
            <a:endParaRPr lang="en-US" sz="2400" b="1" dirty="0"/>
          </a:p>
          <a:p>
            <a:pPr lvl="1" indent="-342900">
              <a:spcBef>
                <a:spcPts val="0"/>
              </a:spcBef>
              <a:buFont typeface="Wingdings" panose="05000000000000000000" pitchFamily="2" charset="2"/>
              <a:buChar char="q"/>
            </a:pPr>
            <a:r>
              <a:rPr lang="en-US" sz="2400" dirty="0"/>
              <a:t>Grants rights of ownership</a:t>
            </a:r>
          </a:p>
          <a:p>
            <a:pPr lvl="1" indent="-342900">
              <a:spcBef>
                <a:spcPts val="0"/>
              </a:spcBef>
              <a:buFont typeface="Wingdings" panose="05000000000000000000" pitchFamily="2" charset="2"/>
              <a:buChar char="q"/>
            </a:pPr>
            <a:r>
              <a:rPr lang="en-US" sz="2400" dirty="0"/>
              <a:t>Controls broad land usage standards</a:t>
            </a:r>
          </a:p>
          <a:p>
            <a:pPr lvl="1" indent="-342900">
              <a:spcBef>
                <a:spcPts val="0"/>
              </a:spcBef>
              <a:buFont typeface="Wingdings" panose="05000000000000000000" pitchFamily="2" charset="2"/>
              <a:buChar char="q"/>
            </a:pPr>
            <a:r>
              <a:rPr lang="en-US" sz="2400" dirty="0"/>
              <a:t>Regulates anti-discrimination laws</a:t>
            </a:r>
            <a:br>
              <a:rPr lang="en-US" sz="2400" dirty="0"/>
            </a:br>
            <a:endParaRPr lang="en-US" sz="2400" dirty="0"/>
          </a:p>
          <a:p>
            <a:pPr lvl="2" indent="-342900">
              <a:spcBef>
                <a:spcPts val="0"/>
              </a:spcBef>
              <a:buFont typeface="Wingdings" panose="05000000000000000000" pitchFamily="2" charset="2"/>
              <a:buChar char="§"/>
            </a:pPr>
            <a:r>
              <a:rPr lang="en-US" dirty="0"/>
              <a:t>Examples: land grants; federal flood zones; fair housing laws; FHA; EPA</a:t>
            </a:r>
            <a:endParaRPr lang="en-US" b="1" dirty="0"/>
          </a:p>
          <a:p>
            <a:pPr marL="400050" lvl="1" indent="0">
              <a:spcBef>
                <a:spcPts val="0"/>
              </a:spcBef>
              <a:buNone/>
            </a:pPr>
            <a:endParaRPr lang="en-US" sz="2400" b="1" dirty="0"/>
          </a:p>
          <a:p>
            <a:pPr marL="400050" lvl="1" indent="0">
              <a:spcBef>
                <a:spcPts val="0"/>
              </a:spcBef>
              <a:buNone/>
            </a:pPr>
            <a:r>
              <a:rPr lang="en-US" sz="2400" b="1" dirty="0"/>
              <a:t>State regulation</a:t>
            </a:r>
          </a:p>
          <a:p>
            <a:pPr marL="400050" lvl="1" indent="0">
              <a:spcBef>
                <a:spcPts val="0"/>
              </a:spcBef>
              <a:buNone/>
            </a:pPr>
            <a:endParaRPr lang="en-US" sz="2400" b="1" dirty="0"/>
          </a:p>
          <a:p>
            <a:pPr lvl="1" indent="-342900">
              <a:spcBef>
                <a:spcPts val="0"/>
              </a:spcBef>
              <a:buFont typeface="Wingdings" panose="05000000000000000000" pitchFamily="2" charset="2"/>
              <a:buChar char="q"/>
            </a:pPr>
            <a:r>
              <a:rPr lang="en-US" sz="2400" dirty="0"/>
              <a:t>Governs real estate business</a:t>
            </a:r>
          </a:p>
          <a:p>
            <a:pPr lvl="1" indent="-342900">
              <a:spcBef>
                <a:spcPts val="0"/>
              </a:spcBef>
              <a:buFont typeface="Wingdings" panose="05000000000000000000" pitchFamily="2" charset="2"/>
              <a:buChar char="q"/>
            </a:pPr>
            <a:r>
              <a:rPr lang="en-US" sz="2400" dirty="0"/>
              <a:t>Sets regional usage standards</a:t>
            </a:r>
          </a:p>
          <a:p>
            <a:pPr lvl="1" indent="-342900">
              <a:spcBef>
                <a:spcPts val="0"/>
              </a:spcBef>
              <a:buFont typeface="Wingdings" panose="05000000000000000000" pitchFamily="2" charset="2"/>
              <a:buChar char="q"/>
            </a:pPr>
            <a:endParaRPr lang="en-US" sz="2400" dirty="0"/>
          </a:p>
          <a:p>
            <a:pPr lvl="2" indent="-342900">
              <a:spcBef>
                <a:spcPts val="0"/>
              </a:spcBef>
              <a:buFont typeface="Wingdings" panose="05000000000000000000" pitchFamily="2" charset="2"/>
              <a:buChar char="§"/>
            </a:pPr>
            <a:r>
              <a:rPr lang="en-US" dirty="0"/>
              <a:t>Examples: license laws;  water rights; development regulation</a:t>
            </a:r>
          </a:p>
          <a:p>
            <a:pPr marL="400050" lvl="1" indent="0">
              <a:spcBef>
                <a:spcPts val="0"/>
              </a:spcBef>
              <a:buNone/>
            </a:pPr>
            <a:endParaRPr lang="en-US" sz="2000" b="1" dirty="0"/>
          </a:p>
          <a:p>
            <a:pPr marL="400050" lvl="1" indent="0">
              <a:buNone/>
            </a:pPr>
            <a:endParaRPr lang="en-US" dirty="0"/>
          </a:p>
        </p:txBody>
      </p:sp>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8" name="Text Placeholder 7"/>
          <p:cNvSpPr>
            <a:spLocks noGrp="1"/>
          </p:cNvSpPr>
          <p:nvPr>
            <p:ph type="body" sz="half" idx="2"/>
          </p:nvPr>
        </p:nvSpPr>
        <p:spPr>
          <a:xfrm>
            <a:off x="304801" y="1600200"/>
            <a:ext cx="1904999" cy="2362200"/>
          </a:xfrm>
          <a:noFill/>
        </p:spPr>
        <p:txBody>
          <a:bodyPr>
            <a:normAutofit/>
          </a:bodyPr>
          <a:lstStyle/>
          <a:p>
            <a:endParaRPr lang="en-US" sz="1200" b="1" dirty="0">
              <a:solidFill>
                <a:srgbClr val="FF0000"/>
              </a:solidFill>
            </a:endParaRPr>
          </a:p>
          <a:p>
            <a:r>
              <a:rPr lang="en-US" b="1" dirty="0"/>
              <a:t>Real Estate as Property</a:t>
            </a:r>
          </a:p>
          <a:p>
            <a:endParaRPr lang="en-US" b="1" dirty="0">
              <a:solidFill>
                <a:srgbClr val="FF0000"/>
              </a:solidFill>
            </a:endParaRPr>
          </a:p>
          <a:p>
            <a:r>
              <a:rPr lang="en-US" b="1" dirty="0"/>
              <a:t>Real Versus Personal Property</a:t>
            </a:r>
          </a:p>
          <a:p>
            <a:endParaRPr lang="en-US" b="1" dirty="0"/>
          </a:p>
          <a:p>
            <a:r>
              <a:rPr lang="en-US" b="1" dirty="0">
                <a:solidFill>
                  <a:srgbClr val="FF0000"/>
                </a:solidFill>
              </a:rPr>
              <a:t>Regulation of Real Property Interests</a:t>
            </a:r>
          </a:p>
          <a:p>
            <a:endParaRPr lang="en-US" dirty="0"/>
          </a:p>
          <a:p>
            <a:endParaRPr lang="en-US" dirty="0"/>
          </a:p>
        </p:txBody>
      </p:sp>
      <p:cxnSp>
        <p:nvCxnSpPr>
          <p:cNvPr id="3" name="Straight Connector 2"/>
          <p:cNvCxnSpPr/>
          <p:nvPr/>
        </p:nvCxnSpPr>
        <p:spPr>
          <a:xfrm>
            <a:off x="2209800" y="9144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62048737"/>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514600" y="273050"/>
            <a:ext cx="6477000" cy="6127750"/>
          </a:xfrm>
        </p:spPr>
        <p:txBody>
          <a:bodyPr>
            <a:normAutofit/>
          </a:bodyPr>
          <a:lstStyle/>
          <a:p>
            <a:pPr marL="0" indent="0">
              <a:buNone/>
            </a:pPr>
            <a:r>
              <a:rPr lang="en-US" sz="2400" b="1" dirty="0">
                <a:solidFill>
                  <a:srgbClr val="FF0000"/>
                </a:solidFill>
              </a:rPr>
              <a:t>Sale Contract Provisions</a:t>
            </a:r>
            <a:endParaRPr lang="en-US" sz="1100" b="1" dirty="0">
              <a:solidFill>
                <a:srgbClr val="FF0000"/>
              </a:solidFill>
            </a:endParaRPr>
          </a:p>
          <a:p>
            <a:pPr marL="0" indent="0">
              <a:buNone/>
            </a:pPr>
            <a:endParaRPr lang="en-US" sz="700" b="1" dirty="0">
              <a:solidFill>
                <a:srgbClr val="FF0000"/>
              </a:solidFill>
            </a:endParaRPr>
          </a:p>
          <a:p>
            <a:pPr lvl="1" indent="-342900">
              <a:buFont typeface="Wingdings" panose="05000000000000000000" pitchFamily="2" charset="2"/>
              <a:buChar char="q"/>
            </a:pPr>
            <a:r>
              <a:rPr lang="en-US" sz="2400" dirty="0"/>
              <a:t>Primary provisions (cont.)</a:t>
            </a:r>
            <a:endParaRPr lang="en-US" sz="1100" dirty="0"/>
          </a:p>
          <a:p>
            <a:pPr marL="400050" lvl="1" indent="0">
              <a:buNone/>
            </a:pPr>
            <a:endParaRPr lang="en-US" sz="600" b="1" dirty="0"/>
          </a:p>
          <a:p>
            <a:pPr lvl="2" indent="-342900">
              <a:buFont typeface="Wingdings" panose="05000000000000000000" pitchFamily="2" charset="2"/>
              <a:buChar char="§"/>
            </a:pPr>
            <a:r>
              <a:rPr lang="en-US" b="1" dirty="0"/>
              <a:t>default</a:t>
            </a:r>
          </a:p>
          <a:p>
            <a:pPr lvl="3" indent="-342900">
              <a:buFont typeface="Courier New" panose="02070309020205020404" pitchFamily="49" charset="0"/>
              <a:buChar char="o"/>
            </a:pPr>
            <a:r>
              <a:rPr lang="en-US" sz="2400" dirty="0"/>
              <a:t>identifies remedies</a:t>
            </a:r>
          </a:p>
          <a:p>
            <a:pPr lvl="3" indent="-342900">
              <a:buFont typeface="Courier New" panose="02070309020205020404" pitchFamily="49" charset="0"/>
              <a:buChar char="o"/>
            </a:pPr>
            <a:r>
              <a:rPr lang="en-US" sz="2400" dirty="0"/>
              <a:t>damages; specific performance; cancellation</a:t>
            </a:r>
          </a:p>
          <a:p>
            <a:pPr lvl="2" indent="-342900">
              <a:buFont typeface="Wingdings" panose="05000000000000000000" pitchFamily="2" charset="2"/>
              <a:buChar char="§"/>
            </a:pPr>
            <a:r>
              <a:rPr lang="en-US" b="1" dirty="0"/>
              <a:t>broker's representation, commission</a:t>
            </a:r>
          </a:p>
          <a:p>
            <a:pPr lvl="3" indent="-342900">
              <a:buFont typeface="Courier New" panose="02070309020205020404" pitchFamily="49" charset="0"/>
              <a:buChar char="o"/>
            </a:pPr>
            <a:r>
              <a:rPr lang="en-US" sz="2400" dirty="0"/>
              <a:t>relationship disclosure</a:t>
            </a:r>
          </a:p>
          <a:p>
            <a:pPr lvl="3" indent="-342900">
              <a:buFont typeface="Courier New" panose="02070309020205020404" pitchFamily="49" charset="0"/>
              <a:buChar char="o"/>
            </a:pPr>
            <a:r>
              <a:rPr lang="en-US" sz="2400" dirty="0"/>
              <a:t>commission arrangement</a:t>
            </a:r>
          </a:p>
          <a:p>
            <a:pPr lvl="2" indent="-342900">
              <a:buFont typeface="Wingdings" panose="05000000000000000000" pitchFamily="2" charset="2"/>
              <a:buChar char="§"/>
            </a:pPr>
            <a:r>
              <a:rPr lang="en-US" b="1" dirty="0"/>
              <a:t>seller's representations</a:t>
            </a:r>
          </a:p>
          <a:p>
            <a:pPr lvl="3" indent="-342900">
              <a:buFont typeface="Courier New" panose="02070309020205020404" pitchFamily="49" charset="0"/>
              <a:buChar char="o"/>
            </a:pPr>
            <a:r>
              <a:rPr lang="en-US" sz="2400" dirty="0"/>
              <a:t>warrant of clear title upon closing</a:t>
            </a:r>
          </a:p>
          <a:p>
            <a:pPr lvl="3" indent="-342900">
              <a:buFont typeface="Courier New" panose="02070309020205020404" pitchFamily="49" charset="0"/>
              <a:buChar char="o"/>
            </a:pPr>
            <a:r>
              <a:rPr lang="en-US" sz="2400" dirty="0"/>
              <a:t>all representations are true</a:t>
            </a:r>
          </a:p>
          <a:p>
            <a:pPr lvl="2" indent="-342900">
              <a:buFont typeface="Wingdings" panose="05000000000000000000" pitchFamily="2" charset="2"/>
              <a:buChar char="§"/>
            </a:pPr>
            <a:endParaRPr lang="en-US" sz="2000" dirty="0"/>
          </a:p>
        </p:txBody>
      </p:sp>
      <p:sp>
        <p:nvSpPr>
          <p:cNvPr id="8" name="Text Placeholder 7"/>
          <p:cNvSpPr>
            <a:spLocks noGrp="1"/>
          </p:cNvSpPr>
          <p:nvPr>
            <p:ph type="body" sz="half" idx="2"/>
          </p:nvPr>
        </p:nvSpPr>
        <p:spPr>
          <a:xfrm>
            <a:off x="114300" y="1802704"/>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solidFill>
                  <a:srgbClr val="FF0000"/>
                </a:solidFill>
              </a:rPr>
              <a:t>Sale Contract Provisions</a:t>
            </a:r>
          </a:p>
          <a:p>
            <a:endParaRPr lang="en-US" b="1" dirty="0"/>
          </a:p>
          <a:p>
            <a:r>
              <a:rPr lang="en-US" b="1" dirty="0"/>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177393"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13005467"/>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514600" y="273050"/>
            <a:ext cx="6477000" cy="6127750"/>
          </a:xfrm>
        </p:spPr>
        <p:txBody>
          <a:bodyPr>
            <a:normAutofit/>
          </a:bodyPr>
          <a:lstStyle/>
          <a:p>
            <a:pPr marL="0" indent="0">
              <a:buNone/>
            </a:pPr>
            <a:r>
              <a:rPr lang="en-US" sz="2400" b="1" dirty="0">
                <a:solidFill>
                  <a:srgbClr val="FF0000"/>
                </a:solidFill>
              </a:rPr>
              <a:t>Sale Contract Provisions</a:t>
            </a:r>
            <a:endParaRPr lang="en-US" sz="1100" b="1" dirty="0">
              <a:solidFill>
                <a:srgbClr val="FF0000"/>
              </a:solidFill>
            </a:endParaRPr>
          </a:p>
          <a:p>
            <a:pPr marL="0" indent="0">
              <a:buNone/>
            </a:pPr>
            <a:endParaRPr lang="en-US" sz="700" b="1" dirty="0">
              <a:solidFill>
                <a:srgbClr val="FF0000"/>
              </a:solidFill>
            </a:endParaRPr>
          </a:p>
          <a:p>
            <a:pPr lvl="1" indent="-342900">
              <a:buFont typeface="Wingdings" panose="05000000000000000000" pitchFamily="2" charset="2"/>
              <a:buChar char="q"/>
            </a:pPr>
            <a:r>
              <a:rPr lang="en-US" sz="2400" dirty="0"/>
              <a:t>Secondary provisions</a:t>
            </a:r>
            <a:endParaRPr lang="en-US" sz="900" dirty="0"/>
          </a:p>
          <a:p>
            <a:pPr marL="400050" lvl="1" indent="0">
              <a:buNone/>
            </a:pPr>
            <a:endParaRPr lang="en-US" sz="900" b="1" dirty="0"/>
          </a:p>
          <a:p>
            <a:pPr lvl="2" indent="-342900">
              <a:spcAft>
                <a:spcPts val="300"/>
              </a:spcAft>
              <a:buFont typeface="Wingdings" panose="05000000000000000000" pitchFamily="2" charset="2"/>
              <a:buChar char="§"/>
            </a:pPr>
            <a:r>
              <a:rPr lang="en-US" b="1" dirty="0"/>
              <a:t>inspections</a:t>
            </a:r>
            <a:r>
              <a:rPr lang="en-US" dirty="0"/>
              <a:t> – undertake, agree on remedial actions</a:t>
            </a:r>
          </a:p>
          <a:p>
            <a:pPr lvl="2" indent="-342900">
              <a:spcAft>
                <a:spcPts val="300"/>
              </a:spcAft>
              <a:buFont typeface="Wingdings" panose="05000000000000000000" pitchFamily="2" charset="2"/>
              <a:buChar char="§"/>
            </a:pPr>
            <a:r>
              <a:rPr lang="en-US" b="1" dirty="0"/>
              <a:t>owner's association disclosure </a:t>
            </a:r>
            <a:r>
              <a:rPr lang="en-US" dirty="0"/>
              <a:t>– agree on obligations</a:t>
            </a:r>
          </a:p>
          <a:p>
            <a:pPr lvl="2" indent="-342900">
              <a:spcAft>
                <a:spcPts val="300"/>
              </a:spcAft>
              <a:buFont typeface="Wingdings" panose="05000000000000000000" pitchFamily="2" charset="2"/>
              <a:buChar char="§"/>
            </a:pPr>
            <a:r>
              <a:rPr lang="en-US" b="1" dirty="0"/>
              <a:t>survey</a:t>
            </a:r>
            <a:r>
              <a:rPr lang="en-US" dirty="0"/>
              <a:t> – to satisfy lender requirements</a:t>
            </a:r>
          </a:p>
          <a:p>
            <a:pPr lvl="2" indent="-342900">
              <a:spcAft>
                <a:spcPts val="300"/>
              </a:spcAft>
              <a:buFont typeface="Wingdings" panose="05000000000000000000" pitchFamily="2" charset="2"/>
              <a:buChar char="§"/>
            </a:pPr>
            <a:r>
              <a:rPr lang="en-US" b="1" dirty="0"/>
              <a:t>environmental hazards</a:t>
            </a:r>
            <a:r>
              <a:rPr lang="en-US" dirty="0"/>
              <a:t> - disclosures</a:t>
            </a:r>
          </a:p>
          <a:p>
            <a:pPr lvl="2" indent="-342900">
              <a:spcAft>
                <a:spcPts val="300"/>
              </a:spcAft>
              <a:buFont typeface="Wingdings" panose="05000000000000000000" pitchFamily="2" charset="2"/>
              <a:buChar char="§"/>
            </a:pPr>
            <a:r>
              <a:rPr lang="en-US" b="1" dirty="0"/>
              <a:t>compliance with laws </a:t>
            </a:r>
            <a:r>
              <a:rPr lang="en-US" dirty="0"/>
              <a:t>– no undisclosed code or zoning violations</a:t>
            </a:r>
          </a:p>
          <a:p>
            <a:pPr lvl="2" indent="-342900">
              <a:spcAft>
                <a:spcPts val="300"/>
              </a:spcAft>
              <a:buFont typeface="Wingdings" panose="05000000000000000000" pitchFamily="2" charset="2"/>
              <a:buChar char="§"/>
            </a:pPr>
            <a:r>
              <a:rPr lang="en-US" b="1" dirty="0"/>
              <a:t>seller financing disclosure</a:t>
            </a:r>
            <a:r>
              <a:rPr lang="en-US" dirty="0"/>
              <a:t> – make required disclosures</a:t>
            </a:r>
          </a:p>
          <a:p>
            <a:pPr lvl="2" indent="-342900">
              <a:spcAft>
                <a:spcPts val="300"/>
              </a:spcAft>
              <a:buFont typeface="Wingdings" panose="05000000000000000000" pitchFamily="2" charset="2"/>
              <a:buChar char="§"/>
            </a:pPr>
            <a:r>
              <a:rPr lang="en-US" b="1" dirty="0"/>
              <a:t>rental property tenant's rights</a:t>
            </a:r>
          </a:p>
        </p:txBody>
      </p:sp>
      <p:sp>
        <p:nvSpPr>
          <p:cNvPr id="8" name="Text Placeholder 7"/>
          <p:cNvSpPr>
            <a:spLocks noGrp="1"/>
          </p:cNvSpPr>
          <p:nvPr>
            <p:ph type="body" sz="half" idx="2"/>
          </p:nvPr>
        </p:nvSpPr>
        <p:spPr>
          <a:xfrm>
            <a:off x="92806" y="1764082"/>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solidFill>
                  <a:srgbClr val="FF0000"/>
                </a:solidFill>
              </a:rPr>
              <a:t>Sale Contract Provisions</a:t>
            </a:r>
          </a:p>
          <a:p>
            <a:endParaRPr lang="en-US" b="1" dirty="0"/>
          </a:p>
          <a:p>
            <a:r>
              <a:rPr lang="en-US" b="1" dirty="0"/>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177393"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10779066"/>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514600" y="0"/>
            <a:ext cx="6477000" cy="6400800"/>
          </a:xfrm>
        </p:spPr>
        <p:txBody>
          <a:bodyPr>
            <a:normAutofit/>
          </a:bodyPr>
          <a:lstStyle/>
          <a:p>
            <a:pPr marL="0" indent="0">
              <a:buNone/>
            </a:pPr>
            <a:endParaRPr lang="en-US" sz="1200" b="1" dirty="0">
              <a:solidFill>
                <a:srgbClr val="FF0000"/>
              </a:solidFill>
            </a:endParaRPr>
          </a:p>
          <a:p>
            <a:pPr marL="0" indent="0">
              <a:buNone/>
            </a:pPr>
            <a:r>
              <a:rPr lang="en-US" sz="2400" b="1" dirty="0">
                <a:solidFill>
                  <a:srgbClr val="FF0000"/>
                </a:solidFill>
              </a:rPr>
              <a:t>Sale Contract Provisions</a:t>
            </a:r>
            <a:endParaRPr lang="en-US" sz="1400" b="1" dirty="0">
              <a:solidFill>
                <a:srgbClr val="FF0000"/>
              </a:solidFill>
            </a:endParaRPr>
          </a:p>
          <a:p>
            <a:pPr marL="0" indent="0">
              <a:buNone/>
            </a:pPr>
            <a:endParaRPr lang="en-US" sz="900" b="1" dirty="0">
              <a:solidFill>
                <a:srgbClr val="FF0000"/>
              </a:solidFill>
            </a:endParaRPr>
          </a:p>
          <a:p>
            <a:pPr lvl="1" indent="-342900">
              <a:buFont typeface="Wingdings" panose="05000000000000000000" pitchFamily="2" charset="2"/>
              <a:buChar char="q"/>
            </a:pPr>
            <a:r>
              <a:rPr lang="en-US" sz="2400" dirty="0"/>
              <a:t>Secondary provisions </a:t>
            </a:r>
            <a:endParaRPr lang="en-US" sz="1000" dirty="0"/>
          </a:p>
          <a:p>
            <a:pPr marL="400050" lvl="1" indent="0">
              <a:buNone/>
            </a:pPr>
            <a:endParaRPr lang="en-US" sz="1000" b="1" dirty="0"/>
          </a:p>
          <a:p>
            <a:pPr lvl="2" indent="-342900">
              <a:spcAft>
                <a:spcPts val="400"/>
              </a:spcAft>
              <a:buFont typeface="Wingdings" panose="05000000000000000000" pitchFamily="2" charset="2"/>
              <a:buChar char="§"/>
            </a:pPr>
            <a:r>
              <a:rPr lang="en-US" b="1" dirty="0"/>
              <a:t>FHA or VA financing conditions </a:t>
            </a:r>
            <a:r>
              <a:rPr lang="en-US" dirty="0"/>
              <a:t>– cancel option if price exceeds VA or FHA value</a:t>
            </a:r>
          </a:p>
          <a:p>
            <a:pPr lvl="2" indent="-342900">
              <a:spcAft>
                <a:spcPts val="400"/>
              </a:spcAft>
              <a:buFont typeface="Wingdings" panose="05000000000000000000" pitchFamily="2" charset="2"/>
              <a:buChar char="§"/>
            </a:pPr>
            <a:r>
              <a:rPr lang="en-US" b="1" dirty="0"/>
              <a:t>flood insurance </a:t>
            </a:r>
            <a:r>
              <a:rPr lang="en-US" dirty="0"/>
              <a:t>– may require if in flood plain</a:t>
            </a:r>
          </a:p>
          <a:p>
            <a:pPr lvl="2" indent="-342900">
              <a:spcAft>
                <a:spcPts val="400"/>
              </a:spcAft>
              <a:buFont typeface="Wingdings" panose="05000000000000000000" pitchFamily="2" charset="2"/>
              <a:buChar char="§"/>
            </a:pPr>
            <a:r>
              <a:rPr lang="en-US" b="1" dirty="0"/>
              <a:t>condominium assessments </a:t>
            </a:r>
            <a:r>
              <a:rPr lang="en-US" dirty="0"/>
              <a:t>- disclosure</a:t>
            </a:r>
          </a:p>
          <a:p>
            <a:pPr lvl="2" indent="-342900">
              <a:spcAft>
                <a:spcPts val="400"/>
              </a:spcAft>
              <a:buFont typeface="Wingdings" panose="05000000000000000000" pitchFamily="2" charset="2"/>
              <a:buChar char="§"/>
            </a:pPr>
            <a:r>
              <a:rPr lang="en-US" b="1" dirty="0"/>
              <a:t>foreign seller withholding – </a:t>
            </a:r>
            <a:r>
              <a:rPr lang="en-US" dirty="0"/>
              <a:t>15% of price if seller is alien</a:t>
            </a:r>
            <a:endParaRPr lang="en-US" b="1" dirty="0"/>
          </a:p>
          <a:p>
            <a:pPr lvl="2" indent="-342900">
              <a:spcAft>
                <a:spcPts val="400"/>
              </a:spcAft>
              <a:buFont typeface="Wingdings" panose="05000000000000000000" pitchFamily="2" charset="2"/>
              <a:buChar char="§"/>
            </a:pPr>
            <a:r>
              <a:rPr lang="en-US" b="1" dirty="0"/>
              <a:t>dispute resolution </a:t>
            </a:r>
            <a:r>
              <a:rPr lang="en-US" dirty="0"/>
              <a:t>– parties agree to arbitrate disputes versus litigate</a:t>
            </a:r>
            <a:endParaRPr lang="en-US" b="1" dirty="0"/>
          </a:p>
        </p:txBody>
      </p:sp>
      <p:sp>
        <p:nvSpPr>
          <p:cNvPr id="8" name="Text Placeholder 7"/>
          <p:cNvSpPr>
            <a:spLocks noGrp="1"/>
          </p:cNvSpPr>
          <p:nvPr>
            <p:ph type="body" sz="half" idx="2"/>
          </p:nvPr>
        </p:nvSpPr>
        <p:spPr>
          <a:xfrm>
            <a:off x="152400" y="1828800"/>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solidFill>
                  <a:srgbClr val="FF0000"/>
                </a:solidFill>
              </a:rPr>
              <a:t>Sale Contract Provisions</a:t>
            </a:r>
          </a:p>
          <a:p>
            <a:endParaRPr lang="en-US" b="1" dirty="0"/>
          </a:p>
          <a:p>
            <a:r>
              <a:rPr lang="en-US" b="1" dirty="0"/>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209799"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524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48159573"/>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514600" y="0"/>
            <a:ext cx="6477000" cy="6400800"/>
          </a:xfrm>
        </p:spPr>
        <p:txBody>
          <a:bodyPr>
            <a:normAutofit/>
          </a:bodyPr>
          <a:lstStyle/>
          <a:p>
            <a:pPr marL="0" indent="0">
              <a:buNone/>
            </a:pPr>
            <a:endParaRPr lang="en-US" sz="600" b="1" dirty="0">
              <a:solidFill>
                <a:srgbClr val="FF0000"/>
              </a:solidFill>
            </a:endParaRPr>
          </a:p>
          <a:p>
            <a:pPr marL="0" indent="0">
              <a:buNone/>
            </a:pPr>
            <a:r>
              <a:rPr lang="en-US" sz="2400" b="1" dirty="0">
                <a:solidFill>
                  <a:srgbClr val="FF0000"/>
                </a:solidFill>
              </a:rPr>
              <a:t>Sale Contract Provisions</a:t>
            </a:r>
            <a:endParaRPr lang="en-US" sz="1400" b="1" dirty="0">
              <a:solidFill>
                <a:srgbClr val="FF0000"/>
              </a:solidFill>
            </a:endParaRPr>
          </a:p>
          <a:p>
            <a:pPr marL="0" indent="0">
              <a:buNone/>
            </a:pPr>
            <a:endParaRPr lang="en-US" sz="900" b="1" dirty="0">
              <a:solidFill>
                <a:srgbClr val="FF0000"/>
              </a:solidFill>
            </a:endParaRPr>
          </a:p>
          <a:p>
            <a:pPr lvl="1" indent="-342900">
              <a:buFont typeface="Wingdings" panose="05000000000000000000" pitchFamily="2" charset="2"/>
              <a:buChar char="q"/>
            </a:pPr>
            <a:r>
              <a:rPr lang="en-US" sz="2400" dirty="0"/>
              <a:t>Secondary provisions </a:t>
            </a:r>
            <a:endParaRPr lang="en-US" sz="100" dirty="0"/>
          </a:p>
          <a:p>
            <a:pPr marL="400050" lvl="1" indent="0">
              <a:buNone/>
            </a:pPr>
            <a:endParaRPr lang="en-US" sz="100" b="1" dirty="0"/>
          </a:p>
          <a:p>
            <a:pPr lvl="2" indent="-342900">
              <a:spcAft>
                <a:spcPts val="400"/>
              </a:spcAft>
              <a:buFont typeface="Wingdings" panose="05000000000000000000" pitchFamily="2" charset="2"/>
              <a:buChar char="§"/>
            </a:pPr>
            <a:r>
              <a:rPr lang="en-US" b="1" dirty="0"/>
              <a:t>C.L.U.E. Report</a:t>
            </a:r>
            <a:endParaRPr lang="en-US" dirty="0"/>
          </a:p>
          <a:p>
            <a:pPr lvl="3" indent="-342900">
              <a:spcAft>
                <a:spcPts val="500"/>
              </a:spcAft>
              <a:buFont typeface="Courier New" panose="02070309020205020404" pitchFamily="49" charset="0"/>
              <a:buChar char="o"/>
            </a:pPr>
            <a:r>
              <a:rPr lang="en-US" sz="2400" dirty="0"/>
              <a:t>stands for Comprehensive Loss Underwriting Exchange</a:t>
            </a:r>
          </a:p>
          <a:p>
            <a:pPr lvl="3" indent="-342900">
              <a:spcAft>
                <a:spcPts val="500"/>
              </a:spcAft>
              <a:buFont typeface="Courier New" panose="02070309020205020404" pitchFamily="49" charset="0"/>
              <a:buChar char="o"/>
            </a:pPr>
            <a:r>
              <a:rPr lang="en-US" sz="2400" dirty="0"/>
              <a:t>insurance database used for underwriting insurance policies</a:t>
            </a:r>
          </a:p>
          <a:p>
            <a:pPr lvl="3" indent="-342900">
              <a:spcAft>
                <a:spcPts val="500"/>
              </a:spcAft>
              <a:buFont typeface="Courier New" panose="02070309020205020404" pitchFamily="49" charset="0"/>
              <a:buChar char="o"/>
            </a:pPr>
            <a:r>
              <a:rPr lang="en-US" sz="2400" dirty="0"/>
              <a:t>used in closings to disclose any prior claims or losses on property</a:t>
            </a:r>
          </a:p>
          <a:p>
            <a:pPr lvl="3" indent="-342900">
              <a:spcAft>
                <a:spcPts val="500"/>
              </a:spcAft>
              <a:buFont typeface="Courier New" panose="02070309020205020404" pitchFamily="49" charset="0"/>
              <a:buChar char="o"/>
            </a:pPr>
            <a:r>
              <a:rPr lang="en-US" sz="2400" dirty="0"/>
              <a:t>no recent claims helps to assure marketability of title</a:t>
            </a:r>
          </a:p>
          <a:p>
            <a:pPr lvl="2" indent="-342900">
              <a:spcAft>
                <a:spcPts val="600"/>
              </a:spcAft>
              <a:buFont typeface="Wingdings" panose="05000000000000000000" pitchFamily="2" charset="2"/>
              <a:buChar char="§"/>
            </a:pPr>
            <a:r>
              <a:rPr lang="en-US" dirty="0"/>
              <a:t>addenda – binding, special-topic agreements added to sale contract</a:t>
            </a:r>
          </a:p>
        </p:txBody>
      </p:sp>
      <p:sp>
        <p:nvSpPr>
          <p:cNvPr id="8" name="Text Placeholder 7"/>
          <p:cNvSpPr>
            <a:spLocks noGrp="1"/>
          </p:cNvSpPr>
          <p:nvPr>
            <p:ph type="body" sz="half" idx="2"/>
          </p:nvPr>
        </p:nvSpPr>
        <p:spPr>
          <a:xfrm>
            <a:off x="152400" y="1828800"/>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solidFill>
                  <a:srgbClr val="FF0000"/>
                </a:solidFill>
              </a:rPr>
              <a:t>Sale Contract Provisions</a:t>
            </a:r>
          </a:p>
          <a:p>
            <a:endParaRPr lang="en-US" b="1" dirty="0"/>
          </a:p>
          <a:p>
            <a:r>
              <a:rPr lang="en-US" b="1" dirty="0"/>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209799"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524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98696202"/>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285999" y="0"/>
            <a:ext cx="6705601" cy="6400800"/>
          </a:xfrm>
        </p:spPr>
        <p:txBody>
          <a:bodyPr>
            <a:normAutofit/>
          </a:bodyPr>
          <a:lstStyle/>
          <a:p>
            <a:pPr marL="0" indent="0">
              <a:buNone/>
            </a:pPr>
            <a:endParaRPr lang="en-US" sz="1800" b="1" dirty="0">
              <a:solidFill>
                <a:srgbClr val="FF0000"/>
              </a:solidFill>
            </a:endParaRPr>
          </a:p>
          <a:p>
            <a:pPr marL="0" indent="0">
              <a:buNone/>
            </a:pPr>
            <a:r>
              <a:rPr lang="en-US" sz="2400" b="1" dirty="0">
                <a:solidFill>
                  <a:srgbClr val="FF0000"/>
                </a:solidFill>
              </a:rPr>
              <a:t>Option-to-Buy Contract</a:t>
            </a:r>
          </a:p>
          <a:p>
            <a:pPr marL="0" indent="0">
              <a:buNone/>
            </a:pPr>
            <a:endParaRPr lang="en-US" sz="1200" b="1" dirty="0">
              <a:solidFill>
                <a:srgbClr val="FF0000"/>
              </a:solidFill>
            </a:endParaRPr>
          </a:p>
          <a:p>
            <a:pPr lvl="1" indent="-342900">
              <a:spcAft>
                <a:spcPts val="300"/>
              </a:spcAft>
              <a:buFont typeface="Wingdings" panose="05000000000000000000" pitchFamily="2" charset="2"/>
              <a:buChar char="q"/>
            </a:pPr>
            <a:r>
              <a:rPr lang="en-US" sz="2400" dirty="0"/>
              <a:t>Contract requirements</a:t>
            </a:r>
          </a:p>
          <a:p>
            <a:pPr lvl="2" indent="-342900">
              <a:spcAft>
                <a:spcPts val="300"/>
              </a:spcAft>
              <a:buFont typeface="Wingdings" panose="05000000000000000000" pitchFamily="2" charset="2"/>
              <a:buChar char="§"/>
            </a:pPr>
            <a:r>
              <a:rPr lang="en-US" dirty="0"/>
              <a:t>optionor = grantor; optionee = grantee</a:t>
            </a:r>
          </a:p>
          <a:p>
            <a:pPr lvl="2" indent="-342900">
              <a:spcAft>
                <a:spcPts val="300"/>
              </a:spcAft>
              <a:buFont typeface="Wingdings" panose="05000000000000000000" pitchFamily="2" charset="2"/>
              <a:buChar char="§"/>
            </a:pPr>
            <a:r>
              <a:rPr lang="en-US" dirty="0"/>
              <a:t>option conveys right to buy at a given time for a given price and terms</a:t>
            </a:r>
          </a:p>
          <a:p>
            <a:pPr lvl="2" indent="-342900">
              <a:spcAft>
                <a:spcPts val="300"/>
              </a:spcAft>
              <a:buFont typeface="Wingdings" panose="05000000000000000000" pitchFamily="2" charset="2"/>
              <a:buChar char="§"/>
            </a:pPr>
            <a:r>
              <a:rPr lang="en-US" dirty="0"/>
              <a:t>optionee must pay an amount for option</a:t>
            </a:r>
          </a:p>
          <a:p>
            <a:pPr lvl="2" indent="-342900">
              <a:spcAft>
                <a:spcPts val="300"/>
              </a:spcAft>
              <a:buFont typeface="Wingdings" panose="05000000000000000000" pitchFamily="2" charset="2"/>
              <a:buChar char="§"/>
            </a:pPr>
            <a:r>
              <a:rPr lang="en-US" sz="2400" dirty="0"/>
              <a:t>unilateral contract: </a:t>
            </a:r>
          </a:p>
          <a:p>
            <a:pPr lvl="3" indent="-342900">
              <a:spcAft>
                <a:spcPts val="300"/>
              </a:spcAft>
              <a:buFont typeface="Courier New" panose="02070309020205020404" pitchFamily="49" charset="0"/>
              <a:buChar char="o"/>
            </a:pPr>
            <a:r>
              <a:rPr lang="en-US" sz="2400" dirty="0"/>
              <a:t>optionee does not have to buy, but if s/he does, optionor must sell</a:t>
            </a:r>
          </a:p>
          <a:p>
            <a:pPr lvl="2" indent="-342900">
              <a:spcAft>
                <a:spcPts val="300"/>
              </a:spcAft>
              <a:buFont typeface="Wingdings" panose="05000000000000000000" pitchFamily="2" charset="2"/>
              <a:buChar char="§"/>
            </a:pPr>
            <a:r>
              <a:rPr lang="en-US" dirty="0"/>
              <a:t>lease option</a:t>
            </a:r>
          </a:p>
          <a:p>
            <a:pPr lvl="3" indent="-342900">
              <a:spcAft>
                <a:spcPts val="300"/>
              </a:spcAft>
              <a:buFont typeface="Courier New" panose="02070309020205020404" pitchFamily="49" charset="0"/>
              <a:buChar char="o"/>
            </a:pPr>
            <a:r>
              <a:rPr lang="en-US" sz="2400" dirty="0"/>
              <a:t>landlord allows portion of rent to be applied to purchase during the option period</a:t>
            </a:r>
          </a:p>
        </p:txBody>
      </p:sp>
      <p:sp>
        <p:nvSpPr>
          <p:cNvPr id="8" name="Text Placeholder 7"/>
          <p:cNvSpPr>
            <a:spLocks noGrp="1"/>
          </p:cNvSpPr>
          <p:nvPr>
            <p:ph type="body" sz="half" idx="2"/>
          </p:nvPr>
        </p:nvSpPr>
        <p:spPr>
          <a:xfrm>
            <a:off x="114300" y="1752600"/>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t>Sale Contract Provisions</a:t>
            </a:r>
          </a:p>
          <a:p>
            <a:endParaRPr lang="en-US" b="1" dirty="0"/>
          </a:p>
          <a:p>
            <a:r>
              <a:rPr lang="en-US" b="1" dirty="0">
                <a:solidFill>
                  <a:srgbClr val="FF0000"/>
                </a:solidFill>
              </a:rPr>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177393"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51664019"/>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321584" y="0"/>
            <a:ext cx="6670016" cy="640080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Option-to-Buy Contract</a:t>
            </a:r>
          </a:p>
          <a:p>
            <a:pPr marL="0" indent="0">
              <a:buNone/>
            </a:pPr>
            <a:endParaRPr lang="en-US" sz="1200" b="1" dirty="0">
              <a:solidFill>
                <a:srgbClr val="FF0000"/>
              </a:solidFill>
            </a:endParaRPr>
          </a:p>
          <a:p>
            <a:pPr lvl="1" indent="-342900">
              <a:spcBef>
                <a:spcPts val="400"/>
              </a:spcBef>
              <a:spcAft>
                <a:spcPts val="500"/>
              </a:spcAft>
              <a:buFont typeface="Wingdings" panose="05000000000000000000" pitchFamily="2" charset="2"/>
              <a:buChar char="q"/>
            </a:pPr>
            <a:r>
              <a:rPr lang="en-US" sz="2400" dirty="0"/>
              <a:t>Option contract requirements</a:t>
            </a:r>
            <a:endParaRPr lang="en-US" sz="100" dirty="0"/>
          </a:p>
          <a:p>
            <a:pPr marL="400050" lvl="1" indent="0">
              <a:spcBef>
                <a:spcPts val="400"/>
              </a:spcBef>
              <a:spcAft>
                <a:spcPts val="500"/>
              </a:spcAft>
              <a:buNone/>
            </a:pPr>
            <a:endParaRPr lang="en-US" sz="100" b="1" dirty="0"/>
          </a:p>
          <a:p>
            <a:pPr marL="1257300" lvl="2" indent="-457200">
              <a:spcBef>
                <a:spcPts val="400"/>
              </a:spcBef>
              <a:spcAft>
                <a:spcPts val="700"/>
              </a:spcAft>
              <a:buFont typeface="Wingdings" panose="05000000000000000000" pitchFamily="2" charset="2"/>
              <a:buChar char="§"/>
            </a:pPr>
            <a:r>
              <a:rPr lang="en-US" dirty="0"/>
              <a:t>non-refundable consideration for the option right</a:t>
            </a:r>
            <a:endParaRPr lang="en-US" sz="2000" dirty="0"/>
          </a:p>
          <a:p>
            <a:pPr marL="1257300" lvl="2" indent="-457200">
              <a:spcBef>
                <a:spcPts val="400"/>
              </a:spcBef>
              <a:spcAft>
                <a:spcPts val="700"/>
              </a:spcAft>
              <a:buFont typeface="Wingdings" panose="05000000000000000000" pitchFamily="2" charset="2"/>
              <a:buChar char="§"/>
            </a:pPr>
            <a:r>
              <a:rPr lang="en-US" dirty="0"/>
              <a:t>unchangeable price and terms of the sale</a:t>
            </a:r>
          </a:p>
          <a:p>
            <a:pPr marL="1257300" lvl="2" indent="-457200">
              <a:spcBef>
                <a:spcPts val="400"/>
              </a:spcBef>
              <a:spcAft>
                <a:spcPts val="700"/>
              </a:spcAft>
              <a:buFont typeface="Wingdings" panose="05000000000000000000" pitchFamily="2" charset="2"/>
              <a:buChar char="§"/>
            </a:pPr>
            <a:r>
              <a:rPr lang="en-US" dirty="0"/>
              <a:t>expiration date</a:t>
            </a:r>
          </a:p>
          <a:p>
            <a:pPr marL="1257300" lvl="2" indent="-457200">
              <a:spcBef>
                <a:spcPts val="400"/>
              </a:spcBef>
              <a:spcAft>
                <a:spcPts val="700"/>
              </a:spcAft>
              <a:buFont typeface="Wingdings" panose="05000000000000000000" pitchFamily="2" charset="2"/>
              <a:buChar char="§"/>
            </a:pPr>
            <a:r>
              <a:rPr lang="en-US" dirty="0"/>
              <a:t>legal description</a:t>
            </a:r>
          </a:p>
          <a:p>
            <a:pPr marL="1257300" lvl="2" indent="-457200">
              <a:spcBef>
                <a:spcPts val="400"/>
              </a:spcBef>
              <a:spcAft>
                <a:spcPts val="700"/>
              </a:spcAft>
              <a:buFont typeface="Wingdings" panose="05000000000000000000" pitchFamily="2" charset="2"/>
              <a:buChar char="§"/>
            </a:pPr>
            <a:r>
              <a:rPr lang="en-US" dirty="0"/>
              <a:t>must be in writing</a:t>
            </a:r>
          </a:p>
          <a:p>
            <a:pPr marL="1257300" lvl="2" indent="-457200">
              <a:spcBef>
                <a:spcPts val="400"/>
              </a:spcBef>
              <a:spcAft>
                <a:spcPts val="700"/>
              </a:spcAft>
              <a:buFont typeface="Wingdings" panose="05000000000000000000" pitchFamily="2" charset="2"/>
              <a:buChar char="§"/>
            </a:pPr>
            <a:r>
              <a:rPr lang="en-US" dirty="0"/>
              <a:t>must meet contract validity requirements</a:t>
            </a:r>
          </a:p>
          <a:p>
            <a:pPr marL="800100" lvl="2" indent="0">
              <a:buNone/>
            </a:pPr>
            <a:endParaRPr lang="en-US" sz="2000" dirty="0"/>
          </a:p>
        </p:txBody>
      </p:sp>
      <p:sp>
        <p:nvSpPr>
          <p:cNvPr id="8" name="Text Placeholder 7"/>
          <p:cNvSpPr>
            <a:spLocks noGrp="1"/>
          </p:cNvSpPr>
          <p:nvPr>
            <p:ph type="body" sz="half" idx="2"/>
          </p:nvPr>
        </p:nvSpPr>
        <p:spPr>
          <a:xfrm>
            <a:off x="84409" y="1752600"/>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t>Sale Contract Provisions</a:t>
            </a:r>
          </a:p>
          <a:p>
            <a:endParaRPr lang="en-US" b="1" dirty="0"/>
          </a:p>
          <a:p>
            <a:r>
              <a:rPr lang="en-US" b="1" dirty="0">
                <a:solidFill>
                  <a:srgbClr val="FF0000"/>
                </a:solidFill>
              </a:rPr>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177393"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01934349"/>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285999" y="86360"/>
            <a:ext cx="6749394" cy="6311743"/>
          </a:xfrm>
        </p:spPr>
        <p:txBody>
          <a:bodyPr>
            <a:normAutofit/>
          </a:bodyPr>
          <a:lstStyle/>
          <a:p>
            <a:pPr marL="0" indent="0">
              <a:buNone/>
            </a:pPr>
            <a:endParaRPr lang="en-US" sz="1400" b="1" dirty="0">
              <a:solidFill>
                <a:srgbClr val="FF0000"/>
              </a:solidFill>
            </a:endParaRPr>
          </a:p>
          <a:p>
            <a:pPr marL="0" indent="0">
              <a:buNone/>
            </a:pPr>
            <a:r>
              <a:rPr lang="en-US" sz="2400" b="1" dirty="0">
                <a:solidFill>
                  <a:srgbClr val="FF0000"/>
                </a:solidFill>
              </a:rPr>
              <a:t>Option-to-Buy Contract</a:t>
            </a:r>
          </a:p>
          <a:p>
            <a:pPr marL="0" indent="0">
              <a:buNone/>
            </a:pPr>
            <a:endParaRPr lang="en-US" sz="1200" b="1" dirty="0">
              <a:solidFill>
                <a:srgbClr val="FF0000"/>
              </a:solidFill>
            </a:endParaRPr>
          </a:p>
          <a:p>
            <a:pPr lvl="1" indent="-342900">
              <a:buFont typeface="Wingdings" panose="05000000000000000000" pitchFamily="2" charset="2"/>
              <a:buChar char="q"/>
            </a:pPr>
            <a:r>
              <a:rPr lang="en-US" sz="2400" dirty="0"/>
              <a:t>Common clause provisions</a:t>
            </a:r>
            <a:endParaRPr lang="en-US" sz="2400" b="1" dirty="0"/>
          </a:p>
          <a:p>
            <a:pPr lvl="2" indent="-342900">
              <a:spcAft>
                <a:spcPts val="700"/>
              </a:spcAft>
              <a:buFont typeface="Wingdings" panose="05000000000000000000" pitchFamily="2" charset="2"/>
              <a:buChar char="§"/>
            </a:pPr>
            <a:r>
              <a:rPr lang="en-US" dirty="0"/>
              <a:t>how to exercise option</a:t>
            </a:r>
          </a:p>
          <a:p>
            <a:pPr lvl="2" indent="-342900">
              <a:spcAft>
                <a:spcPts val="700"/>
              </a:spcAft>
              <a:buFont typeface="Wingdings" panose="05000000000000000000" pitchFamily="2" charset="2"/>
              <a:buChar char="§"/>
            </a:pPr>
            <a:r>
              <a:rPr lang="en-US" dirty="0"/>
              <a:t>forfeiture terms</a:t>
            </a:r>
          </a:p>
          <a:p>
            <a:pPr lvl="2" indent="-342900">
              <a:spcAft>
                <a:spcPts val="700"/>
              </a:spcAft>
              <a:buFont typeface="Wingdings" panose="05000000000000000000" pitchFamily="2" charset="2"/>
              <a:buChar char="§"/>
            </a:pPr>
            <a:r>
              <a:rPr lang="en-US" dirty="0"/>
              <a:t>property, good title warranties</a:t>
            </a:r>
          </a:p>
          <a:p>
            <a:pPr lvl="2" indent="-342900">
              <a:spcAft>
                <a:spcPts val="700"/>
              </a:spcAft>
              <a:buFont typeface="Wingdings" panose="05000000000000000000" pitchFamily="2" charset="2"/>
              <a:buChar char="§"/>
            </a:pPr>
            <a:r>
              <a:rPr lang="en-US" dirty="0"/>
              <a:t>how option money will be applied to purchase price</a:t>
            </a:r>
          </a:p>
          <a:p>
            <a:pPr marL="857250" lvl="1" indent="-457200">
              <a:spcAft>
                <a:spcPts val="700"/>
              </a:spcAft>
              <a:buFont typeface="Wingdings" panose="05000000000000000000" pitchFamily="2" charset="2"/>
              <a:buChar char="q"/>
            </a:pPr>
            <a:r>
              <a:rPr lang="en-US" sz="2400" dirty="0"/>
              <a:t>Legal aspects</a:t>
            </a:r>
          </a:p>
          <a:p>
            <a:pPr marL="1257300" lvl="2" indent="-457200">
              <a:spcAft>
                <a:spcPts val="700"/>
              </a:spcAft>
              <a:buFont typeface="Wingdings" panose="05000000000000000000" pitchFamily="2" charset="2"/>
              <a:buChar char="§"/>
            </a:pPr>
            <a:r>
              <a:rPr lang="en-US" b="1" dirty="0"/>
              <a:t>equitable interest</a:t>
            </a:r>
            <a:r>
              <a:rPr lang="en-US" dirty="0"/>
              <a:t>: optionee has right to obtain title </a:t>
            </a:r>
          </a:p>
          <a:p>
            <a:pPr marL="1257300" lvl="2" indent="-457200">
              <a:spcAft>
                <a:spcPts val="700"/>
              </a:spcAft>
              <a:buFont typeface="Wingdings" panose="05000000000000000000" pitchFamily="2" charset="2"/>
              <a:buChar char="§"/>
            </a:pPr>
            <a:r>
              <a:rPr lang="en-US" dirty="0"/>
              <a:t>option should be recorded</a:t>
            </a:r>
          </a:p>
          <a:p>
            <a:pPr marL="1257300" lvl="2" indent="-457200">
              <a:spcAft>
                <a:spcPts val="700"/>
              </a:spcAft>
              <a:buFont typeface="Wingdings" panose="05000000000000000000" pitchFamily="2" charset="2"/>
              <a:buChar char="§"/>
            </a:pPr>
            <a:r>
              <a:rPr lang="en-US" dirty="0"/>
              <a:t>options are assignable</a:t>
            </a:r>
          </a:p>
        </p:txBody>
      </p:sp>
      <p:sp>
        <p:nvSpPr>
          <p:cNvPr id="8" name="Text Placeholder 7"/>
          <p:cNvSpPr>
            <a:spLocks noGrp="1"/>
          </p:cNvSpPr>
          <p:nvPr>
            <p:ph type="body" sz="half" idx="2"/>
          </p:nvPr>
        </p:nvSpPr>
        <p:spPr>
          <a:xfrm>
            <a:off x="149221" y="1752600"/>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t>Sale Contract Provisions</a:t>
            </a:r>
          </a:p>
          <a:p>
            <a:endParaRPr lang="en-US" b="1" dirty="0"/>
          </a:p>
          <a:p>
            <a:r>
              <a:rPr lang="en-US" b="1" dirty="0">
                <a:solidFill>
                  <a:srgbClr val="FF0000"/>
                </a:solidFill>
              </a:rPr>
              <a:t>Option-to-Buy Contract</a:t>
            </a:r>
          </a:p>
          <a:p>
            <a:endParaRPr lang="en-US" b="1" dirty="0"/>
          </a:p>
          <a:p>
            <a:r>
              <a:rPr lang="en-US" b="1" dirty="0"/>
              <a:t>Contract for Deed</a:t>
            </a:r>
          </a:p>
          <a:p>
            <a:endParaRPr lang="en-US" dirty="0"/>
          </a:p>
          <a:p>
            <a:endParaRPr lang="en-US" dirty="0"/>
          </a:p>
        </p:txBody>
      </p:sp>
      <p:cxnSp>
        <p:nvCxnSpPr>
          <p:cNvPr id="3" name="Straight Connector 2"/>
          <p:cNvCxnSpPr/>
          <p:nvPr/>
        </p:nvCxnSpPr>
        <p:spPr>
          <a:xfrm>
            <a:off x="2177393"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62367786"/>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285999" y="152400"/>
            <a:ext cx="6705601" cy="6248400"/>
          </a:xfrm>
        </p:spPr>
        <p:txBody>
          <a:bodyPr>
            <a:normAutofit/>
          </a:bodyPr>
          <a:lstStyle/>
          <a:p>
            <a:pPr marL="0" indent="0">
              <a:buNone/>
            </a:pPr>
            <a:endParaRPr lang="en-US" sz="1050" b="1" dirty="0">
              <a:solidFill>
                <a:srgbClr val="FF0000"/>
              </a:solidFill>
            </a:endParaRPr>
          </a:p>
          <a:p>
            <a:pPr marL="0" indent="0">
              <a:buNone/>
            </a:pPr>
            <a:r>
              <a:rPr lang="en-US" sz="2400" b="1" dirty="0">
                <a:solidFill>
                  <a:srgbClr val="FF0000"/>
                </a:solidFill>
              </a:rPr>
              <a:t>Contract For Deed</a:t>
            </a:r>
            <a:endParaRPr lang="en-US" sz="800" b="1" dirty="0">
              <a:solidFill>
                <a:srgbClr val="FF0000"/>
              </a:solidFill>
            </a:endParaRPr>
          </a:p>
          <a:p>
            <a:pPr marL="0" indent="0">
              <a:buNone/>
            </a:pPr>
            <a:endParaRPr lang="en-US" sz="800" b="1" dirty="0"/>
          </a:p>
          <a:p>
            <a:pPr lvl="1" indent="-342900">
              <a:spcAft>
                <a:spcPts val="600"/>
              </a:spcAft>
              <a:buFont typeface="Wingdings" panose="05000000000000000000" pitchFamily="2" charset="2"/>
              <a:buChar char="q"/>
            </a:pPr>
            <a:r>
              <a:rPr lang="en-US" sz="2400" dirty="0"/>
              <a:t>General characteristics, mechanics</a:t>
            </a:r>
            <a:endParaRPr lang="en-US" sz="2400" b="1" dirty="0"/>
          </a:p>
          <a:p>
            <a:pPr lvl="2" indent="-342900">
              <a:spcAft>
                <a:spcPts val="600"/>
              </a:spcAft>
              <a:buFont typeface="Wingdings" panose="05000000000000000000" pitchFamily="2" charset="2"/>
              <a:buChar char="§"/>
            </a:pPr>
            <a:r>
              <a:rPr lang="en-US" dirty="0"/>
              <a:t>also called </a:t>
            </a:r>
            <a:r>
              <a:rPr lang="en-US" b="1" dirty="0"/>
              <a:t>land contract</a:t>
            </a:r>
            <a:r>
              <a:rPr lang="en-US" dirty="0"/>
              <a:t>, </a:t>
            </a:r>
            <a:r>
              <a:rPr lang="en-US" b="1" dirty="0"/>
              <a:t>conditional sales contract</a:t>
            </a:r>
            <a:r>
              <a:rPr lang="en-US" dirty="0"/>
              <a:t>, </a:t>
            </a:r>
            <a:r>
              <a:rPr lang="en-US" b="1" dirty="0"/>
              <a:t>installment sale</a:t>
            </a:r>
          </a:p>
          <a:p>
            <a:pPr lvl="2" indent="-342900">
              <a:spcAft>
                <a:spcPts val="600"/>
              </a:spcAft>
              <a:buFont typeface="Wingdings" panose="05000000000000000000" pitchFamily="2" charset="2"/>
              <a:buChar char="§"/>
            </a:pPr>
            <a:r>
              <a:rPr lang="en-US" dirty="0"/>
              <a:t>vendor (seller) sells to vendee (buyer)</a:t>
            </a:r>
          </a:p>
          <a:p>
            <a:pPr lvl="2" indent="-342900">
              <a:spcAft>
                <a:spcPts val="600"/>
              </a:spcAft>
              <a:buFont typeface="Wingdings" panose="05000000000000000000" pitchFamily="2" charset="2"/>
              <a:buChar char="§"/>
            </a:pPr>
            <a:r>
              <a:rPr lang="en-US" dirty="0"/>
              <a:t>seller retains legal title; buyer gets equitable title and possession</a:t>
            </a:r>
          </a:p>
          <a:p>
            <a:pPr lvl="2" indent="-342900">
              <a:spcAft>
                <a:spcPts val="600"/>
              </a:spcAft>
              <a:buFont typeface="Wingdings" panose="05000000000000000000" pitchFamily="2" charset="2"/>
              <a:buChar char="§"/>
            </a:pPr>
            <a:r>
              <a:rPr lang="en-US" dirty="0"/>
              <a:t>vendor allows vendee to make periodic payments of price and interest over time</a:t>
            </a:r>
          </a:p>
          <a:p>
            <a:pPr lvl="2" indent="-342900">
              <a:spcAft>
                <a:spcPts val="600"/>
              </a:spcAft>
              <a:buFont typeface="Wingdings" panose="05000000000000000000" pitchFamily="2" charset="2"/>
              <a:buChar char="§"/>
            </a:pPr>
            <a:r>
              <a:rPr lang="en-US" dirty="0"/>
              <a:t>at end of period, vendee refinances, pays seller remaining purchase price, gets legal title</a:t>
            </a:r>
          </a:p>
        </p:txBody>
      </p:sp>
      <p:sp>
        <p:nvSpPr>
          <p:cNvPr id="8" name="Text Placeholder 7"/>
          <p:cNvSpPr>
            <a:spLocks noGrp="1"/>
          </p:cNvSpPr>
          <p:nvPr>
            <p:ph type="body" sz="half" idx="2"/>
          </p:nvPr>
        </p:nvSpPr>
        <p:spPr>
          <a:xfrm>
            <a:off x="157619" y="1793310"/>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t>Sale Contract Provisions</a:t>
            </a:r>
          </a:p>
          <a:p>
            <a:endParaRPr lang="en-US" b="1" dirty="0"/>
          </a:p>
          <a:p>
            <a:r>
              <a:rPr lang="en-US" b="1" dirty="0"/>
              <a:t>Option-to-Buy Contract</a:t>
            </a:r>
          </a:p>
          <a:p>
            <a:endParaRPr lang="en-US" b="1" dirty="0"/>
          </a:p>
          <a:p>
            <a:r>
              <a:rPr lang="en-US" b="1" dirty="0">
                <a:solidFill>
                  <a:srgbClr val="FF0000"/>
                </a:solidFill>
              </a:rPr>
              <a:t>Contract for Deed</a:t>
            </a:r>
          </a:p>
          <a:p>
            <a:endParaRPr lang="en-US" dirty="0"/>
          </a:p>
          <a:p>
            <a:endParaRPr lang="en-US" dirty="0"/>
          </a:p>
        </p:txBody>
      </p:sp>
      <p:cxnSp>
        <p:nvCxnSpPr>
          <p:cNvPr id="3" name="Straight Connector 2"/>
          <p:cNvCxnSpPr/>
          <p:nvPr/>
        </p:nvCxnSpPr>
        <p:spPr>
          <a:xfrm>
            <a:off x="2177393"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53118647"/>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514599" y="273050"/>
            <a:ext cx="6629399" cy="6127750"/>
          </a:xfrm>
        </p:spPr>
        <p:txBody>
          <a:bodyPr>
            <a:normAutofit lnSpcReduction="10000"/>
          </a:bodyPr>
          <a:lstStyle/>
          <a:p>
            <a:pPr marL="0" indent="0">
              <a:buNone/>
            </a:pPr>
            <a:r>
              <a:rPr lang="en-US" sz="2400" b="1" dirty="0">
                <a:solidFill>
                  <a:srgbClr val="FF0000"/>
                </a:solidFill>
              </a:rPr>
              <a:t>Contract For Deed</a:t>
            </a:r>
          </a:p>
          <a:p>
            <a:pPr marL="400050" lvl="1" indent="0">
              <a:buNone/>
            </a:pPr>
            <a:endParaRPr lang="en-US" sz="1100" b="1" dirty="0"/>
          </a:p>
          <a:p>
            <a:pPr lvl="1" indent="-342900">
              <a:spcAft>
                <a:spcPts val="700"/>
              </a:spcAft>
              <a:buFont typeface="Wingdings" panose="05000000000000000000" pitchFamily="2" charset="2"/>
              <a:buChar char="q"/>
            </a:pPr>
            <a:r>
              <a:rPr lang="en-US" sz="2400" dirty="0"/>
              <a:t>Interests and rights</a:t>
            </a:r>
            <a:endParaRPr lang="en-US" sz="2000" b="1" dirty="0"/>
          </a:p>
          <a:p>
            <a:pPr lvl="2" indent="-342900">
              <a:spcAft>
                <a:spcPts val="700"/>
              </a:spcAft>
              <a:buFont typeface="Wingdings" panose="05000000000000000000" pitchFamily="2" charset="2"/>
              <a:buChar char="§"/>
            </a:pPr>
            <a:r>
              <a:rPr lang="en-US" dirty="0"/>
              <a:t>seller may </a:t>
            </a:r>
          </a:p>
          <a:p>
            <a:pPr lvl="3" indent="-342900">
              <a:spcAft>
                <a:spcPts val="700"/>
              </a:spcAft>
              <a:buFont typeface="Courier New" panose="02070309020205020404" pitchFamily="49" charset="0"/>
              <a:buChar char="o"/>
            </a:pPr>
            <a:r>
              <a:rPr lang="en-US" sz="2400" dirty="0"/>
              <a:t>encumber or assign interest</a:t>
            </a:r>
          </a:p>
          <a:p>
            <a:pPr lvl="3" indent="-342900">
              <a:spcAft>
                <a:spcPts val="700"/>
              </a:spcAft>
              <a:buFont typeface="Courier New" panose="02070309020205020404" pitchFamily="49" charset="0"/>
              <a:buChar char="o"/>
            </a:pPr>
            <a:r>
              <a:rPr lang="en-US" sz="2400" dirty="0"/>
              <a:t>sell or assign interest</a:t>
            </a:r>
          </a:p>
          <a:p>
            <a:pPr lvl="3" indent="-342900">
              <a:spcAft>
                <a:spcPts val="700"/>
              </a:spcAft>
              <a:buFont typeface="Courier New" panose="02070309020205020404" pitchFamily="49" charset="0"/>
              <a:buChar char="o"/>
            </a:pPr>
            <a:r>
              <a:rPr lang="en-US" sz="2400" dirty="0"/>
              <a:t>incur judgments</a:t>
            </a:r>
          </a:p>
          <a:p>
            <a:pPr lvl="2" indent="-342900">
              <a:spcAft>
                <a:spcPts val="700"/>
              </a:spcAft>
              <a:buFont typeface="Wingdings" panose="05000000000000000000" pitchFamily="2" charset="2"/>
              <a:buChar char="§"/>
            </a:pPr>
            <a:r>
              <a:rPr lang="en-US" dirty="0"/>
              <a:t>seller remains liable for underlying mortgage; must convey title at end of term</a:t>
            </a:r>
          </a:p>
          <a:p>
            <a:pPr lvl="2" indent="-342900">
              <a:spcAft>
                <a:spcPts val="700"/>
              </a:spcAft>
              <a:buFont typeface="Wingdings" panose="05000000000000000000" pitchFamily="2" charset="2"/>
              <a:buChar char="§"/>
            </a:pPr>
            <a:r>
              <a:rPr lang="en-US" dirty="0"/>
              <a:t>buyer must</a:t>
            </a:r>
          </a:p>
          <a:p>
            <a:pPr lvl="3" indent="-342900">
              <a:spcAft>
                <a:spcPts val="700"/>
              </a:spcAft>
              <a:buFont typeface="Courier New" panose="02070309020205020404" pitchFamily="49" charset="0"/>
              <a:buChar char="o"/>
            </a:pPr>
            <a:r>
              <a:rPr lang="en-US" sz="2400" dirty="0"/>
              <a:t>make payments</a:t>
            </a:r>
          </a:p>
          <a:p>
            <a:pPr lvl="3" indent="-342900">
              <a:spcAft>
                <a:spcPts val="700"/>
              </a:spcAft>
              <a:buFont typeface="Courier New" panose="02070309020205020404" pitchFamily="49" charset="0"/>
              <a:buChar char="o"/>
            </a:pPr>
            <a:r>
              <a:rPr lang="en-US" sz="2400" dirty="0"/>
              <a:t>maintain the property</a:t>
            </a:r>
          </a:p>
          <a:p>
            <a:pPr lvl="3" indent="-342900">
              <a:spcAft>
                <a:spcPts val="700"/>
              </a:spcAft>
              <a:buFont typeface="Courier New" panose="02070309020205020404" pitchFamily="49" charset="0"/>
              <a:buChar char="o"/>
            </a:pPr>
            <a:r>
              <a:rPr lang="en-US" sz="2400" dirty="0"/>
              <a:t>purchase at end of term</a:t>
            </a:r>
          </a:p>
        </p:txBody>
      </p:sp>
      <p:sp>
        <p:nvSpPr>
          <p:cNvPr id="8" name="Text Placeholder 7"/>
          <p:cNvSpPr>
            <a:spLocks noGrp="1"/>
          </p:cNvSpPr>
          <p:nvPr>
            <p:ph type="body" sz="half" idx="2"/>
          </p:nvPr>
        </p:nvSpPr>
        <p:spPr>
          <a:xfrm>
            <a:off x="119994" y="1743205"/>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t>Sale Contract Provisions</a:t>
            </a:r>
          </a:p>
          <a:p>
            <a:endParaRPr lang="en-US" b="1" dirty="0"/>
          </a:p>
          <a:p>
            <a:r>
              <a:rPr lang="en-US" b="1" dirty="0"/>
              <a:t>Option-to-Buy Contract</a:t>
            </a:r>
          </a:p>
          <a:p>
            <a:endParaRPr lang="en-US" b="1" dirty="0"/>
          </a:p>
          <a:p>
            <a:r>
              <a:rPr lang="en-US" b="1" dirty="0">
                <a:solidFill>
                  <a:srgbClr val="FF0000"/>
                </a:solidFill>
              </a:rPr>
              <a:t>Contract for Deed</a:t>
            </a:r>
          </a:p>
          <a:p>
            <a:endParaRPr lang="en-US" dirty="0"/>
          </a:p>
          <a:p>
            <a:endParaRPr lang="en-US" dirty="0"/>
          </a:p>
        </p:txBody>
      </p:sp>
      <p:cxnSp>
        <p:nvCxnSpPr>
          <p:cNvPr id="3" name="Straight Connector 2"/>
          <p:cNvCxnSpPr/>
          <p:nvPr/>
        </p:nvCxnSpPr>
        <p:spPr>
          <a:xfrm>
            <a:off x="2177393"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75696938"/>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285999" y="86360"/>
            <a:ext cx="6781800" cy="6314440"/>
          </a:xfrm>
        </p:spPr>
        <p:txBody>
          <a:bodyPr>
            <a:normAutofit/>
          </a:bodyPr>
          <a:lstStyle/>
          <a:p>
            <a:pPr marL="0" indent="0">
              <a:buNone/>
            </a:pPr>
            <a:endParaRPr lang="en-US" sz="1200" b="1" dirty="0">
              <a:solidFill>
                <a:srgbClr val="FF0000"/>
              </a:solidFill>
            </a:endParaRPr>
          </a:p>
          <a:p>
            <a:pPr marL="0" indent="0">
              <a:buNone/>
            </a:pPr>
            <a:r>
              <a:rPr lang="en-US" sz="2400" b="1" dirty="0">
                <a:solidFill>
                  <a:srgbClr val="FF0000"/>
                </a:solidFill>
              </a:rPr>
              <a:t>Contract For Deed</a:t>
            </a:r>
          </a:p>
          <a:p>
            <a:pPr marL="400050" lvl="1" indent="0">
              <a:buNone/>
            </a:pPr>
            <a:endParaRPr lang="en-US" sz="1100" b="1" dirty="0"/>
          </a:p>
          <a:p>
            <a:pPr lvl="1" indent="-342900">
              <a:spcAft>
                <a:spcPts val="700"/>
              </a:spcAft>
              <a:buFont typeface="Wingdings" panose="05000000000000000000" pitchFamily="2" charset="2"/>
              <a:buChar char="q"/>
            </a:pPr>
            <a:r>
              <a:rPr lang="en-US" sz="2400" dirty="0"/>
              <a:t>Default and recourse</a:t>
            </a:r>
            <a:endParaRPr lang="en-US" sz="2400" b="1" dirty="0"/>
          </a:p>
          <a:p>
            <a:pPr lvl="2" indent="-342900">
              <a:spcAft>
                <a:spcPts val="700"/>
              </a:spcAft>
              <a:buFont typeface="Wingdings" panose="05000000000000000000" pitchFamily="2" charset="2"/>
              <a:buChar char="§"/>
            </a:pPr>
            <a:r>
              <a:rPr lang="en-US" dirty="0"/>
              <a:t>If seller defaults</a:t>
            </a:r>
          </a:p>
          <a:p>
            <a:pPr lvl="3" indent="-342900">
              <a:spcAft>
                <a:spcPts val="700"/>
              </a:spcAft>
              <a:buFont typeface="Courier New" panose="02070309020205020404" pitchFamily="49" charset="0"/>
              <a:buChar char="o"/>
            </a:pPr>
            <a:r>
              <a:rPr lang="en-US" sz="2400" dirty="0"/>
              <a:t>buyer may sue for cancellation and damages, or specific performance</a:t>
            </a:r>
          </a:p>
          <a:p>
            <a:pPr marL="1257300" lvl="2" indent="-457200">
              <a:spcAft>
                <a:spcPts val="700"/>
              </a:spcAft>
              <a:buFont typeface="Wingdings" panose="05000000000000000000" pitchFamily="2" charset="2"/>
              <a:buChar char="§"/>
            </a:pPr>
            <a:r>
              <a:rPr lang="en-US" dirty="0"/>
              <a:t>If buyer defaults</a:t>
            </a:r>
          </a:p>
          <a:p>
            <a:pPr marL="1714500" lvl="3" indent="-457200">
              <a:spcAft>
                <a:spcPts val="700"/>
              </a:spcAft>
              <a:buFont typeface="Courier New" panose="02070309020205020404" pitchFamily="49" charset="0"/>
              <a:buChar char="o"/>
            </a:pPr>
            <a:r>
              <a:rPr lang="en-US" sz="2400" dirty="0"/>
              <a:t>may sue for specific performance or damages</a:t>
            </a:r>
          </a:p>
          <a:p>
            <a:pPr marL="1714500" lvl="3" indent="-457200">
              <a:spcAft>
                <a:spcPts val="700"/>
              </a:spcAft>
              <a:buFont typeface="Courier New" panose="02070309020205020404" pitchFamily="49" charset="0"/>
              <a:buChar char="o"/>
            </a:pPr>
            <a:r>
              <a:rPr lang="en-US" sz="2400" dirty="0"/>
              <a:t>may need to foreclose</a:t>
            </a:r>
          </a:p>
          <a:p>
            <a:pPr marL="1714500" lvl="3" indent="-457200">
              <a:spcAft>
                <a:spcPts val="700"/>
              </a:spcAft>
              <a:buFont typeface="Courier New" panose="02070309020205020404" pitchFamily="49" charset="0"/>
              <a:buChar char="o"/>
            </a:pPr>
            <a:r>
              <a:rPr lang="en-US" sz="2400" dirty="0"/>
              <a:t>if breach of contract, may cancel contract</a:t>
            </a:r>
          </a:p>
        </p:txBody>
      </p:sp>
      <p:sp>
        <p:nvSpPr>
          <p:cNvPr id="8" name="Text Placeholder 7"/>
          <p:cNvSpPr>
            <a:spLocks noGrp="1"/>
          </p:cNvSpPr>
          <p:nvPr>
            <p:ph type="body" sz="half" idx="2"/>
          </p:nvPr>
        </p:nvSpPr>
        <p:spPr>
          <a:xfrm>
            <a:off x="76199" y="1756775"/>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t>Sale Contract Provisions</a:t>
            </a:r>
          </a:p>
          <a:p>
            <a:endParaRPr lang="en-US" b="1" dirty="0"/>
          </a:p>
          <a:p>
            <a:r>
              <a:rPr lang="en-US" b="1" dirty="0"/>
              <a:t>Option-to-Buy Contract</a:t>
            </a:r>
          </a:p>
          <a:p>
            <a:endParaRPr lang="en-US" b="1" dirty="0"/>
          </a:p>
          <a:p>
            <a:r>
              <a:rPr lang="en-US" b="1" dirty="0">
                <a:solidFill>
                  <a:srgbClr val="FF0000"/>
                </a:solidFill>
              </a:rPr>
              <a:t>Contract for Deed</a:t>
            </a:r>
          </a:p>
          <a:p>
            <a:endParaRPr lang="en-US" dirty="0"/>
          </a:p>
          <a:p>
            <a:endParaRPr lang="en-US" dirty="0"/>
          </a:p>
        </p:txBody>
      </p:sp>
      <p:cxnSp>
        <p:nvCxnSpPr>
          <p:cNvPr id="3" name="Straight Connector 2"/>
          <p:cNvCxnSpPr/>
          <p:nvPr/>
        </p:nvCxnSpPr>
        <p:spPr>
          <a:xfrm>
            <a:off x="2177393"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798363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362200" y="273050"/>
            <a:ext cx="6324600" cy="6127750"/>
          </a:xfrm>
        </p:spPr>
        <p:txBody>
          <a:bodyPr>
            <a:normAutofit/>
          </a:bodyPr>
          <a:lstStyle/>
          <a:p>
            <a:pPr marL="0" indent="0">
              <a:buNone/>
            </a:pPr>
            <a:r>
              <a:rPr lang="en-US" sz="2400" b="1" dirty="0">
                <a:solidFill>
                  <a:srgbClr val="FF0000"/>
                </a:solidFill>
              </a:rPr>
              <a:t>Regulation of Real Property Interests</a:t>
            </a:r>
          </a:p>
          <a:p>
            <a:pPr marL="0" indent="0">
              <a:buNone/>
            </a:pPr>
            <a:endParaRPr lang="en-US" sz="2400" dirty="0"/>
          </a:p>
          <a:p>
            <a:pPr marL="400050" lvl="1" indent="0">
              <a:spcBef>
                <a:spcPts val="0"/>
              </a:spcBef>
              <a:buNone/>
            </a:pPr>
            <a:r>
              <a:rPr lang="en-US" sz="2400" b="1" dirty="0"/>
              <a:t>Local regulation</a:t>
            </a:r>
          </a:p>
          <a:p>
            <a:pPr lvl="1" indent="-342900">
              <a:spcBef>
                <a:spcPts val="0"/>
              </a:spcBef>
              <a:buFont typeface="Wingdings" panose="05000000000000000000" pitchFamily="2" charset="2"/>
              <a:buChar char="q"/>
            </a:pPr>
            <a:r>
              <a:rPr lang="en-US" sz="2400" dirty="0"/>
              <a:t>Levies real estate taxes</a:t>
            </a:r>
          </a:p>
          <a:p>
            <a:pPr lvl="1" indent="-342900">
              <a:spcBef>
                <a:spcPts val="0"/>
              </a:spcBef>
              <a:buFont typeface="Wingdings" panose="05000000000000000000" pitchFamily="2" charset="2"/>
              <a:buChar char="q"/>
            </a:pPr>
            <a:r>
              <a:rPr lang="en-US" sz="2400" dirty="0"/>
              <a:t>Controls specific usage</a:t>
            </a:r>
            <a:br>
              <a:rPr lang="en-US" sz="2400" dirty="0"/>
            </a:br>
            <a:endParaRPr lang="en-US" sz="2400" dirty="0"/>
          </a:p>
          <a:p>
            <a:pPr lvl="2" indent="-342900">
              <a:spcBef>
                <a:spcPts val="0"/>
              </a:spcBef>
              <a:buFont typeface="Wingdings" panose="05000000000000000000" pitchFamily="2" charset="2"/>
              <a:buChar char="§"/>
            </a:pPr>
            <a:r>
              <a:rPr lang="en-US" dirty="0"/>
              <a:t>Examples: property assessing; zoning; building permits; tax levies</a:t>
            </a:r>
          </a:p>
          <a:p>
            <a:pPr marL="400050" lvl="1" indent="0">
              <a:spcBef>
                <a:spcPts val="0"/>
              </a:spcBef>
              <a:buNone/>
            </a:pPr>
            <a:endParaRPr lang="en-US" sz="2400" b="1" dirty="0"/>
          </a:p>
          <a:p>
            <a:pPr marL="400050" lvl="1" indent="0">
              <a:spcBef>
                <a:spcPts val="0"/>
              </a:spcBef>
              <a:buNone/>
            </a:pPr>
            <a:r>
              <a:rPr lang="en-US" sz="2400" b="1" dirty="0"/>
              <a:t>Judicial regulation</a:t>
            </a:r>
          </a:p>
          <a:p>
            <a:pPr lvl="1" indent="-342900">
              <a:spcBef>
                <a:spcPts val="0"/>
              </a:spcBef>
              <a:buFont typeface="Wingdings" panose="05000000000000000000" pitchFamily="2" charset="2"/>
              <a:buChar char="q"/>
            </a:pPr>
            <a:r>
              <a:rPr lang="en-US" sz="2400" dirty="0"/>
              <a:t>Applies case law and common law to disputes</a:t>
            </a:r>
          </a:p>
          <a:p>
            <a:pPr lvl="1" indent="-342900">
              <a:spcBef>
                <a:spcPts val="0"/>
              </a:spcBef>
              <a:buFont typeface="Wingdings" panose="05000000000000000000" pitchFamily="2" charset="2"/>
              <a:buChar char="q"/>
            </a:pPr>
            <a:r>
              <a:rPr lang="en-US" sz="2400" dirty="0"/>
              <a:t>Contrasts with statutory law</a:t>
            </a:r>
            <a:br>
              <a:rPr lang="en-US" sz="2400" dirty="0"/>
            </a:br>
            <a:endParaRPr lang="en-US" sz="2400" dirty="0"/>
          </a:p>
          <a:p>
            <a:pPr lvl="2" indent="-342900">
              <a:spcBef>
                <a:spcPts val="0"/>
              </a:spcBef>
              <a:buFont typeface="Wingdings" panose="05000000000000000000" pitchFamily="2" charset="2"/>
              <a:buChar char="§"/>
            </a:pPr>
            <a:r>
              <a:rPr lang="en-US" dirty="0"/>
              <a:t>Examples: agency disputes; estate and inheritance disputes</a:t>
            </a:r>
          </a:p>
          <a:p>
            <a:pPr marL="400050" lvl="1" indent="0">
              <a:buNone/>
            </a:pPr>
            <a:endParaRPr lang="en-US" dirty="0"/>
          </a:p>
        </p:txBody>
      </p:sp>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2:</a:t>
            </a:r>
            <a:br>
              <a:rPr lang="en-US" sz="2400" dirty="0"/>
            </a:br>
            <a:r>
              <a:rPr lang="en-US" sz="2400" dirty="0"/>
              <a:t>Rights in </a:t>
            </a:r>
            <a:br>
              <a:rPr lang="en-US" sz="2400" dirty="0"/>
            </a:br>
            <a:r>
              <a:rPr lang="en-US" sz="2400" dirty="0"/>
              <a:t>Real Estate</a:t>
            </a:r>
            <a:br>
              <a:rPr lang="en-US" sz="2400" dirty="0"/>
            </a:br>
            <a:br>
              <a:rPr lang="en-US" sz="1800" dirty="0"/>
            </a:br>
            <a:br>
              <a:rPr lang="en-US" sz="1800" dirty="0"/>
            </a:br>
            <a:endParaRPr lang="en-US" sz="1800" dirty="0"/>
          </a:p>
        </p:txBody>
      </p:sp>
      <p:sp>
        <p:nvSpPr>
          <p:cNvPr id="8" name="Text Placeholder 7"/>
          <p:cNvSpPr>
            <a:spLocks noGrp="1"/>
          </p:cNvSpPr>
          <p:nvPr>
            <p:ph type="body" sz="half" idx="2"/>
          </p:nvPr>
        </p:nvSpPr>
        <p:spPr>
          <a:xfrm>
            <a:off x="304801" y="1600200"/>
            <a:ext cx="1904999" cy="2362200"/>
          </a:xfrm>
          <a:noFill/>
        </p:spPr>
        <p:txBody>
          <a:bodyPr>
            <a:normAutofit/>
          </a:bodyPr>
          <a:lstStyle/>
          <a:p>
            <a:endParaRPr lang="en-US" sz="1200" b="1" dirty="0">
              <a:solidFill>
                <a:srgbClr val="FF0000"/>
              </a:solidFill>
            </a:endParaRPr>
          </a:p>
          <a:p>
            <a:r>
              <a:rPr lang="en-US" b="1" dirty="0"/>
              <a:t>Real Estate as Property</a:t>
            </a:r>
          </a:p>
          <a:p>
            <a:endParaRPr lang="en-US" b="1" dirty="0">
              <a:solidFill>
                <a:srgbClr val="FF0000"/>
              </a:solidFill>
            </a:endParaRPr>
          </a:p>
          <a:p>
            <a:r>
              <a:rPr lang="en-US" b="1" dirty="0"/>
              <a:t>Real Versus Personal Property</a:t>
            </a:r>
          </a:p>
          <a:p>
            <a:endParaRPr lang="en-US" b="1" dirty="0"/>
          </a:p>
          <a:p>
            <a:r>
              <a:rPr lang="en-US" b="1" dirty="0">
                <a:solidFill>
                  <a:srgbClr val="FF0000"/>
                </a:solidFill>
              </a:rPr>
              <a:t>Regulation of Real Property Interests</a:t>
            </a:r>
          </a:p>
          <a:p>
            <a:endParaRPr lang="en-US" dirty="0"/>
          </a:p>
          <a:p>
            <a:endParaRPr lang="en-US" dirty="0"/>
          </a:p>
        </p:txBody>
      </p:sp>
      <p:cxnSp>
        <p:nvCxnSpPr>
          <p:cNvPr id="3" name="Straight Connector 2"/>
          <p:cNvCxnSpPr/>
          <p:nvPr/>
        </p:nvCxnSpPr>
        <p:spPr>
          <a:xfrm>
            <a:off x="2209800" y="381000"/>
            <a:ext cx="0" cy="3581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2  Rights in Real Estate             Slide 2-20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18810045"/>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294350" y="0"/>
            <a:ext cx="6849650" cy="6400800"/>
          </a:xfrm>
        </p:spPr>
        <p:txBody>
          <a:bodyPr>
            <a:noAutofit/>
          </a:bodyPr>
          <a:lstStyle/>
          <a:p>
            <a:pPr marL="0" indent="0">
              <a:buNone/>
            </a:pPr>
            <a:endParaRPr lang="en-US" sz="1100" b="1" dirty="0">
              <a:solidFill>
                <a:srgbClr val="FF0000"/>
              </a:solidFill>
            </a:endParaRPr>
          </a:p>
          <a:p>
            <a:pPr marL="0" indent="0">
              <a:buNone/>
            </a:pPr>
            <a:r>
              <a:rPr lang="en-US" sz="2400" b="1" dirty="0">
                <a:solidFill>
                  <a:srgbClr val="FF0000"/>
                </a:solidFill>
              </a:rPr>
              <a:t>Contract For Deed</a:t>
            </a:r>
          </a:p>
          <a:p>
            <a:pPr marL="400050" lvl="1" indent="0">
              <a:buNone/>
            </a:pPr>
            <a:endParaRPr lang="en-US" sz="1050" b="1" dirty="0"/>
          </a:p>
          <a:p>
            <a:pPr lvl="1" indent="-342900">
              <a:spcAft>
                <a:spcPts val="700"/>
              </a:spcAft>
              <a:buFont typeface="Wingdings" panose="05000000000000000000" pitchFamily="2" charset="2"/>
              <a:buChar char="q"/>
            </a:pPr>
            <a:r>
              <a:rPr lang="en-US" sz="2400" dirty="0"/>
              <a:t>Usage guidelines</a:t>
            </a:r>
            <a:endParaRPr lang="en-US" sz="1050" b="1" dirty="0"/>
          </a:p>
          <a:p>
            <a:pPr lvl="2" indent="-342900">
              <a:spcAft>
                <a:spcPts val="700"/>
              </a:spcAft>
              <a:buFont typeface="Wingdings" panose="05000000000000000000" pitchFamily="2" charset="2"/>
              <a:buChar char="§"/>
            </a:pPr>
            <a:r>
              <a:rPr lang="en-US" dirty="0"/>
              <a:t>contracts not standardized</a:t>
            </a:r>
          </a:p>
          <a:p>
            <a:pPr lvl="3" indent="-342900">
              <a:spcAft>
                <a:spcPts val="700"/>
              </a:spcAft>
              <a:buFont typeface="Courier New" panose="02070309020205020404" pitchFamily="49" charset="0"/>
              <a:buChar char="o"/>
            </a:pPr>
            <a:r>
              <a:rPr lang="en-US" sz="2400" dirty="0"/>
              <a:t>must obtain competent counsel on both sides</a:t>
            </a:r>
          </a:p>
          <a:p>
            <a:pPr lvl="2" indent="-342900">
              <a:spcAft>
                <a:spcPts val="700"/>
              </a:spcAft>
              <a:buFont typeface="Wingdings" panose="05000000000000000000" pitchFamily="2" charset="2"/>
              <a:buChar char="§"/>
            </a:pPr>
            <a:r>
              <a:rPr lang="en-US" dirty="0"/>
              <a:t>buyer without significant equity may cause damage, vacate</a:t>
            </a:r>
          </a:p>
          <a:p>
            <a:pPr marL="1257300" lvl="2" indent="-457200">
              <a:spcAft>
                <a:spcPts val="700"/>
              </a:spcAft>
              <a:buFont typeface="Wingdings" panose="05000000000000000000" pitchFamily="2" charset="2"/>
              <a:buChar char="§"/>
            </a:pPr>
            <a:r>
              <a:rPr lang="en-US" dirty="0"/>
              <a:t>seller may have undue power upon breach by buyer</a:t>
            </a:r>
          </a:p>
          <a:p>
            <a:pPr marL="1714500" lvl="3" indent="-457200">
              <a:spcAft>
                <a:spcPts val="700"/>
              </a:spcAft>
              <a:buFont typeface="Courier New" panose="02070309020205020404" pitchFamily="49" charset="0"/>
              <a:buChar char="o"/>
            </a:pPr>
            <a:r>
              <a:rPr lang="en-US" sz="2400" dirty="0"/>
              <a:t>may be able to cancel contract, retain moneys, avoid redemption rights</a:t>
            </a:r>
          </a:p>
        </p:txBody>
      </p:sp>
      <p:sp>
        <p:nvSpPr>
          <p:cNvPr id="8" name="Text Placeholder 7"/>
          <p:cNvSpPr>
            <a:spLocks noGrp="1"/>
          </p:cNvSpPr>
          <p:nvPr>
            <p:ph type="body" sz="half" idx="2"/>
          </p:nvPr>
        </p:nvSpPr>
        <p:spPr>
          <a:xfrm>
            <a:off x="111643" y="1828800"/>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t>Sale Contract Provisions</a:t>
            </a:r>
          </a:p>
          <a:p>
            <a:endParaRPr lang="en-US" b="1" dirty="0"/>
          </a:p>
          <a:p>
            <a:r>
              <a:rPr lang="en-US" b="1" dirty="0"/>
              <a:t>Option-to-Buy Contract</a:t>
            </a:r>
          </a:p>
          <a:p>
            <a:endParaRPr lang="en-US" b="1" dirty="0"/>
          </a:p>
          <a:p>
            <a:r>
              <a:rPr lang="en-US" b="1" dirty="0">
                <a:solidFill>
                  <a:srgbClr val="FF0000"/>
                </a:solidFill>
              </a:rPr>
              <a:t>Contract for Deed</a:t>
            </a:r>
          </a:p>
          <a:p>
            <a:endParaRPr lang="en-US" dirty="0"/>
          </a:p>
          <a:p>
            <a:endParaRPr lang="en-US" dirty="0"/>
          </a:p>
        </p:txBody>
      </p:sp>
      <p:cxnSp>
        <p:nvCxnSpPr>
          <p:cNvPr id="3" name="Straight Connector 2"/>
          <p:cNvCxnSpPr/>
          <p:nvPr/>
        </p:nvCxnSpPr>
        <p:spPr>
          <a:xfrm>
            <a:off x="2177393"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46711037"/>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14:</a:t>
            </a:r>
            <a:r>
              <a:rPr lang="en-US" sz="1000" dirty="0"/>
              <a:t> </a:t>
            </a:r>
            <a:br>
              <a:rPr lang="en-US" sz="2400" dirty="0"/>
            </a:br>
            <a:r>
              <a:rPr lang="en-US" sz="2400" dirty="0"/>
              <a:t>Contracts </a:t>
            </a:r>
            <a:br>
              <a:rPr lang="en-US" sz="2400" dirty="0"/>
            </a:br>
            <a:r>
              <a:rPr lang="en-US" sz="2400" dirty="0"/>
              <a:t>for the Sale</a:t>
            </a:r>
            <a:br>
              <a:rPr lang="en-US" sz="2400" dirty="0"/>
            </a:br>
            <a:r>
              <a:rPr lang="en-US" sz="2400" dirty="0"/>
              <a:t>of Real Estate</a:t>
            </a:r>
            <a:br>
              <a:rPr lang="en-US" sz="1800" dirty="0"/>
            </a:br>
            <a:endParaRPr lang="en-US" sz="1800" dirty="0"/>
          </a:p>
        </p:txBody>
      </p:sp>
      <p:sp>
        <p:nvSpPr>
          <p:cNvPr id="7" name="Content Placeholder 6"/>
          <p:cNvSpPr>
            <a:spLocks noGrp="1"/>
          </p:cNvSpPr>
          <p:nvPr>
            <p:ph idx="1"/>
          </p:nvPr>
        </p:nvSpPr>
        <p:spPr>
          <a:xfrm>
            <a:off x="2294350" y="0"/>
            <a:ext cx="6849650" cy="6400800"/>
          </a:xfrm>
        </p:spPr>
        <p:txBody>
          <a:bodyPr>
            <a:noAutofit/>
          </a:bodyPr>
          <a:lstStyle/>
          <a:p>
            <a:pPr marL="0" indent="0">
              <a:buNone/>
            </a:pPr>
            <a:endParaRPr lang="en-US" sz="1100" b="1" dirty="0">
              <a:solidFill>
                <a:srgbClr val="FF0000"/>
              </a:solidFill>
            </a:endParaRPr>
          </a:p>
          <a:p>
            <a:pPr marL="0" indent="0">
              <a:buNone/>
            </a:pPr>
            <a:r>
              <a:rPr lang="en-US" sz="2400" b="1" dirty="0">
                <a:solidFill>
                  <a:srgbClr val="FF0000"/>
                </a:solidFill>
              </a:rPr>
              <a:t>Contract For Deed</a:t>
            </a:r>
          </a:p>
          <a:p>
            <a:pPr marL="400050" lvl="1" indent="0">
              <a:buNone/>
            </a:pPr>
            <a:endParaRPr lang="en-US" sz="1050" b="1" dirty="0"/>
          </a:p>
          <a:p>
            <a:pPr lvl="1" indent="-342900">
              <a:spcAft>
                <a:spcPts val="700"/>
              </a:spcAft>
              <a:buFont typeface="Wingdings" panose="05000000000000000000" pitchFamily="2" charset="2"/>
              <a:buChar char="q"/>
            </a:pPr>
            <a:r>
              <a:rPr lang="en-US" sz="2400" dirty="0"/>
              <a:t>Usage guidelines – to minimize risk:</a:t>
            </a:r>
            <a:endParaRPr lang="en-US" sz="1050" b="1" dirty="0"/>
          </a:p>
          <a:p>
            <a:pPr lvl="2" indent="-342900">
              <a:spcAft>
                <a:spcPts val="700"/>
              </a:spcAft>
              <a:buFont typeface="Wingdings" panose="05000000000000000000" pitchFamily="2" charset="2"/>
              <a:buChar char="§"/>
            </a:pPr>
            <a:r>
              <a:rPr lang="en-US" dirty="0"/>
              <a:t>use attorneys to draft agreement; use standardized forms</a:t>
            </a:r>
          </a:p>
          <a:p>
            <a:pPr lvl="2" indent="-342900">
              <a:spcAft>
                <a:spcPts val="700"/>
              </a:spcAft>
              <a:buFont typeface="Wingdings" panose="05000000000000000000" pitchFamily="2" charset="2"/>
              <a:buChar char="§"/>
            </a:pPr>
            <a:r>
              <a:rPr lang="en-US" dirty="0"/>
              <a:t>be clear about how contract is to be enforced</a:t>
            </a:r>
          </a:p>
          <a:p>
            <a:pPr marL="1257300" lvl="2" indent="-457200">
              <a:spcAft>
                <a:spcPts val="700"/>
              </a:spcAft>
              <a:buFont typeface="Wingdings" panose="05000000000000000000" pitchFamily="2" charset="2"/>
              <a:buChar char="§"/>
            </a:pPr>
            <a:r>
              <a:rPr lang="en-US" dirty="0"/>
              <a:t>utilize professional escrow, title services</a:t>
            </a:r>
          </a:p>
          <a:p>
            <a:pPr marL="1257300" lvl="2" indent="-457200">
              <a:spcAft>
                <a:spcPts val="700"/>
              </a:spcAft>
              <a:buFont typeface="Wingdings" panose="05000000000000000000" pitchFamily="2" charset="2"/>
              <a:buChar char="§"/>
            </a:pPr>
            <a:r>
              <a:rPr lang="en-US" dirty="0"/>
              <a:t>record properly</a:t>
            </a:r>
          </a:p>
          <a:p>
            <a:pPr marL="800100" lvl="2" indent="0">
              <a:spcAft>
                <a:spcPts val="700"/>
              </a:spcAft>
              <a:buNone/>
            </a:pPr>
            <a:endParaRPr lang="en-US" dirty="0"/>
          </a:p>
        </p:txBody>
      </p:sp>
      <p:sp>
        <p:nvSpPr>
          <p:cNvPr id="8" name="Text Placeholder 7"/>
          <p:cNvSpPr>
            <a:spLocks noGrp="1"/>
          </p:cNvSpPr>
          <p:nvPr>
            <p:ph type="body" sz="half" idx="2"/>
          </p:nvPr>
        </p:nvSpPr>
        <p:spPr>
          <a:xfrm>
            <a:off x="111643" y="1828800"/>
            <a:ext cx="2057399" cy="3962400"/>
          </a:xfrm>
          <a:noFill/>
        </p:spPr>
        <p:txBody>
          <a:bodyPr>
            <a:normAutofit/>
          </a:bodyPr>
          <a:lstStyle/>
          <a:p>
            <a:endParaRPr lang="en-US" sz="1200" b="1" dirty="0">
              <a:solidFill>
                <a:srgbClr val="FF0000"/>
              </a:solidFill>
            </a:endParaRPr>
          </a:p>
          <a:p>
            <a:r>
              <a:rPr lang="en-US" b="1" dirty="0"/>
              <a:t>Contract for Sale</a:t>
            </a:r>
          </a:p>
          <a:p>
            <a:endParaRPr lang="en-US" b="1" dirty="0">
              <a:solidFill>
                <a:srgbClr val="FF0000"/>
              </a:solidFill>
            </a:endParaRPr>
          </a:p>
          <a:p>
            <a:r>
              <a:rPr lang="en-US" b="1" dirty="0"/>
              <a:t>Sale Contract Provisions</a:t>
            </a:r>
          </a:p>
          <a:p>
            <a:endParaRPr lang="en-US" b="1" dirty="0"/>
          </a:p>
          <a:p>
            <a:r>
              <a:rPr lang="en-US" b="1" dirty="0"/>
              <a:t>Option-to-Buy Contract</a:t>
            </a:r>
          </a:p>
          <a:p>
            <a:endParaRPr lang="en-US" b="1" dirty="0"/>
          </a:p>
          <a:p>
            <a:r>
              <a:rPr lang="en-US" b="1" dirty="0">
                <a:solidFill>
                  <a:srgbClr val="FF0000"/>
                </a:solidFill>
              </a:rPr>
              <a:t>Contract for Deed</a:t>
            </a:r>
          </a:p>
          <a:p>
            <a:endParaRPr lang="en-US" dirty="0"/>
          </a:p>
          <a:p>
            <a:endParaRPr lang="en-US" dirty="0"/>
          </a:p>
        </p:txBody>
      </p:sp>
      <p:cxnSp>
        <p:nvCxnSpPr>
          <p:cNvPr id="3" name="Straight Connector 2"/>
          <p:cNvCxnSpPr/>
          <p:nvPr/>
        </p:nvCxnSpPr>
        <p:spPr>
          <a:xfrm>
            <a:off x="2177393" y="0"/>
            <a:ext cx="0" cy="4953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#14  Contracts for the Sale of Real Estate   Slide 14-23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73206405"/>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1" y="0"/>
            <a:ext cx="9143999"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200" y="838200"/>
            <a:ext cx="8229600" cy="639762"/>
          </a:xfrm>
        </p:spPr>
        <p:txBody>
          <a:bodyPr>
            <a:noAutofit/>
          </a:bodyPr>
          <a:lstStyle/>
          <a:p>
            <a:r>
              <a:rPr lang="en-US" b="1" dirty="0">
                <a:solidFill>
                  <a:schemeClr val="bg1"/>
                </a:solidFill>
              </a:rPr>
              <a:t>Unit 15:</a:t>
            </a:r>
            <a:r>
              <a:rPr lang="en-US" dirty="0">
                <a:solidFill>
                  <a:schemeClr val="bg1"/>
                </a:solidFill>
              </a:rPr>
              <a:t> </a:t>
            </a:r>
            <a:r>
              <a:rPr lang="en-US" b="1" dirty="0">
                <a:solidFill>
                  <a:schemeClr val="bg1"/>
                </a:solidFill>
              </a:rPr>
              <a:t>REAL ESTATE MARKET ECONOMICS</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2057400" y="2405205"/>
          <a:ext cx="5029200" cy="29717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600" y="642698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#15  Real Estate Market Economics        Slide 15-1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73162205"/>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a:t>
            </a:r>
            <a:r>
              <a:rPr lang="en-US" sz="1000" dirty="0"/>
              <a:t>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The Market System</a:t>
            </a:r>
          </a:p>
          <a:p>
            <a:pPr marL="400050" lvl="1" indent="0">
              <a:buNone/>
            </a:pPr>
            <a:endParaRPr lang="en-US" sz="1100" dirty="0"/>
          </a:p>
          <a:p>
            <a:pPr marL="400050" lvl="1" indent="0">
              <a:buNone/>
            </a:pPr>
            <a:r>
              <a:rPr lang="en-US" sz="2400" b="1" dirty="0"/>
              <a:t>Why understand real estate market dynamics?</a:t>
            </a:r>
          </a:p>
          <a:p>
            <a:pPr marL="400050" lvl="1" indent="0">
              <a:buNone/>
            </a:pPr>
            <a:endParaRPr lang="en-US" sz="2400" b="1" dirty="0"/>
          </a:p>
          <a:p>
            <a:pPr lvl="1" indent="-342900">
              <a:buFont typeface="Wingdings" panose="05000000000000000000" pitchFamily="2" charset="2"/>
              <a:buChar char="q"/>
            </a:pPr>
            <a:r>
              <a:rPr lang="en-US" sz="2400" dirty="0"/>
              <a:t>Recognize effects of economic trends on real estate transaction volume, prices</a:t>
            </a:r>
            <a:br>
              <a:rPr lang="en-US" sz="2400" dirty="0"/>
            </a:br>
            <a:endParaRPr lang="en-US" sz="2400" dirty="0"/>
          </a:p>
          <a:p>
            <a:pPr lvl="1" indent="-342900">
              <a:buFont typeface="Wingdings" panose="05000000000000000000" pitchFamily="2" charset="2"/>
              <a:buChar char="q"/>
            </a:pPr>
            <a:r>
              <a:rPr lang="en-US" sz="2400" dirty="0"/>
              <a:t>Forecast future conditions, trends</a:t>
            </a:r>
            <a:br>
              <a:rPr lang="en-US" sz="2400" dirty="0"/>
            </a:br>
            <a:endParaRPr lang="en-US" sz="2400" dirty="0"/>
          </a:p>
          <a:p>
            <a:pPr lvl="1" indent="-342900">
              <a:buFont typeface="Wingdings" panose="05000000000000000000" pitchFamily="2" charset="2"/>
              <a:buChar char="q"/>
            </a:pPr>
            <a:r>
              <a:rPr lang="en-US" sz="2400" dirty="0"/>
              <a:t>Apply economics to a particular property or site</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The Market System</a:t>
            </a:r>
          </a:p>
          <a:p>
            <a:endParaRPr lang="en-US" b="1" dirty="0">
              <a:solidFill>
                <a:srgbClr val="FF0000"/>
              </a:solidFill>
            </a:endParaRPr>
          </a:p>
          <a:p>
            <a:r>
              <a:rPr lang="en-US" b="1" dirty="0"/>
              <a:t>Real Estate Market Dynamics</a:t>
            </a:r>
          </a:p>
          <a:p>
            <a:endParaRPr lang="en-US" dirty="0"/>
          </a:p>
          <a:p>
            <a:endParaRPr lang="en-US" dirty="0"/>
          </a:p>
        </p:txBody>
      </p:sp>
      <p:cxnSp>
        <p:nvCxnSpPr>
          <p:cNvPr id="3" name="Straight Connector 2"/>
          <p:cNvCxnSpPr/>
          <p:nvPr/>
        </p:nvCxnSpPr>
        <p:spPr>
          <a:xfrm>
            <a:off x="2193159"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25572010"/>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1"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The Market System</a:t>
            </a:r>
          </a:p>
          <a:p>
            <a:pPr marL="400050" lvl="1" indent="0">
              <a:buNone/>
            </a:pPr>
            <a:endParaRPr lang="en-US" sz="1100" dirty="0"/>
          </a:p>
          <a:p>
            <a:pPr marL="400050" lvl="1" indent="0">
              <a:buNone/>
            </a:pPr>
            <a:r>
              <a:rPr lang="en-US" sz="2400" b="1" dirty="0"/>
              <a:t>Supply and demand</a:t>
            </a:r>
          </a:p>
          <a:p>
            <a:pPr marL="400050" lvl="1" indent="0">
              <a:buNone/>
            </a:pPr>
            <a:endParaRPr lang="en-US" sz="1600" b="1" dirty="0"/>
          </a:p>
          <a:p>
            <a:pPr lvl="1" indent="-342900">
              <a:buFont typeface="Wingdings" panose="05000000000000000000" pitchFamily="2" charset="2"/>
              <a:buChar char="q"/>
            </a:pPr>
            <a:r>
              <a:rPr lang="en-US" sz="2400" b="1" dirty="0"/>
              <a:t>Supply</a:t>
            </a:r>
          </a:p>
          <a:p>
            <a:pPr lvl="2" indent="-342900">
              <a:buFont typeface="Wingdings" panose="05000000000000000000" pitchFamily="2" charset="2"/>
              <a:buChar char="§"/>
            </a:pPr>
            <a:r>
              <a:rPr lang="en-US" dirty="0"/>
              <a:t>goods or services available for sale, lease, or trade at any given time</a:t>
            </a:r>
            <a:br>
              <a:rPr lang="en-US" dirty="0"/>
            </a:br>
            <a:endParaRPr lang="en-US" dirty="0"/>
          </a:p>
          <a:p>
            <a:pPr lvl="1" indent="-342900">
              <a:buFont typeface="Wingdings" panose="05000000000000000000" pitchFamily="2" charset="2"/>
              <a:buChar char="q"/>
            </a:pPr>
            <a:r>
              <a:rPr lang="en-US" sz="2400" b="1" dirty="0"/>
              <a:t>Demand</a:t>
            </a:r>
          </a:p>
          <a:p>
            <a:pPr lvl="2" indent="-342900">
              <a:buFont typeface="Wingdings" panose="05000000000000000000" pitchFamily="2" charset="2"/>
              <a:buChar char="§"/>
            </a:pPr>
            <a:r>
              <a:rPr lang="en-US" dirty="0"/>
              <a:t>goods or services desired for purchase, lease, or trade at any given time</a:t>
            </a:r>
            <a:br>
              <a:rPr lang="en-US" dirty="0"/>
            </a:br>
            <a:endParaRPr lang="en-US" dirty="0"/>
          </a:p>
          <a:p>
            <a:pPr marL="857250" lvl="1" indent="-457200">
              <a:buFont typeface="Wingdings" panose="05000000000000000000" pitchFamily="2" charset="2"/>
              <a:buChar char="q"/>
            </a:pPr>
            <a:r>
              <a:rPr lang="en-US" sz="2400" b="1" dirty="0"/>
              <a:t>Economic activity</a:t>
            </a:r>
          </a:p>
          <a:p>
            <a:pPr marL="1257300" lvl="2" indent="-457200">
              <a:buFont typeface="Wingdings" panose="05000000000000000000" pitchFamily="2" charset="2"/>
              <a:buChar char="§"/>
            </a:pPr>
            <a:r>
              <a:rPr lang="en-US" dirty="0"/>
              <a:t>production, distribution, sale of goods and services to meet demand</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The Market System</a:t>
            </a:r>
          </a:p>
          <a:p>
            <a:endParaRPr lang="en-US" b="1" dirty="0">
              <a:solidFill>
                <a:srgbClr val="FF0000"/>
              </a:solidFill>
            </a:endParaRPr>
          </a:p>
          <a:p>
            <a:r>
              <a:rPr lang="en-US" b="1" dirty="0"/>
              <a:t>Real Estate Market Dynamics</a:t>
            </a:r>
          </a:p>
          <a:p>
            <a:endParaRPr lang="en-US" dirty="0"/>
          </a:p>
          <a:p>
            <a:endParaRPr lang="en-US" dirty="0"/>
          </a:p>
        </p:txBody>
      </p:sp>
      <p:cxnSp>
        <p:nvCxnSpPr>
          <p:cNvPr id="3" name="Straight Connector 2"/>
          <p:cNvCxnSpPr/>
          <p:nvPr/>
        </p:nvCxnSpPr>
        <p:spPr>
          <a:xfrm>
            <a:off x="2286000" y="-15240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73609969"/>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The Market System</a:t>
            </a:r>
          </a:p>
          <a:p>
            <a:pPr marL="400050" lvl="1" indent="0">
              <a:buNone/>
            </a:pPr>
            <a:endParaRPr lang="en-US" sz="1100" dirty="0"/>
          </a:p>
          <a:p>
            <a:pPr marL="400050" lvl="1" indent="0">
              <a:buNone/>
            </a:pPr>
            <a:r>
              <a:rPr lang="en-US" sz="2400" b="1" dirty="0"/>
              <a:t>Price and value</a:t>
            </a:r>
          </a:p>
          <a:p>
            <a:pPr marL="400050" lvl="1" indent="0">
              <a:buNone/>
            </a:pPr>
            <a:endParaRPr lang="en-US" sz="2400" b="1" dirty="0"/>
          </a:p>
          <a:p>
            <a:pPr lvl="1" indent="-342900">
              <a:buFont typeface="Wingdings" panose="05000000000000000000" pitchFamily="2" charset="2"/>
              <a:buChar char="q"/>
            </a:pPr>
            <a:r>
              <a:rPr lang="en-US" sz="2400" b="1" dirty="0"/>
              <a:t>Price mechanism</a:t>
            </a:r>
          </a:p>
          <a:p>
            <a:pPr lvl="2" indent="-342900">
              <a:buFont typeface="Wingdings" panose="05000000000000000000" pitchFamily="2" charset="2"/>
              <a:buChar char="§"/>
            </a:pPr>
            <a:r>
              <a:rPr lang="en-US" dirty="0"/>
              <a:t>quantified value of an exchange</a:t>
            </a:r>
            <a:br>
              <a:rPr lang="en-US" dirty="0"/>
            </a:br>
            <a:endParaRPr lang="en-US" dirty="0"/>
          </a:p>
          <a:p>
            <a:pPr lvl="2" indent="-342900">
              <a:buFont typeface="Wingdings" panose="05000000000000000000" pitchFamily="2" charset="2"/>
              <a:buChar char="§"/>
            </a:pPr>
            <a:r>
              <a:rPr lang="en-US" dirty="0"/>
              <a:t>Asking, bidding prices – amounts of value used to negotiate final price</a:t>
            </a:r>
            <a:br>
              <a:rPr lang="en-US" dirty="0"/>
            </a:br>
            <a:endParaRPr lang="en-US" dirty="0"/>
          </a:p>
          <a:p>
            <a:pPr lvl="2" indent="-342900">
              <a:buFont typeface="Wingdings" panose="05000000000000000000" pitchFamily="2" charset="2"/>
              <a:buChar char="§"/>
            </a:pPr>
            <a:r>
              <a:rPr lang="en-US" dirty="0"/>
              <a:t>final price – the ending amount of value following bidding</a:t>
            </a:r>
          </a:p>
          <a:p>
            <a:pPr marL="400050" lvl="1" indent="0">
              <a:buNone/>
            </a:pPr>
            <a:endParaRPr lang="en-US" sz="24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The Market System</a:t>
            </a:r>
          </a:p>
          <a:p>
            <a:endParaRPr lang="en-US" b="1" dirty="0">
              <a:solidFill>
                <a:srgbClr val="FF0000"/>
              </a:solidFill>
            </a:endParaRPr>
          </a:p>
          <a:p>
            <a:r>
              <a:rPr lang="en-US" b="1" dirty="0"/>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1479475"/>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lnSpcReduction="10000"/>
          </a:bodyPr>
          <a:lstStyle/>
          <a:p>
            <a:pPr marL="0" indent="0">
              <a:buNone/>
            </a:pPr>
            <a:r>
              <a:rPr lang="en-US" sz="2400" b="1" dirty="0">
                <a:solidFill>
                  <a:srgbClr val="FF0000"/>
                </a:solidFill>
              </a:rPr>
              <a:t>The Market System</a:t>
            </a:r>
          </a:p>
          <a:p>
            <a:pPr marL="400050" lvl="1" indent="0">
              <a:buNone/>
            </a:pPr>
            <a:endParaRPr lang="en-US" sz="1100" dirty="0"/>
          </a:p>
          <a:p>
            <a:pPr marL="400050" lvl="1" indent="0">
              <a:buNone/>
            </a:pPr>
            <a:r>
              <a:rPr lang="en-US" sz="2400" b="1" dirty="0"/>
              <a:t>Components of value </a:t>
            </a:r>
          </a:p>
          <a:p>
            <a:pPr marL="400050" lvl="1" indent="0">
              <a:buNone/>
            </a:pPr>
            <a:endParaRPr lang="en-US" sz="2400" b="1" dirty="0"/>
          </a:p>
          <a:p>
            <a:pPr lvl="1" indent="-342900">
              <a:buFont typeface="Wingdings" panose="05000000000000000000" pitchFamily="2" charset="2"/>
              <a:buChar char="q"/>
            </a:pPr>
            <a:r>
              <a:rPr lang="en-US" sz="2400" b="1" dirty="0"/>
              <a:t>Desire</a:t>
            </a:r>
          </a:p>
          <a:p>
            <a:pPr lvl="2" indent="-342900">
              <a:buFont typeface="Wingdings" panose="05000000000000000000" pitchFamily="2" charset="2"/>
              <a:buChar char="§"/>
            </a:pPr>
            <a:r>
              <a:rPr lang="en-US" dirty="0"/>
              <a:t>How bad do you want it?</a:t>
            </a:r>
            <a:br>
              <a:rPr lang="en-US" dirty="0"/>
            </a:br>
            <a:endParaRPr lang="en-US" dirty="0"/>
          </a:p>
          <a:p>
            <a:pPr lvl="1" indent="-342900">
              <a:buFont typeface="Wingdings" panose="05000000000000000000" pitchFamily="2" charset="2"/>
              <a:buChar char="q"/>
            </a:pPr>
            <a:r>
              <a:rPr lang="en-US" sz="2400" b="1" dirty="0"/>
              <a:t>Utility</a:t>
            </a:r>
          </a:p>
          <a:p>
            <a:pPr lvl="2" indent="-342900">
              <a:buFont typeface="Wingdings" panose="05000000000000000000" pitchFamily="2" charset="2"/>
              <a:buChar char="§"/>
            </a:pPr>
            <a:r>
              <a:rPr lang="en-US" dirty="0"/>
              <a:t>How well can the item do the job?</a:t>
            </a:r>
            <a:br>
              <a:rPr lang="en-US" dirty="0"/>
            </a:br>
            <a:endParaRPr lang="en-US" dirty="0"/>
          </a:p>
          <a:p>
            <a:pPr lvl="1" indent="-342900">
              <a:buFont typeface="Wingdings" panose="05000000000000000000" pitchFamily="2" charset="2"/>
              <a:buChar char="q"/>
            </a:pPr>
            <a:r>
              <a:rPr lang="en-US" sz="2400" b="1" dirty="0"/>
              <a:t>Scarcity</a:t>
            </a:r>
          </a:p>
          <a:p>
            <a:pPr lvl="2" indent="-342900">
              <a:buFont typeface="Wingdings" panose="05000000000000000000" pitchFamily="2" charset="2"/>
              <a:buChar char="§"/>
            </a:pPr>
            <a:r>
              <a:rPr lang="en-US" dirty="0"/>
              <a:t>How available is the item in relation to demand?</a:t>
            </a:r>
            <a:br>
              <a:rPr lang="en-US" dirty="0"/>
            </a:br>
            <a:endParaRPr lang="en-US" dirty="0"/>
          </a:p>
          <a:p>
            <a:pPr lvl="1" indent="-342900">
              <a:buFont typeface="Wingdings" panose="05000000000000000000" pitchFamily="2" charset="2"/>
              <a:buChar char="q"/>
            </a:pPr>
            <a:r>
              <a:rPr lang="en-US" sz="2400" b="1" dirty="0"/>
              <a:t>Purchasing power</a:t>
            </a:r>
          </a:p>
          <a:p>
            <a:pPr lvl="2" indent="-342900">
              <a:buFont typeface="Wingdings" panose="05000000000000000000" pitchFamily="2" charset="2"/>
              <a:buChar char="§"/>
            </a:pPr>
            <a:r>
              <a:rPr lang="en-US" dirty="0"/>
              <a:t>How affordable is it?</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The Market System</a:t>
            </a:r>
          </a:p>
          <a:p>
            <a:endParaRPr lang="en-US" b="1" dirty="0">
              <a:solidFill>
                <a:srgbClr val="FF0000"/>
              </a:solidFill>
            </a:endParaRPr>
          </a:p>
          <a:p>
            <a:r>
              <a:rPr lang="en-US" b="1" dirty="0"/>
              <a:t>Real Estate Market Dynamics</a:t>
            </a:r>
          </a:p>
          <a:p>
            <a:endParaRPr lang="en-US" dirty="0"/>
          </a:p>
          <a:p>
            <a:endParaRPr lang="en-US" dirty="0"/>
          </a:p>
        </p:txBody>
      </p:sp>
      <p:cxnSp>
        <p:nvCxnSpPr>
          <p:cNvPr id="3" name="Straight Connector 2"/>
          <p:cNvCxnSpPr/>
          <p:nvPr/>
        </p:nvCxnSpPr>
        <p:spPr>
          <a:xfrm>
            <a:off x="2177393"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18448880"/>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The Market System</a:t>
            </a:r>
          </a:p>
          <a:p>
            <a:pPr marL="400050" lvl="1" indent="0">
              <a:buNone/>
            </a:pPr>
            <a:endParaRPr lang="en-US" sz="1100" dirty="0"/>
          </a:p>
          <a:p>
            <a:pPr marL="400050" lvl="1" indent="0">
              <a:buNone/>
            </a:pPr>
            <a:r>
              <a:rPr lang="en-US" sz="2400" b="1" dirty="0"/>
              <a:t>Productivity and costs</a:t>
            </a:r>
          </a:p>
          <a:p>
            <a:pPr marL="400050" lvl="1" indent="0">
              <a:buNone/>
            </a:pPr>
            <a:endParaRPr lang="en-US" sz="2400" b="1" dirty="0"/>
          </a:p>
          <a:p>
            <a:pPr lvl="1" indent="-342900">
              <a:buFont typeface="Wingdings" panose="05000000000000000000" pitchFamily="2" charset="2"/>
              <a:buChar char="q"/>
            </a:pPr>
            <a:r>
              <a:rPr lang="en-US" sz="2400" dirty="0"/>
              <a:t>Essential production costs</a:t>
            </a:r>
          </a:p>
          <a:p>
            <a:pPr lvl="2" indent="-342900">
              <a:buFont typeface="Wingdings" panose="05000000000000000000" pitchFamily="2" charset="2"/>
              <a:buChar char="§"/>
            </a:pPr>
            <a:r>
              <a:rPr lang="en-US" dirty="0"/>
              <a:t>capital; materials; supplies; labor; management; overhead</a:t>
            </a:r>
            <a:br>
              <a:rPr lang="en-US" dirty="0"/>
            </a:br>
            <a:endParaRPr lang="en-US" dirty="0"/>
          </a:p>
          <a:p>
            <a:pPr lvl="1" indent="-342900">
              <a:buFont typeface="Wingdings" panose="05000000000000000000" pitchFamily="2" charset="2"/>
              <a:buChar char="q"/>
            </a:pPr>
            <a:r>
              <a:rPr lang="en-US" sz="2400" dirty="0"/>
              <a:t>Must maximize efficiency to minimize costs</a:t>
            </a:r>
            <a:br>
              <a:rPr lang="en-US" sz="2400" dirty="0"/>
            </a:br>
            <a:endParaRPr lang="en-US" sz="2400" dirty="0"/>
          </a:p>
          <a:p>
            <a:pPr lvl="1" indent="-342900">
              <a:buFont typeface="Wingdings" panose="05000000000000000000" pitchFamily="2" charset="2"/>
              <a:buChar char="q"/>
            </a:pPr>
            <a:r>
              <a:rPr lang="en-US" sz="2400" dirty="0"/>
              <a:t>Cost plus profit equals minimum price</a:t>
            </a:r>
          </a:p>
          <a:p>
            <a:pPr lvl="2" indent="-342900">
              <a:buFont typeface="Wingdings" panose="05000000000000000000" pitchFamily="2" charset="2"/>
              <a:buChar char="§"/>
            </a:pPr>
            <a:r>
              <a:rPr lang="en-US" dirty="0"/>
              <a:t>May conflict with desire, utility scarcity variables</a:t>
            </a:r>
          </a:p>
          <a:p>
            <a:pPr lvl="2" indent="-342900">
              <a:buFont typeface="Wingdings" panose="05000000000000000000" pitchFamily="2" charset="2"/>
              <a:buChar char="§"/>
            </a:pPr>
            <a:r>
              <a:rPr lang="en-US" dirty="0"/>
              <a:t>If cannot profit after costs, cannot produce</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The Market System</a:t>
            </a:r>
          </a:p>
          <a:p>
            <a:endParaRPr lang="en-US" b="1" dirty="0">
              <a:solidFill>
                <a:srgbClr val="FF0000"/>
              </a:solidFill>
            </a:endParaRPr>
          </a:p>
          <a:p>
            <a:r>
              <a:rPr lang="en-US" b="1" dirty="0"/>
              <a:t>Real Estate Market Dynamics</a:t>
            </a:r>
          </a:p>
          <a:p>
            <a:endParaRPr lang="en-US" dirty="0"/>
          </a:p>
          <a:p>
            <a:endParaRPr lang="en-US" dirty="0"/>
          </a:p>
        </p:txBody>
      </p:sp>
      <p:cxnSp>
        <p:nvCxnSpPr>
          <p:cNvPr id="3" name="Straight Connector 2"/>
          <p:cNvCxnSpPr/>
          <p:nvPr/>
        </p:nvCxnSpPr>
        <p:spPr>
          <a:xfrm>
            <a:off x="2193159" y="-15240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76903768"/>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The Market System</a:t>
            </a:r>
          </a:p>
          <a:p>
            <a:pPr marL="400050" lvl="1" indent="0">
              <a:buNone/>
            </a:pPr>
            <a:endParaRPr lang="en-US" sz="1100" dirty="0"/>
          </a:p>
          <a:p>
            <a:pPr marL="400050" lvl="1" indent="0">
              <a:buNone/>
            </a:pPr>
            <a:r>
              <a:rPr lang="en-US" sz="2400" b="1" dirty="0"/>
              <a:t>Market interaction</a:t>
            </a:r>
          </a:p>
          <a:p>
            <a:pPr marL="400050" lvl="1" indent="0">
              <a:buNone/>
            </a:pPr>
            <a:endParaRPr lang="en-US" sz="2400" b="1" dirty="0"/>
          </a:p>
          <a:p>
            <a:pPr lvl="1" indent="-342900">
              <a:buFont typeface="Wingdings" panose="05000000000000000000" pitchFamily="2" charset="2"/>
              <a:buChar char="q"/>
            </a:pPr>
            <a:r>
              <a:rPr lang="en-US" sz="2400" dirty="0"/>
              <a:t>The market</a:t>
            </a:r>
          </a:p>
          <a:p>
            <a:pPr lvl="2" indent="-342900">
              <a:buFont typeface="Wingdings" panose="05000000000000000000" pitchFamily="2" charset="2"/>
              <a:buChar char="§"/>
            </a:pPr>
            <a:r>
              <a:rPr lang="en-US" dirty="0"/>
              <a:t>transaction arena where suppliers and demanders define value through the price mechanism</a:t>
            </a:r>
            <a:br>
              <a:rPr lang="en-US" sz="2000" dirty="0"/>
            </a:br>
            <a:endParaRPr lang="en-US" sz="2000" dirty="0"/>
          </a:p>
          <a:p>
            <a:pPr lvl="1" indent="-342900">
              <a:buFont typeface="Wingdings" panose="05000000000000000000" pitchFamily="2" charset="2"/>
              <a:buChar char="q"/>
            </a:pPr>
            <a:r>
              <a:rPr lang="en-US" sz="2400" dirty="0"/>
              <a:t>Supply and demand movements</a:t>
            </a:r>
          </a:p>
          <a:p>
            <a:pPr lvl="2" indent="-342900">
              <a:buFont typeface="Wingdings" panose="05000000000000000000" pitchFamily="2" charset="2"/>
              <a:buChar char="§"/>
            </a:pPr>
            <a:r>
              <a:rPr lang="en-US" dirty="0"/>
              <a:t>if supply increases relative to demand, price decreases</a:t>
            </a:r>
            <a:br>
              <a:rPr lang="en-US" dirty="0"/>
            </a:br>
            <a:endParaRPr lang="en-US" dirty="0"/>
          </a:p>
          <a:p>
            <a:pPr lvl="2" indent="-342900">
              <a:buFont typeface="Wingdings" panose="05000000000000000000" pitchFamily="2" charset="2"/>
              <a:buChar char="§"/>
            </a:pPr>
            <a:r>
              <a:rPr lang="en-US" dirty="0"/>
              <a:t>if demand increases relative to supply, price increases</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The Market System</a:t>
            </a:r>
          </a:p>
          <a:p>
            <a:endParaRPr lang="en-US" b="1" dirty="0">
              <a:solidFill>
                <a:srgbClr val="FF0000"/>
              </a:solidFill>
            </a:endParaRPr>
          </a:p>
          <a:p>
            <a:r>
              <a:rPr lang="en-US" b="1" dirty="0"/>
              <a:t>Real Estate Market Dynamics</a:t>
            </a:r>
          </a:p>
          <a:p>
            <a:endParaRPr lang="en-US" dirty="0"/>
          </a:p>
          <a:p>
            <a:endParaRPr lang="en-US" dirty="0"/>
          </a:p>
        </p:txBody>
      </p:sp>
      <p:cxnSp>
        <p:nvCxnSpPr>
          <p:cNvPr id="3" name="Straight Connector 2"/>
          <p:cNvCxnSpPr/>
          <p:nvPr/>
        </p:nvCxnSpPr>
        <p:spPr>
          <a:xfrm>
            <a:off x="2184400" y="-15240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69389042"/>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The Market System</a:t>
            </a:r>
          </a:p>
          <a:p>
            <a:pPr marL="400050" lvl="1" indent="0">
              <a:buNone/>
            </a:pPr>
            <a:endParaRPr lang="en-US" sz="11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The Market System</a:t>
            </a:r>
          </a:p>
          <a:p>
            <a:endParaRPr lang="en-US" b="1" dirty="0">
              <a:solidFill>
                <a:srgbClr val="FF0000"/>
              </a:solidFill>
            </a:endParaRPr>
          </a:p>
          <a:p>
            <a:r>
              <a:rPr lang="en-US" b="1" dirty="0"/>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32 supply demand and price.jpg"/>
          <p:cNvPicPr>
            <a:picLocks noChangeAspect="1" noChangeArrowheads="1"/>
          </p:cNvPicPr>
          <p:nvPr/>
        </p:nvPicPr>
        <p:blipFill rotWithShape="1">
          <a:blip r:embed="rId3">
            <a:extLst>
              <a:ext uri="{28A0092B-C50C-407E-A947-70E740481C1C}">
                <a14:useLocalDpi xmlns:a14="http://schemas.microsoft.com/office/drawing/2010/main" val="0"/>
              </a:ext>
            </a:extLst>
          </a:blip>
          <a:srcRect b="10230"/>
          <a:stretch/>
        </p:blipFill>
        <p:spPr bwMode="auto">
          <a:xfrm>
            <a:off x="3200400" y="990600"/>
            <a:ext cx="4876800" cy="533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00130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8300"/>
            <a:ext cx="9144000" cy="6866300"/>
          </a:xfrm>
          <a:prstGeom prst="rect">
            <a:avLst/>
          </a:prstGeom>
        </p:spPr>
      </p:pic>
      <p:sp>
        <p:nvSpPr>
          <p:cNvPr id="14" name="Rectangle 13"/>
          <p:cNvSpPr/>
          <p:nvPr/>
        </p:nvSpPr>
        <p:spPr>
          <a:xfrm>
            <a:off x="0" y="-14336"/>
            <a:ext cx="9143999"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200" y="552225"/>
            <a:ext cx="8229600" cy="639762"/>
          </a:xfrm>
        </p:spPr>
        <p:txBody>
          <a:bodyPr>
            <a:noAutofit/>
          </a:bodyPr>
          <a:lstStyle/>
          <a:p>
            <a:r>
              <a:rPr lang="en-US" b="1" dirty="0">
                <a:solidFill>
                  <a:schemeClr val="bg1"/>
                </a:solidFill>
              </a:rPr>
              <a:t>Unit 3:</a:t>
            </a:r>
            <a:r>
              <a:rPr lang="en-US" dirty="0">
                <a:solidFill>
                  <a:schemeClr val="bg1"/>
                </a:solidFill>
              </a:rPr>
              <a:t> </a:t>
            </a:r>
            <a:r>
              <a:rPr lang="en-US" b="1" dirty="0">
                <a:solidFill>
                  <a:schemeClr val="bg1"/>
                </a:solidFill>
              </a:rPr>
              <a:t>INTERESTS AND ESTATES</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2057400" y="1937819"/>
          <a:ext cx="5029200" cy="29717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600" y="64134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 3  Interests and Estates            Slide 3-1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39374400"/>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The Market System</a:t>
            </a:r>
          </a:p>
          <a:p>
            <a:pPr marL="400050" lvl="1" indent="0">
              <a:buNone/>
            </a:pPr>
            <a:endParaRPr lang="en-US" sz="1100" dirty="0"/>
          </a:p>
          <a:p>
            <a:pPr marL="400050" lvl="1" indent="0">
              <a:buNone/>
            </a:pPr>
            <a:r>
              <a:rPr lang="en-US" sz="2400" b="1" dirty="0"/>
              <a:t>Market equilibrium</a:t>
            </a:r>
          </a:p>
          <a:p>
            <a:pPr marL="400050" lvl="1" indent="0">
              <a:buNone/>
            </a:pPr>
            <a:endParaRPr lang="en-US" sz="2400" b="1" dirty="0"/>
          </a:p>
          <a:p>
            <a:pPr lvl="1" indent="-342900">
              <a:buFont typeface="Wingdings" panose="05000000000000000000" pitchFamily="2" charset="2"/>
              <a:buChar char="q"/>
            </a:pPr>
            <a:r>
              <a:rPr lang="en-US" sz="2400" dirty="0"/>
              <a:t>Supply and demand tend toward balance </a:t>
            </a:r>
            <a:br>
              <a:rPr lang="en-US" sz="2400" dirty="0"/>
            </a:br>
            <a:endParaRPr lang="en-US" sz="2400" dirty="0"/>
          </a:p>
          <a:p>
            <a:pPr lvl="1" indent="-342900">
              <a:buFont typeface="Wingdings" panose="05000000000000000000" pitchFamily="2" charset="2"/>
              <a:buChar char="q"/>
            </a:pPr>
            <a:r>
              <a:rPr lang="en-US" sz="2400" dirty="0"/>
              <a:t>Market equilibrium</a:t>
            </a:r>
          </a:p>
          <a:p>
            <a:pPr lvl="2" indent="-342900">
              <a:buFont typeface="Wingdings" panose="05000000000000000000" pitchFamily="2" charset="2"/>
              <a:buChar char="§"/>
            </a:pPr>
            <a:r>
              <a:rPr lang="en-US" dirty="0"/>
              <a:t>price, cost, value theoretically the same</a:t>
            </a:r>
            <a:br>
              <a:rPr lang="en-US" dirty="0"/>
            </a:br>
            <a:endParaRPr lang="en-US" dirty="0"/>
          </a:p>
          <a:p>
            <a:pPr lvl="2" indent="-342900">
              <a:buFont typeface="Wingdings" panose="05000000000000000000" pitchFamily="2" charset="2"/>
              <a:buChar char="§"/>
            </a:pPr>
            <a:r>
              <a:rPr lang="en-US" dirty="0"/>
              <a:t>market imbalances caused by changes in supply or demand</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The Market System</a:t>
            </a:r>
          </a:p>
          <a:p>
            <a:endParaRPr lang="en-US" b="1" dirty="0">
              <a:solidFill>
                <a:srgbClr val="FF0000"/>
              </a:solidFill>
            </a:endParaRPr>
          </a:p>
          <a:p>
            <a:r>
              <a:rPr lang="en-US" b="1" dirty="0"/>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56140013"/>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Real Estate Market Dynamics</a:t>
            </a:r>
          </a:p>
          <a:p>
            <a:pPr marL="0" indent="0">
              <a:buNone/>
            </a:pPr>
            <a:r>
              <a:rPr lang="en-US" sz="2400" b="1" dirty="0">
                <a:solidFill>
                  <a:srgbClr val="FF0000"/>
                </a:solidFill>
              </a:rPr>
              <a:t>	</a:t>
            </a:r>
          </a:p>
          <a:p>
            <a:pPr marL="400050" lvl="1" indent="0">
              <a:buNone/>
            </a:pPr>
            <a:r>
              <a:rPr lang="en-US" sz="2400" b="1" dirty="0"/>
              <a:t>Economic characteristics of real estate</a:t>
            </a:r>
          </a:p>
          <a:p>
            <a:pPr marL="400050" lvl="1" indent="0">
              <a:buNone/>
            </a:pPr>
            <a:endParaRPr lang="en-US" sz="2400" b="1" dirty="0"/>
          </a:p>
          <a:p>
            <a:pPr marL="857250" lvl="1" indent="-457200">
              <a:buFont typeface="Wingdings" panose="05000000000000000000" pitchFamily="2" charset="2"/>
              <a:buChar char="q"/>
            </a:pPr>
            <a:r>
              <a:rPr lang="en-US" sz="2400" dirty="0"/>
              <a:t>Governed by </a:t>
            </a:r>
          </a:p>
          <a:p>
            <a:pPr lvl="2" indent="-342900">
              <a:buFont typeface="Wingdings" panose="05000000000000000000" pitchFamily="2" charset="2"/>
              <a:buChar char="§"/>
            </a:pPr>
            <a:r>
              <a:rPr lang="en-US" dirty="0"/>
              <a:t>supply</a:t>
            </a:r>
          </a:p>
          <a:p>
            <a:pPr lvl="2" indent="-342900">
              <a:buFont typeface="Wingdings" panose="05000000000000000000" pitchFamily="2" charset="2"/>
              <a:buChar char="§"/>
            </a:pPr>
            <a:r>
              <a:rPr lang="en-US" dirty="0"/>
              <a:t>demand</a:t>
            </a:r>
          </a:p>
          <a:p>
            <a:pPr lvl="2" indent="-342900">
              <a:buFont typeface="Wingdings" panose="05000000000000000000" pitchFamily="2" charset="2"/>
              <a:buChar char="§"/>
            </a:pPr>
            <a:r>
              <a:rPr lang="en-US" dirty="0"/>
              <a:t>price</a:t>
            </a:r>
          </a:p>
          <a:p>
            <a:pPr lvl="2" indent="-342900">
              <a:buFont typeface="Wingdings" panose="05000000000000000000" pitchFamily="2" charset="2"/>
              <a:buChar char="§"/>
            </a:pPr>
            <a:r>
              <a:rPr lang="en-US" dirty="0"/>
              <a:t>costs</a:t>
            </a:r>
          </a:p>
          <a:p>
            <a:pPr lvl="2" indent="-342900">
              <a:buFont typeface="Wingdings" panose="05000000000000000000" pitchFamily="2" charset="2"/>
              <a:buChar char="§"/>
            </a:pPr>
            <a:r>
              <a:rPr lang="en-US" dirty="0"/>
              <a:t>value components</a:t>
            </a:r>
          </a:p>
          <a:p>
            <a:pPr lvl="2" indent="-342900">
              <a:buFont typeface="Wingdings" panose="05000000000000000000" pitchFamily="2" charset="2"/>
              <a:buChar char="§"/>
            </a:pPr>
            <a:r>
              <a:rPr lang="en-US" dirty="0"/>
              <a:t>government influence</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The Market System</a:t>
            </a:r>
          </a:p>
          <a:p>
            <a:endParaRPr lang="en-US" b="1" dirty="0">
              <a:solidFill>
                <a:srgbClr val="FF0000"/>
              </a:solidFill>
            </a:endParaRPr>
          </a:p>
          <a:p>
            <a:r>
              <a:rPr lang="en-US" b="1" dirty="0">
                <a:solidFill>
                  <a:srgbClr val="FF0000"/>
                </a:solidFill>
              </a:rPr>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43202021"/>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Real Estate Market Dynamics</a:t>
            </a:r>
          </a:p>
          <a:p>
            <a:pPr marL="0" indent="0">
              <a:buNone/>
            </a:pPr>
            <a:r>
              <a:rPr lang="en-US" sz="2400" b="1" dirty="0">
                <a:solidFill>
                  <a:srgbClr val="FF0000"/>
                </a:solidFill>
              </a:rPr>
              <a:t>	</a:t>
            </a:r>
          </a:p>
          <a:p>
            <a:pPr marL="400050" lvl="1" indent="0">
              <a:buNone/>
            </a:pPr>
            <a:r>
              <a:rPr lang="en-US" sz="2400" b="1" dirty="0"/>
              <a:t>Distinguishing features of real estate</a:t>
            </a:r>
          </a:p>
          <a:p>
            <a:pPr marL="400050" lvl="1" indent="0">
              <a:buNone/>
            </a:pPr>
            <a:endParaRPr lang="en-US" sz="2400" b="1" dirty="0"/>
          </a:p>
          <a:p>
            <a:pPr marL="857250" lvl="1" indent="-457200">
              <a:buFont typeface="Wingdings" panose="05000000000000000000" pitchFamily="2" charset="2"/>
              <a:buChar char="q"/>
            </a:pPr>
            <a:r>
              <a:rPr lang="en-US" sz="2400" b="1" dirty="0"/>
              <a:t>Inherent value  </a:t>
            </a:r>
          </a:p>
          <a:p>
            <a:pPr marL="1257300" lvl="2" indent="-457200">
              <a:buFont typeface="Wingdings" panose="05000000000000000000" pitchFamily="2" charset="2"/>
              <a:buChar char="§"/>
            </a:pPr>
            <a:r>
              <a:rPr lang="en-US" dirty="0"/>
              <a:t>real estate is scarce and a factor of production</a:t>
            </a:r>
            <a:br>
              <a:rPr lang="en-US" dirty="0"/>
            </a:br>
            <a:endParaRPr lang="en-US" dirty="0"/>
          </a:p>
          <a:p>
            <a:pPr marL="857250" lvl="1" indent="-457200">
              <a:buFont typeface="Wingdings" panose="05000000000000000000" pitchFamily="2" charset="2"/>
              <a:buChar char="q"/>
            </a:pPr>
            <a:r>
              <a:rPr lang="en-US" sz="2400" b="1" dirty="0"/>
              <a:t>Unique appeal </a:t>
            </a:r>
            <a:r>
              <a:rPr lang="en-US" sz="2400" dirty="0"/>
              <a:t>– no two parcels alike</a:t>
            </a:r>
            <a:br>
              <a:rPr lang="en-US" sz="2400" dirty="0"/>
            </a:br>
            <a:endParaRPr lang="en-US" sz="2400" dirty="0"/>
          </a:p>
          <a:p>
            <a:pPr marL="857250" lvl="1" indent="-457200">
              <a:buFont typeface="Wingdings" panose="05000000000000000000" pitchFamily="2" charset="2"/>
              <a:buChar char="q"/>
            </a:pPr>
            <a:r>
              <a:rPr lang="en-US" sz="2400" b="1" dirty="0"/>
              <a:t>Immovable supply</a:t>
            </a:r>
          </a:p>
          <a:p>
            <a:pPr marL="1257300" lvl="2" indent="-457200">
              <a:buFont typeface="Wingdings" panose="05000000000000000000" pitchFamily="2" charset="2"/>
              <a:buChar char="§"/>
            </a:pPr>
            <a:r>
              <a:rPr lang="en-US" dirty="0"/>
              <a:t>Demand must come to the supply!</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The Market System</a:t>
            </a:r>
          </a:p>
          <a:p>
            <a:endParaRPr lang="en-US" b="1" dirty="0">
              <a:solidFill>
                <a:srgbClr val="FF0000"/>
              </a:solidFill>
            </a:endParaRPr>
          </a:p>
          <a:p>
            <a:r>
              <a:rPr lang="en-US" b="1" dirty="0">
                <a:solidFill>
                  <a:srgbClr val="FF0000"/>
                </a:solidFill>
              </a:rPr>
              <a:t>Real Estate Market Dynamics</a:t>
            </a:r>
          </a:p>
          <a:p>
            <a:endParaRPr lang="en-US" dirty="0"/>
          </a:p>
          <a:p>
            <a:endParaRPr lang="en-US" dirty="0"/>
          </a:p>
        </p:txBody>
      </p:sp>
      <p:cxnSp>
        <p:nvCxnSpPr>
          <p:cNvPr id="3" name="Straight Connector 2"/>
          <p:cNvCxnSpPr/>
          <p:nvPr/>
        </p:nvCxnSpPr>
        <p:spPr>
          <a:xfrm>
            <a:off x="2193159"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52789591"/>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051550"/>
          </a:xfrm>
        </p:spPr>
        <p:txBody>
          <a:bodyPr>
            <a:normAutofit/>
          </a:bodyPr>
          <a:lstStyle/>
          <a:p>
            <a:pPr marL="0" indent="0">
              <a:buNone/>
            </a:pPr>
            <a:r>
              <a:rPr lang="en-US" sz="2400" b="1" dirty="0">
                <a:solidFill>
                  <a:srgbClr val="FF0000"/>
                </a:solidFill>
              </a:rPr>
              <a:t>Real Estate Market Dynamics</a:t>
            </a:r>
          </a:p>
          <a:p>
            <a:pPr marL="0" indent="0">
              <a:buNone/>
            </a:pPr>
            <a:r>
              <a:rPr lang="en-US" sz="2400" b="1" dirty="0">
                <a:solidFill>
                  <a:srgbClr val="FF0000"/>
                </a:solidFill>
              </a:rPr>
              <a:t>	</a:t>
            </a:r>
          </a:p>
          <a:p>
            <a:pPr marL="400050" lvl="1" indent="0">
              <a:buNone/>
            </a:pPr>
            <a:r>
              <a:rPr lang="en-US" sz="2400" b="1" dirty="0"/>
              <a:t>Distinguishing features of real estate (cont.)</a:t>
            </a:r>
          </a:p>
          <a:p>
            <a:pPr marL="400050" lvl="1" indent="0">
              <a:buNone/>
            </a:pPr>
            <a:endParaRPr lang="en-US" sz="2400" b="1" dirty="0"/>
          </a:p>
          <a:p>
            <a:pPr marL="857250" lvl="1" indent="-457200">
              <a:buFont typeface="Wingdings" panose="05000000000000000000" pitchFamily="2" charset="2"/>
              <a:buChar char="q"/>
            </a:pPr>
            <a:r>
              <a:rPr lang="en-US" sz="2400" b="1" dirty="0"/>
              <a:t>Illiquid</a:t>
            </a:r>
          </a:p>
          <a:p>
            <a:pPr marL="1257300" lvl="2" indent="-457200">
              <a:buFont typeface="Wingdings" panose="05000000000000000000" pitchFamily="2" charset="2"/>
              <a:buChar char="§"/>
            </a:pPr>
            <a:r>
              <a:rPr lang="en-US" dirty="0"/>
              <a:t>cannot readily be sold for cash; takes time</a:t>
            </a:r>
            <a:br>
              <a:rPr lang="en-US" dirty="0"/>
            </a:br>
            <a:endParaRPr lang="en-US" dirty="0"/>
          </a:p>
          <a:p>
            <a:pPr marL="857250" lvl="1" indent="-457200">
              <a:buFont typeface="Wingdings" panose="05000000000000000000" pitchFamily="2" charset="2"/>
              <a:buChar char="q"/>
            </a:pPr>
            <a:r>
              <a:rPr lang="en-US" sz="2400" b="1" dirty="0"/>
              <a:t>Slow response </a:t>
            </a:r>
            <a:r>
              <a:rPr lang="en-US" sz="2400" dirty="0"/>
              <a:t>to cycles</a:t>
            </a:r>
          </a:p>
          <a:p>
            <a:pPr marL="1257300" lvl="2" indent="-457200">
              <a:buFont typeface="Wingdings" panose="05000000000000000000" pitchFamily="2" charset="2"/>
              <a:buChar char="§"/>
            </a:pPr>
            <a:r>
              <a:rPr lang="en-US" dirty="0"/>
              <a:t>construction of new supply takes time</a:t>
            </a:r>
            <a:br>
              <a:rPr lang="en-US" sz="2000" dirty="0"/>
            </a:br>
            <a:endParaRPr lang="en-US" sz="2000" dirty="0"/>
          </a:p>
          <a:p>
            <a:pPr marL="857250" lvl="1" indent="-457200">
              <a:buFont typeface="Wingdings" panose="05000000000000000000" pitchFamily="2" charset="2"/>
              <a:buChar char="q"/>
            </a:pPr>
            <a:r>
              <a:rPr lang="en-US" sz="2400" b="1" dirty="0"/>
              <a:t>Decentralized</a:t>
            </a:r>
            <a:r>
              <a:rPr lang="en-US" sz="2400" dirty="0"/>
              <a:t> market</a:t>
            </a:r>
          </a:p>
          <a:p>
            <a:pPr marL="1257300" lvl="2" indent="-457200">
              <a:buFont typeface="Wingdings" panose="05000000000000000000" pitchFamily="2" charset="2"/>
              <a:buChar char="§"/>
            </a:pPr>
            <a:r>
              <a:rPr lang="en-US" dirty="0"/>
              <a:t>Susceptible to local market swings</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The Market System</a:t>
            </a:r>
          </a:p>
          <a:p>
            <a:endParaRPr lang="en-US" b="1" dirty="0">
              <a:solidFill>
                <a:srgbClr val="FF0000"/>
              </a:solidFill>
            </a:endParaRPr>
          </a:p>
          <a:p>
            <a:r>
              <a:rPr lang="en-US" b="1" dirty="0">
                <a:solidFill>
                  <a:srgbClr val="FF0000"/>
                </a:solidFill>
              </a:rPr>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03174083"/>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Real Estate Market Dynamics</a:t>
            </a:r>
          </a:p>
          <a:p>
            <a:pPr marL="0" indent="0">
              <a:buNone/>
            </a:pPr>
            <a:r>
              <a:rPr lang="en-US" sz="2400" b="1" dirty="0">
                <a:solidFill>
                  <a:srgbClr val="FF0000"/>
                </a:solidFill>
              </a:rPr>
              <a:t>	</a:t>
            </a:r>
          </a:p>
          <a:p>
            <a:pPr marL="400050" lvl="1" indent="0">
              <a:buNone/>
            </a:pPr>
            <a:r>
              <a:rPr lang="en-US" sz="2400" b="1" dirty="0"/>
              <a:t>Real estate supply</a:t>
            </a:r>
          </a:p>
          <a:p>
            <a:pPr marL="400050" lvl="1" indent="0">
              <a:buNone/>
            </a:pPr>
            <a:endParaRPr lang="en-US" sz="2400" b="1" dirty="0"/>
          </a:p>
          <a:p>
            <a:pPr lvl="1" indent="-342900">
              <a:buFont typeface="Wingdings" panose="05000000000000000000" pitchFamily="2" charset="2"/>
              <a:buChar char="q"/>
            </a:pPr>
            <a:r>
              <a:rPr lang="en-US" sz="2400" dirty="0"/>
              <a:t>Property available for sale or lease</a:t>
            </a:r>
            <a:br>
              <a:rPr lang="en-US" sz="2400" dirty="0"/>
            </a:br>
            <a:endParaRPr lang="en-US" sz="2400" dirty="0"/>
          </a:p>
          <a:p>
            <a:pPr lvl="1" indent="-342900">
              <a:buFont typeface="Wingdings" panose="05000000000000000000" pitchFamily="2" charset="2"/>
              <a:buChar char="q"/>
            </a:pPr>
            <a:r>
              <a:rPr lang="en-US" sz="2400" dirty="0"/>
              <a:t>Measured in dwelling units, square feet, acres</a:t>
            </a:r>
            <a:br>
              <a:rPr lang="en-US" sz="2400" dirty="0"/>
            </a:br>
            <a:endParaRPr lang="en-US" sz="2400" dirty="0"/>
          </a:p>
          <a:p>
            <a:pPr lvl="1" indent="-342900">
              <a:buFont typeface="Wingdings" panose="05000000000000000000" pitchFamily="2" charset="2"/>
              <a:buChar char="q"/>
            </a:pPr>
            <a:r>
              <a:rPr lang="en-US" sz="2400" dirty="0"/>
              <a:t>Influenced by </a:t>
            </a:r>
          </a:p>
          <a:p>
            <a:pPr lvl="2" indent="-342900">
              <a:buFont typeface="Wingdings" panose="05000000000000000000" pitchFamily="2" charset="2"/>
              <a:buChar char="§"/>
            </a:pPr>
            <a:r>
              <a:rPr lang="en-US" dirty="0"/>
              <a:t>costs</a:t>
            </a:r>
          </a:p>
          <a:p>
            <a:pPr lvl="2" indent="-342900">
              <a:buFont typeface="Wingdings" panose="05000000000000000000" pitchFamily="2" charset="2"/>
              <a:buChar char="§"/>
            </a:pPr>
            <a:r>
              <a:rPr lang="en-US" dirty="0"/>
              <a:t>finance</a:t>
            </a:r>
          </a:p>
          <a:p>
            <a:pPr lvl="2" indent="-342900">
              <a:buFont typeface="Wingdings" panose="05000000000000000000" pitchFamily="2" charset="2"/>
              <a:buChar char="§"/>
            </a:pPr>
            <a:r>
              <a:rPr lang="en-US" dirty="0"/>
              <a:t>returns</a:t>
            </a:r>
          </a:p>
          <a:p>
            <a:pPr lvl="2" indent="-342900">
              <a:buFont typeface="Wingdings" panose="05000000000000000000" pitchFamily="2" charset="2"/>
              <a:buChar char="§"/>
            </a:pPr>
            <a:r>
              <a:rPr lang="en-US" dirty="0"/>
              <a:t>government regulation</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The Market System</a:t>
            </a:r>
          </a:p>
          <a:p>
            <a:endParaRPr lang="en-US" b="1" dirty="0">
              <a:solidFill>
                <a:srgbClr val="FF0000"/>
              </a:solidFill>
            </a:endParaRPr>
          </a:p>
          <a:p>
            <a:r>
              <a:rPr lang="en-US" b="1" dirty="0">
                <a:solidFill>
                  <a:srgbClr val="FF0000"/>
                </a:solidFill>
              </a:rPr>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72380200"/>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Real Estate Market Dynamics</a:t>
            </a:r>
          </a:p>
          <a:p>
            <a:pPr marL="0" indent="0">
              <a:buNone/>
            </a:pPr>
            <a:r>
              <a:rPr lang="en-US" sz="2400" b="1" dirty="0">
                <a:solidFill>
                  <a:srgbClr val="FF0000"/>
                </a:solidFill>
              </a:rPr>
              <a:t>	</a:t>
            </a:r>
          </a:p>
          <a:p>
            <a:pPr marL="400050" lvl="1" indent="0">
              <a:buNone/>
            </a:pPr>
            <a:r>
              <a:rPr lang="en-US" sz="2400" b="1" dirty="0"/>
              <a:t>Real estate demand</a:t>
            </a:r>
          </a:p>
          <a:p>
            <a:pPr marL="400050" lvl="1" indent="0">
              <a:buNone/>
            </a:pPr>
            <a:endParaRPr lang="en-US" sz="2400" b="1" dirty="0"/>
          </a:p>
          <a:p>
            <a:pPr lvl="1" indent="-342900">
              <a:buFont typeface="Wingdings" panose="05000000000000000000" pitchFamily="2" charset="2"/>
              <a:buChar char="q"/>
            </a:pPr>
            <a:r>
              <a:rPr lang="en-US" sz="2400" dirty="0"/>
              <a:t>Property buyers and tenants </a:t>
            </a:r>
            <a:r>
              <a:rPr lang="en-US" sz="2400" b="1" dirty="0"/>
              <a:t>wish to acquire</a:t>
            </a:r>
            <a:br>
              <a:rPr lang="en-US" sz="2400" dirty="0"/>
            </a:br>
            <a:endParaRPr lang="en-US" sz="2400" dirty="0"/>
          </a:p>
          <a:p>
            <a:pPr lvl="1" indent="-342900">
              <a:buFont typeface="Wingdings" panose="05000000000000000000" pitchFamily="2" charset="2"/>
              <a:buChar char="q"/>
            </a:pPr>
            <a:r>
              <a:rPr lang="en-US" sz="2400" dirty="0"/>
              <a:t>Residential demand measured in number of </a:t>
            </a:r>
            <a:r>
              <a:rPr lang="en-US" sz="2400" b="1" dirty="0"/>
              <a:t>households</a:t>
            </a:r>
            <a:br>
              <a:rPr lang="en-US" sz="2400" dirty="0"/>
            </a:br>
            <a:endParaRPr lang="en-US" sz="2400" dirty="0"/>
          </a:p>
          <a:p>
            <a:pPr lvl="1" indent="-342900">
              <a:buFont typeface="Wingdings" panose="05000000000000000000" pitchFamily="2" charset="2"/>
              <a:buChar char="q"/>
            </a:pPr>
            <a:r>
              <a:rPr lang="en-US" sz="2400" dirty="0"/>
              <a:t>Commercial demand measured in </a:t>
            </a:r>
            <a:r>
              <a:rPr lang="en-US" sz="2400" b="1" dirty="0"/>
              <a:t>square feet</a:t>
            </a:r>
          </a:p>
          <a:p>
            <a:pPr lvl="1" indent="-342900">
              <a:buFont typeface="Wingdings" panose="05000000000000000000" pitchFamily="2" charset="2"/>
              <a:buChar char="q"/>
            </a:pPr>
            <a:endParaRPr lang="en-US" sz="2400" dirty="0"/>
          </a:p>
          <a:p>
            <a:pPr lvl="1" indent="-342900">
              <a:buFont typeface="Wingdings" panose="05000000000000000000" pitchFamily="2" charset="2"/>
              <a:buChar char="q"/>
            </a:pPr>
            <a:r>
              <a:rPr lang="en-US" sz="2400" dirty="0"/>
              <a:t>Undeveloped land demand measured in </a:t>
            </a:r>
            <a:r>
              <a:rPr lang="en-US" sz="2400" b="1" dirty="0"/>
              <a:t>acres</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The Market System</a:t>
            </a:r>
          </a:p>
          <a:p>
            <a:endParaRPr lang="en-US" b="1" dirty="0">
              <a:solidFill>
                <a:srgbClr val="FF0000"/>
              </a:solidFill>
            </a:endParaRPr>
          </a:p>
          <a:p>
            <a:r>
              <a:rPr lang="en-US" b="1" dirty="0">
                <a:solidFill>
                  <a:srgbClr val="FF0000"/>
                </a:solidFill>
              </a:rPr>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87083390"/>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Real Estate Market Dynamics</a:t>
            </a:r>
          </a:p>
          <a:p>
            <a:pPr marL="0" indent="0">
              <a:buNone/>
            </a:pPr>
            <a:r>
              <a:rPr lang="en-US" sz="2400" b="1" dirty="0">
                <a:solidFill>
                  <a:srgbClr val="FF0000"/>
                </a:solidFill>
              </a:rPr>
              <a:t>	</a:t>
            </a:r>
          </a:p>
          <a:p>
            <a:pPr marL="400050" lvl="1" indent="0">
              <a:buNone/>
            </a:pPr>
            <a:r>
              <a:rPr lang="en-US" sz="2400" b="1" dirty="0"/>
              <a:t>Influences on real estate demand</a:t>
            </a:r>
          </a:p>
          <a:p>
            <a:pPr marL="400050" lvl="1" indent="0">
              <a:buNone/>
            </a:pPr>
            <a:endParaRPr lang="en-US" sz="2400" b="1" dirty="0"/>
          </a:p>
          <a:p>
            <a:pPr lvl="1" indent="-342900">
              <a:buFont typeface="Wingdings" panose="05000000000000000000" pitchFamily="2" charset="2"/>
              <a:buChar char="q"/>
            </a:pPr>
            <a:r>
              <a:rPr lang="en-US" sz="2400" b="1" dirty="0"/>
              <a:t>Residential</a:t>
            </a:r>
            <a:r>
              <a:rPr lang="en-US" sz="2400" dirty="0"/>
              <a:t>-- quality, amenities, price convenience</a:t>
            </a:r>
            <a:br>
              <a:rPr lang="en-US" sz="2400" dirty="0"/>
            </a:br>
            <a:endParaRPr lang="en-US" sz="2400" dirty="0"/>
          </a:p>
          <a:p>
            <a:pPr lvl="1" indent="-342900">
              <a:buFont typeface="Wingdings" panose="05000000000000000000" pitchFamily="2" charset="2"/>
              <a:buChar char="q"/>
            </a:pPr>
            <a:r>
              <a:rPr lang="en-US" sz="2400" b="1" dirty="0"/>
              <a:t>Retail</a:t>
            </a:r>
            <a:r>
              <a:rPr lang="en-US" sz="2400" dirty="0"/>
              <a:t>-- trade area, sales, competition, site access, visibility; growth patterns </a:t>
            </a:r>
            <a:br>
              <a:rPr lang="en-US" sz="2400" dirty="0"/>
            </a:br>
            <a:endParaRPr lang="en-US" sz="2400" dirty="0"/>
          </a:p>
          <a:p>
            <a:pPr lvl="1" indent="-342900">
              <a:buFont typeface="Wingdings" panose="05000000000000000000" pitchFamily="2" charset="2"/>
              <a:buChar char="q"/>
            </a:pPr>
            <a:r>
              <a:rPr lang="en-US" sz="2400" b="1" dirty="0"/>
              <a:t>Office</a:t>
            </a:r>
            <a:r>
              <a:rPr lang="en-US" sz="2400" dirty="0"/>
              <a:t>-- efficiency, costs, functionality</a:t>
            </a:r>
            <a:br>
              <a:rPr lang="en-US" sz="2400" dirty="0"/>
            </a:br>
            <a:endParaRPr lang="en-US" sz="2400" dirty="0"/>
          </a:p>
          <a:p>
            <a:pPr lvl="1" indent="-342900">
              <a:buFont typeface="Wingdings" panose="05000000000000000000" pitchFamily="2" charset="2"/>
              <a:buChar char="q"/>
            </a:pPr>
            <a:r>
              <a:rPr lang="en-US" sz="2400" b="1" dirty="0"/>
              <a:t>Industrial</a:t>
            </a:r>
            <a:r>
              <a:rPr lang="en-US" sz="2400" dirty="0"/>
              <a:t>-- functionality, regulatory compliance, access to labor, supplies, distribution channels</a:t>
            </a:r>
            <a:endParaRPr lang="en-US"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The Market System</a:t>
            </a:r>
          </a:p>
          <a:p>
            <a:endParaRPr lang="en-US" b="1" dirty="0">
              <a:solidFill>
                <a:srgbClr val="FF0000"/>
              </a:solidFill>
            </a:endParaRPr>
          </a:p>
          <a:p>
            <a:r>
              <a:rPr lang="en-US" b="1" dirty="0">
                <a:solidFill>
                  <a:srgbClr val="FF0000"/>
                </a:solidFill>
              </a:rPr>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06279857"/>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Real Estate Market Dynamics</a:t>
            </a:r>
          </a:p>
          <a:p>
            <a:pPr marL="0" indent="0">
              <a:buNone/>
            </a:pPr>
            <a:r>
              <a:rPr lang="en-US" sz="2400" b="1" dirty="0">
                <a:solidFill>
                  <a:srgbClr val="FF0000"/>
                </a:solidFill>
              </a:rPr>
              <a:t>	</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The Market System</a:t>
            </a:r>
          </a:p>
          <a:p>
            <a:endParaRPr lang="en-US" b="1" dirty="0">
              <a:solidFill>
                <a:srgbClr val="FF0000"/>
              </a:solidFill>
            </a:endParaRPr>
          </a:p>
          <a:p>
            <a:r>
              <a:rPr lang="en-US" b="1" dirty="0">
                <a:solidFill>
                  <a:srgbClr val="FF0000"/>
                </a:solidFill>
              </a:rPr>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33 basis of real estate demand.jpg"/>
          <p:cNvPicPr>
            <a:picLocks noChangeAspect="1" noChangeArrowheads="1"/>
          </p:cNvPicPr>
          <p:nvPr/>
        </p:nvPicPr>
        <p:blipFill rotWithShape="1">
          <a:blip r:embed="rId3">
            <a:extLst>
              <a:ext uri="{28A0092B-C50C-407E-A947-70E740481C1C}">
                <a14:useLocalDpi xmlns:a14="http://schemas.microsoft.com/office/drawing/2010/main" val="0"/>
              </a:ext>
            </a:extLst>
          </a:blip>
          <a:srcRect b="11839"/>
          <a:stretch/>
        </p:blipFill>
        <p:spPr bwMode="auto">
          <a:xfrm>
            <a:off x="3124200" y="914401"/>
            <a:ext cx="51816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9488087"/>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Real Estate Market Dynamics</a:t>
            </a:r>
          </a:p>
          <a:p>
            <a:pPr marL="0" indent="0">
              <a:buNone/>
            </a:pPr>
            <a:r>
              <a:rPr lang="en-US" sz="2400" b="1" dirty="0">
                <a:solidFill>
                  <a:srgbClr val="FF0000"/>
                </a:solidFill>
              </a:rPr>
              <a:t>	</a:t>
            </a:r>
          </a:p>
          <a:p>
            <a:pPr marL="400050" lvl="1" indent="0">
              <a:buNone/>
            </a:pPr>
            <a:r>
              <a:rPr lang="en-US" sz="2400" b="1" dirty="0"/>
              <a:t>Effects of employment, population on real estate demand</a:t>
            </a:r>
          </a:p>
          <a:p>
            <a:pPr marL="400050" lvl="1" indent="0">
              <a:buNone/>
            </a:pPr>
            <a:endParaRPr lang="en-US" sz="2400" b="1" dirty="0"/>
          </a:p>
          <a:p>
            <a:pPr lvl="1" indent="-342900">
              <a:buFont typeface="Wingdings" panose="05000000000000000000" pitchFamily="2" charset="2"/>
              <a:buChar char="q"/>
            </a:pPr>
            <a:r>
              <a:rPr lang="en-US" sz="2400" dirty="0"/>
              <a:t>If employment and population increase, demand and prices increase</a:t>
            </a:r>
            <a:br>
              <a:rPr lang="en-US" sz="2400" dirty="0"/>
            </a:br>
            <a:endParaRPr lang="en-US" sz="2400" dirty="0"/>
          </a:p>
          <a:p>
            <a:pPr lvl="1" indent="-342900">
              <a:buFont typeface="Wingdings" panose="05000000000000000000" pitchFamily="2" charset="2"/>
              <a:buChar char="q"/>
            </a:pPr>
            <a:r>
              <a:rPr lang="en-US" sz="2400" dirty="0"/>
              <a:t>If employment and population decrease, the opposite occurs</a:t>
            </a:r>
            <a:br>
              <a:rPr lang="en-US" sz="2400" dirty="0"/>
            </a:br>
            <a:endParaRPr lang="en-US" sz="2400" dirty="0"/>
          </a:p>
          <a:p>
            <a:pPr lvl="1" indent="-342900">
              <a:buFont typeface="Wingdings" panose="05000000000000000000" pitchFamily="2" charset="2"/>
              <a:buChar char="q"/>
            </a:pPr>
            <a:r>
              <a:rPr lang="en-US" sz="2400" dirty="0"/>
              <a:t>Example: gold is mined out of the mine </a:t>
            </a:r>
            <a:r>
              <a:rPr lang="en-US" sz="2400" dirty="0">
                <a:sym typeface="Wingdings" panose="05000000000000000000" pitchFamily="2" charset="2"/>
              </a:rPr>
              <a:t></a:t>
            </a:r>
            <a:r>
              <a:rPr lang="en-US" sz="2400" dirty="0"/>
              <a:t> boom town becomes ghost town</a:t>
            </a:r>
            <a:endParaRPr lang="en-US"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The Market System</a:t>
            </a:r>
          </a:p>
          <a:p>
            <a:endParaRPr lang="en-US" b="1" dirty="0">
              <a:solidFill>
                <a:srgbClr val="FF0000"/>
              </a:solidFill>
            </a:endParaRPr>
          </a:p>
          <a:p>
            <a:r>
              <a:rPr lang="en-US" b="1" dirty="0">
                <a:solidFill>
                  <a:srgbClr val="FF0000"/>
                </a:solidFill>
              </a:rPr>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64624316"/>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Real Estate Market Dynamics</a:t>
            </a:r>
          </a:p>
          <a:p>
            <a:pPr marL="0" indent="0">
              <a:buNone/>
            </a:pPr>
            <a:r>
              <a:rPr lang="en-US" sz="2400" b="1" dirty="0">
                <a:solidFill>
                  <a:srgbClr val="FF0000"/>
                </a:solidFill>
              </a:rPr>
              <a:t>	</a:t>
            </a:r>
          </a:p>
          <a:p>
            <a:pPr marL="400050" lvl="1" indent="0">
              <a:buNone/>
            </a:pPr>
            <a:r>
              <a:rPr lang="en-US" sz="2400" b="1" dirty="0"/>
              <a:t>Supply-demand indicators</a:t>
            </a:r>
          </a:p>
          <a:p>
            <a:pPr marL="400050" lvl="1" indent="0">
              <a:buNone/>
            </a:pPr>
            <a:endParaRPr lang="en-US" sz="2400" b="1" dirty="0"/>
          </a:p>
          <a:p>
            <a:pPr lvl="1" indent="-342900">
              <a:buFont typeface="Wingdings" panose="05000000000000000000" pitchFamily="2" charset="2"/>
              <a:buChar char="q"/>
            </a:pPr>
            <a:r>
              <a:rPr lang="en-US" sz="2400" b="1" dirty="0"/>
              <a:t>Price, vacancy, absorption </a:t>
            </a:r>
            <a:r>
              <a:rPr lang="en-US" sz="2400" dirty="0"/>
              <a:t>indicate demand-supply trends</a:t>
            </a:r>
            <a:br>
              <a:rPr lang="en-US" sz="2400" dirty="0"/>
            </a:br>
            <a:endParaRPr lang="en-US" sz="2400" dirty="0"/>
          </a:p>
          <a:p>
            <a:pPr lvl="1" indent="-342900">
              <a:buFont typeface="Wingdings" panose="05000000000000000000" pitchFamily="2" charset="2"/>
              <a:buChar char="q"/>
            </a:pPr>
            <a:r>
              <a:rPr lang="en-US" sz="2400" b="1" dirty="0"/>
              <a:t>Vacancy</a:t>
            </a:r>
            <a:r>
              <a:rPr lang="en-US" sz="2400" dirty="0"/>
              <a:t> is existing, unoccupied supply</a:t>
            </a:r>
            <a:br>
              <a:rPr lang="en-US" sz="2400" dirty="0"/>
            </a:br>
            <a:endParaRPr lang="en-US" sz="2400" dirty="0"/>
          </a:p>
          <a:p>
            <a:pPr lvl="1" indent="-342900">
              <a:buFont typeface="Wingdings" panose="05000000000000000000" pitchFamily="2" charset="2"/>
              <a:buChar char="q"/>
            </a:pPr>
            <a:r>
              <a:rPr lang="en-US" sz="2400" b="1" dirty="0"/>
              <a:t>Absorption</a:t>
            </a:r>
            <a:r>
              <a:rPr lang="en-US" sz="2400" dirty="0"/>
              <a:t> is the "filling up" of vacancy</a:t>
            </a:r>
            <a:br>
              <a:rPr lang="en-US" sz="2400" dirty="0"/>
            </a:br>
            <a:endParaRPr lang="en-US" sz="2400" dirty="0"/>
          </a:p>
          <a:p>
            <a:pPr lvl="1" indent="-342900">
              <a:buFont typeface="Wingdings" panose="05000000000000000000" pitchFamily="2" charset="2"/>
              <a:buChar char="q"/>
            </a:pPr>
            <a:r>
              <a:rPr lang="en-US" sz="2400" b="1" dirty="0"/>
              <a:t>Occupancy rate </a:t>
            </a:r>
            <a:r>
              <a:rPr lang="en-US" sz="2400" dirty="0"/>
              <a:t>is reciprocal of vacancy rate</a:t>
            </a:r>
            <a:endParaRPr lang="en-US"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The Market System</a:t>
            </a:r>
          </a:p>
          <a:p>
            <a:endParaRPr lang="en-US" b="1" dirty="0">
              <a:solidFill>
                <a:srgbClr val="FF0000"/>
              </a:solidFill>
            </a:endParaRPr>
          </a:p>
          <a:p>
            <a:r>
              <a:rPr lang="en-US" b="1" dirty="0">
                <a:solidFill>
                  <a:srgbClr val="FF0000"/>
                </a:solidFill>
              </a:rPr>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902669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3:</a:t>
            </a:r>
            <a:br>
              <a:rPr lang="en-US" sz="2400" dirty="0"/>
            </a:br>
            <a:r>
              <a:rPr lang="en-US" sz="2400" dirty="0"/>
              <a:t>Interests and</a:t>
            </a:r>
            <a:br>
              <a:rPr lang="en-US" sz="2400" dirty="0"/>
            </a:br>
            <a:r>
              <a:rPr lang="en-US" sz="2400" dirty="0"/>
              <a:t>Estates</a:t>
            </a:r>
            <a:br>
              <a:rPr lang="en-US" sz="1800" dirty="0"/>
            </a:br>
            <a:br>
              <a:rPr lang="en-US" sz="1800" dirty="0"/>
            </a:br>
            <a:endParaRPr lang="en-US" sz="1800" dirty="0"/>
          </a:p>
        </p:txBody>
      </p:sp>
      <p:sp>
        <p:nvSpPr>
          <p:cNvPr id="7" name="Content Placeholder 6"/>
          <p:cNvSpPr>
            <a:spLocks noGrp="1"/>
          </p:cNvSpPr>
          <p:nvPr>
            <p:ph idx="1"/>
          </p:nvPr>
        </p:nvSpPr>
        <p:spPr>
          <a:xfrm>
            <a:off x="2362200" y="152400"/>
            <a:ext cx="6324600" cy="6477000"/>
          </a:xfrm>
        </p:spPr>
        <p:txBody>
          <a:bodyPr>
            <a:normAutofit fontScale="77500" lnSpcReduction="20000"/>
          </a:bodyPr>
          <a:lstStyle/>
          <a:p>
            <a:pPr marL="0" indent="0">
              <a:buNone/>
            </a:pPr>
            <a:endParaRPr lang="en-US" sz="1600" b="1" dirty="0">
              <a:solidFill>
                <a:srgbClr val="00B0F0"/>
              </a:solidFill>
            </a:endParaRPr>
          </a:p>
          <a:p>
            <a:pPr marL="0" lvl="0" indent="0">
              <a:buNone/>
            </a:pPr>
            <a:r>
              <a:rPr lang="en-US" sz="3100" b="1" dirty="0">
                <a:solidFill>
                  <a:srgbClr val="FF0000"/>
                </a:solidFill>
              </a:rPr>
              <a:t>Interests and Estates in Land</a:t>
            </a:r>
          </a:p>
          <a:p>
            <a:pPr marL="0" indent="0">
              <a:buNone/>
            </a:pPr>
            <a:endParaRPr lang="en-US" sz="1800" dirty="0"/>
          </a:p>
          <a:p>
            <a:pPr marL="400050" lvl="1" indent="0">
              <a:buNone/>
            </a:pPr>
            <a:r>
              <a:rPr lang="en-US" sz="3100" b="1" dirty="0"/>
              <a:t>Interests</a:t>
            </a:r>
          </a:p>
          <a:p>
            <a:pPr lvl="1" indent="-342900">
              <a:buFont typeface="Wingdings" panose="05000000000000000000" pitchFamily="2" charset="2"/>
              <a:buChar char="q"/>
            </a:pPr>
            <a:r>
              <a:rPr lang="en-US" sz="3100" dirty="0"/>
              <a:t>Any combination of bundle of rights</a:t>
            </a:r>
          </a:p>
          <a:p>
            <a:pPr lvl="2" indent="-342900">
              <a:buFont typeface="Wingdings" panose="05000000000000000000" pitchFamily="2" charset="2"/>
              <a:buChar char="§"/>
            </a:pPr>
            <a:r>
              <a:rPr lang="en-US" sz="3100" dirty="0"/>
              <a:t>Possess	</a:t>
            </a:r>
          </a:p>
          <a:p>
            <a:pPr lvl="2" indent="-342900">
              <a:buFont typeface="Wingdings" panose="05000000000000000000" pitchFamily="2" charset="2"/>
              <a:buChar char="§"/>
            </a:pPr>
            <a:r>
              <a:rPr lang="en-US" sz="3100" dirty="0"/>
              <a:t>Use</a:t>
            </a:r>
          </a:p>
          <a:p>
            <a:pPr lvl="2" indent="-342900">
              <a:buFont typeface="Wingdings" panose="05000000000000000000" pitchFamily="2" charset="2"/>
              <a:buChar char="§"/>
            </a:pPr>
            <a:r>
              <a:rPr lang="en-US" sz="3100" dirty="0"/>
              <a:t>Transfer</a:t>
            </a:r>
          </a:p>
          <a:p>
            <a:pPr lvl="2" indent="-342900">
              <a:buFont typeface="Wingdings" panose="05000000000000000000" pitchFamily="2" charset="2"/>
              <a:buChar char="§"/>
            </a:pPr>
            <a:r>
              <a:rPr lang="en-US" sz="3100" dirty="0"/>
              <a:t>Encumber</a:t>
            </a:r>
          </a:p>
          <a:p>
            <a:pPr lvl="2" indent="-342900">
              <a:buFont typeface="Wingdings" panose="05000000000000000000" pitchFamily="2" charset="2"/>
              <a:buChar char="§"/>
            </a:pPr>
            <a:r>
              <a:rPr lang="en-US" sz="3100" dirty="0"/>
              <a:t>Exclude</a:t>
            </a:r>
            <a:br>
              <a:rPr lang="en-US" sz="3100" dirty="0"/>
            </a:br>
            <a:endParaRPr lang="en-US" sz="3100" dirty="0"/>
          </a:p>
          <a:p>
            <a:pPr lvl="1" indent="-342900">
              <a:buFont typeface="Wingdings" panose="05000000000000000000" pitchFamily="2" charset="2"/>
              <a:buChar char="q"/>
            </a:pPr>
            <a:r>
              <a:rPr lang="en-US" sz="3100" b="1" dirty="0"/>
              <a:t>Possessory</a:t>
            </a:r>
            <a:r>
              <a:rPr lang="en-US" sz="3100" dirty="0"/>
              <a:t> interests are estates in land, or estates</a:t>
            </a:r>
            <a:br>
              <a:rPr lang="en-US" sz="3100" dirty="0"/>
            </a:br>
            <a:endParaRPr lang="en-US" sz="3100" dirty="0"/>
          </a:p>
          <a:p>
            <a:pPr lvl="1" indent="-342900">
              <a:buFont typeface="Wingdings" panose="05000000000000000000" pitchFamily="2" charset="2"/>
              <a:buChar char="q"/>
            </a:pPr>
            <a:r>
              <a:rPr lang="en-US" sz="3100" b="1" dirty="0"/>
              <a:t>Private non-possessory </a:t>
            </a:r>
            <a:r>
              <a:rPr lang="en-US" sz="3100" dirty="0"/>
              <a:t>interests = encumbrances</a:t>
            </a:r>
            <a:br>
              <a:rPr lang="en-US" sz="3100" dirty="0"/>
            </a:br>
            <a:endParaRPr lang="en-US" sz="3100" dirty="0"/>
          </a:p>
          <a:p>
            <a:pPr lvl="1" indent="-342900">
              <a:buFont typeface="Wingdings" panose="05000000000000000000" pitchFamily="2" charset="2"/>
              <a:buChar char="q"/>
            </a:pPr>
            <a:r>
              <a:rPr lang="en-US" sz="3100" b="1" dirty="0"/>
              <a:t>Public non-possessory </a:t>
            </a:r>
            <a:r>
              <a:rPr lang="en-US" sz="3100" dirty="0"/>
              <a:t>interests = public interest</a:t>
            </a:r>
          </a:p>
        </p:txBody>
      </p:sp>
      <p:sp>
        <p:nvSpPr>
          <p:cNvPr id="8" name="Text Placeholder 7"/>
          <p:cNvSpPr>
            <a:spLocks noGrp="1"/>
          </p:cNvSpPr>
          <p:nvPr>
            <p:ph type="body" sz="half" idx="2"/>
          </p:nvPr>
        </p:nvSpPr>
        <p:spPr>
          <a:xfrm>
            <a:off x="304801" y="1600200"/>
            <a:ext cx="1904999" cy="1828800"/>
          </a:xfrm>
          <a:noFill/>
        </p:spPr>
        <p:txBody>
          <a:bodyPr>
            <a:normAutofit/>
          </a:bodyPr>
          <a:lstStyle/>
          <a:p>
            <a:endParaRPr lang="en-US" sz="1200" b="1" dirty="0">
              <a:solidFill>
                <a:srgbClr val="FF0000"/>
              </a:solidFill>
            </a:endParaRPr>
          </a:p>
          <a:p>
            <a:r>
              <a:rPr lang="en-US" b="1" dirty="0">
                <a:solidFill>
                  <a:srgbClr val="FF0000"/>
                </a:solidFill>
              </a:rPr>
              <a:t>Interests and Estates in Land</a:t>
            </a:r>
          </a:p>
          <a:p>
            <a:endParaRPr lang="en-US" b="1" dirty="0">
              <a:solidFill>
                <a:srgbClr val="FF0000"/>
              </a:solidFill>
            </a:endParaRPr>
          </a:p>
          <a:p>
            <a:r>
              <a:rPr lang="en-US" b="1" dirty="0"/>
              <a:t>Freehold Estates</a:t>
            </a:r>
          </a:p>
          <a:p>
            <a:endParaRPr lang="en-US" b="1" dirty="0"/>
          </a:p>
          <a:p>
            <a:r>
              <a:rPr lang="en-US" b="1" dirty="0"/>
              <a:t>Leasehold Estates</a:t>
            </a:r>
          </a:p>
          <a:p>
            <a:endParaRPr lang="en-US" dirty="0"/>
          </a:p>
          <a:p>
            <a:endParaRPr lang="en-US" dirty="0"/>
          </a:p>
        </p:txBody>
      </p:sp>
      <p:cxnSp>
        <p:nvCxnSpPr>
          <p:cNvPr id="3" name="Straight Connector 2"/>
          <p:cNvCxnSpPr/>
          <p:nvPr/>
        </p:nvCxnSpPr>
        <p:spPr>
          <a:xfrm>
            <a:off x="2209800" y="3810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3  Interests and Estates            Slide 3-2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01719464"/>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Real Estate Market Dynamics</a:t>
            </a:r>
          </a:p>
          <a:p>
            <a:pPr marL="0" indent="0">
              <a:buNone/>
            </a:pPr>
            <a:r>
              <a:rPr lang="en-US" sz="2400" b="1" dirty="0">
                <a:solidFill>
                  <a:srgbClr val="FF0000"/>
                </a:solidFill>
              </a:rPr>
              <a:t>	</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The Market System</a:t>
            </a:r>
          </a:p>
          <a:p>
            <a:endParaRPr lang="en-US" b="1" dirty="0">
              <a:solidFill>
                <a:srgbClr val="FF0000"/>
              </a:solidFill>
            </a:endParaRPr>
          </a:p>
          <a:p>
            <a:r>
              <a:rPr lang="en-US" b="1" dirty="0">
                <a:solidFill>
                  <a:srgbClr val="FF0000"/>
                </a:solidFill>
              </a:rPr>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34 real estate supply demand cycle.jpg"/>
          <p:cNvPicPr>
            <a:picLocks noChangeAspect="1" noChangeArrowheads="1"/>
          </p:cNvPicPr>
          <p:nvPr/>
        </p:nvPicPr>
        <p:blipFill rotWithShape="1">
          <a:blip r:embed="rId3">
            <a:extLst>
              <a:ext uri="{28A0092B-C50C-407E-A947-70E740481C1C}">
                <a14:useLocalDpi xmlns:a14="http://schemas.microsoft.com/office/drawing/2010/main" val="0"/>
              </a:ext>
            </a:extLst>
          </a:blip>
          <a:srcRect b="20192"/>
          <a:stretch/>
        </p:blipFill>
        <p:spPr bwMode="auto">
          <a:xfrm>
            <a:off x="3124200" y="990600"/>
            <a:ext cx="5486400" cy="5473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2045236"/>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fontScale="85000" lnSpcReduction="20000"/>
          </a:bodyPr>
          <a:lstStyle/>
          <a:p>
            <a:pPr marL="0" indent="0">
              <a:buNone/>
            </a:pPr>
            <a:r>
              <a:rPr lang="en-US" sz="2800" b="1" dirty="0">
                <a:solidFill>
                  <a:srgbClr val="FF0000"/>
                </a:solidFill>
              </a:rPr>
              <a:t>Real Estate Market Dynamics</a:t>
            </a:r>
          </a:p>
          <a:p>
            <a:pPr marL="0" indent="0">
              <a:buNone/>
            </a:pPr>
            <a:r>
              <a:rPr lang="en-US" sz="2400" b="1" dirty="0">
                <a:solidFill>
                  <a:srgbClr val="FF0000"/>
                </a:solidFill>
              </a:rPr>
              <a:t>	</a:t>
            </a:r>
          </a:p>
          <a:p>
            <a:pPr marL="400050" lvl="1" indent="0">
              <a:buNone/>
            </a:pPr>
            <a:r>
              <a:rPr lang="en-US" b="1" dirty="0"/>
              <a:t>Real estate supply-demand cycle</a:t>
            </a:r>
          </a:p>
          <a:p>
            <a:pPr marL="400050" lvl="1" indent="0">
              <a:buNone/>
            </a:pPr>
            <a:endParaRPr lang="en-US" sz="2600" b="1" dirty="0"/>
          </a:p>
          <a:p>
            <a:pPr lvl="1" indent="-342900">
              <a:buFont typeface="Wingdings" panose="05000000000000000000" pitchFamily="2" charset="2"/>
              <a:buChar char="q"/>
            </a:pPr>
            <a:r>
              <a:rPr lang="en-US" dirty="0"/>
              <a:t>Cycle starts at undersupply &gt; accelerated construction adds supply &gt; </a:t>
            </a:r>
            <a:br>
              <a:rPr lang="en-US" dirty="0"/>
            </a:br>
            <a:endParaRPr lang="en-US" dirty="0"/>
          </a:p>
          <a:p>
            <a:pPr lvl="1" indent="-342900">
              <a:buFont typeface="Wingdings" panose="05000000000000000000" pitchFamily="2" charset="2"/>
              <a:buChar char="q"/>
            </a:pPr>
            <a:r>
              <a:rPr lang="en-US" dirty="0"/>
              <a:t> Cycle reaches equilibrium &gt; construction continues however</a:t>
            </a:r>
            <a:br>
              <a:rPr lang="en-US" dirty="0"/>
            </a:br>
            <a:endParaRPr lang="en-US" dirty="0"/>
          </a:p>
          <a:p>
            <a:pPr lvl="1" indent="-342900">
              <a:buFont typeface="Wingdings" panose="05000000000000000000" pitchFamily="2" charset="2"/>
              <a:buChar char="q"/>
            </a:pPr>
            <a:r>
              <a:rPr lang="en-US" dirty="0"/>
              <a:t>Cycle reaches oversupply &gt; construction stops</a:t>
            </a:r>
            <a:br>
              <a:rPr lang="en-US" dirty="0"/>
            </a:br>
            <a:endParaRPr lang="en-US" dirty="0"/>
          </a:p>
          <a:p>
            <a:pPr lvl="1" indent="-342900">
              <a:buFont typeface="Wingdings" panose="05000000000000000000" pitchFamily="2" charset="2"/>
              <a:buChar char="q"/>
            </a:pPr>
            <a:r>
              <a:rPr lang="en-US" dirty="0"/>
              <a:t>Cycle reaches equilibrium &gt; demand absorbs supply</a:t>
            </a:r>
            <a:br>
              <a:rPr lang="en-US" dirty="0"/>
            </a:br>
            <a:endParaRPr lang="en-US" dirty="0"/>
          </a:p>
          <a:p>
            <a:pPr lvl="1" indent="-342900">
              <a:buFont typeface="Wingdings" panose="05000000000000000000" pitchFamily="2" charset="2"/>
              <a:buChar char="q"/>
            </a:pPr>
            <a:r>
              <a:rPr lang="en-US" dirty="0"/>
              <a:t>Demand continues &gt; cycle returns to undersupply</a:t>
            </a:r>
            <a:br>
              <a:rPr lang="en-US" dirty="0"/>
            </a:br>
            <a:br>
              <a:rPr lang="en-US" sz="2400" dirty="0"/>
            </a:br>
            <a:endParaRPr lang="en-US"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The Market System</a:t>
            </a:r>
          </a:p>
          <a:p>
            <a:endParaRPr lang="en-US" b="1" dirty="0">
              <a:solidFill>
                <a:srgbClr val="FF0000"/>
              </a:solidFill>
            </a:endParaRPr>
          </a:p>
          <a:p>
            <a:r>
              <a:rPr lang="en-US" b="1" dirty="0">
                <a:solidFill>
                  <a:srgbClr val="FF0000"/>
                </a:solidFill>
              </a:rPr>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20825139"/>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15: </a:t>
            </a:r>
            <a:br>
              <a:rPr lang="en-US" sz="2400" dirty="0"/>
            </a:br>
            <a:r>
              <a:rPr lang="en-US" sz="2400" dirty="0"/>
              <a:t>Real Estate</a:t>
            </a:r>
            <a:br>
              <a:rPr lang="en-US" sz="2400" dirty="0"/>
            </a:br>
            <a:r>
              <a:rPr lang="en-US" sz="2400" dirty="0"/>
              <a:t>Market </a:t>
            </a:r>
            <a:br>
              <a:rPr lang="en-US" sz="2400" dirty="0"/>
            </a:br>
            <a:r>
              <a:rPr lang="en-US" sz="2400" dirty="0"/>
              <a:t>Economics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fontScale="92500" lnSpcReduction="20000"/>
          </a:bodyPr>
          <a:lstStyle/>
          <a:p>
            <a:pPr marL="0" indent="0">
              <a:buNone/>
            </a:pPr>
            <a:r>
              <a:rPr lang="en-US" sz="2800" b="1" dirty="0">
                <a:solidFill>
                  <a:srgbClr val="FF0000"/>
                </a:solidFill>
              </a:rPr>
              <a:t>Real Estate Market Dynamics</a:t>
            </a:r>
          </a:p>
          <a:p>
            <a:pPr marL="0" indent="0">
              <a:buNone/>
            </a:pPr>
            <a:r>
              <a:rPr lang="en-US" sz="2400" b="1" dirty="0">
                <a:solidFill>
                  <a:srgbClr val="FF0000"/>
                </a:solidFill>
              </a:rPr>
              <a:t>	</a:t>
            </a:r>
          </a:p>
          <a:p>
            <a:pPr marL="400050" lvl="1" indent="0">
              <a:buNone/>
            </a:pPr>
            <a:r>
              <a:rPr lang="en-US" sz="2600" b="1" dirty="0"/>
              <a:t>Market influences on supply and demand</a:t>
            </a:r>
          </a:p>
          <a:p>
            <a:pPr marL="400050" lvl="1" indent="0">
              <a:buNone/>
            </a:pPr>
            <a:endParaRPr lang="en-US" sz="2600" dirty="0"/>
          </a:p>
          <a:p>
            <a:pPr lvl="1" indent="-342900">
              <a:buFont typeface="Wingdings" panose="05000000000000000000" pitchFamily="2" charset="2"/>
              <a:buChar char="q"/>
            </a:pPr>
            <a:r>
              <a:rPr lang="en-US" sz="2600" dirty="0"/>
              <a:t>Local economic factors</a:t>
            </a:r>
          </a:p>
          <a:p>
            <a:pPr lvl="2" indent="-342900">
              <a:buFont typeface="Wingdings" panose="05000000000000000000" pitchFamily="2" charset="2"/>
              <a:buChar char="§"/>
            </a:pPr>
            <a:r>
              <a:rPr lang="en-US" sz="2600" dirty="0"/>
              <a:t>employment conditions</a:t>
            </a:r>
          </a:p>
          <a:p>
            <a:pPr lvl="2" indent="-342900">
              <a:buFont typeface="Wingdings" panose="05000000000000000000" pitchFamily="2" charset="2"/>
              <a:buChar char="§"/>
            </a:pPr>
            <a:r>
              <a:rPr lang="en-US" sz="2600" dirty="0"/>
              <a:t>population trends</a:t>
            </a:r>
          </a:p>
          <a:p>
            <a:pPr lvl="2" indent="-342900">
              <a:buFont typeface="Wingdings" panose="05000000000000000000" pitchFamily="2" charset="2"/>
              <a:buChar char="§"/>
            </a:pPr>
            <a:r>
              <a:rPr lang="en-US" sz="2600" dirty="0"/>
              <a:t>planning department factors</a:t>
            </a:r>
          </a:p>
          <a:p>
            <a:pPr lvl="1" indent="-342900">
              <a:buFont typeface="Wingdings" panose="05000000000000000000" pitchFamily="2" charset="2"/>
              <a:buChar char="q"/>
            </a:pPr>
            <a:endParaRPr lang="en-US" sz="2600" dirty="0"/>
          </a:p>
          <a:p>
            <a:pPr lvl="1" indent="-342900">
              <a:buFont typeface="Wingdings" panose="05000000000000000000" pitchFamily="2" charset="2"/>
              <a:buChar char="q"/>
            </a:pPr>
            <a:r>
              <a:rPr lang="en-US" sz="2600" dirty="0"/>
              <a:t>National economic trends </a:t>
            </a:r>
          </a:p>
          <a:p>
            <a:pPr lvl="2" indent="-342900">
              <a:buFont typeface="Wingdings" panose="05000000000000000000" pitchFamily="2" charset="2"/>
              <a:buChar char="§"/>
            </a:pPr>
            <a:r>
              <a:rPr lang="en-US" sz="2600" dirty="0"/>
              <a:t>money supply</a:t>
            </a:r>
          </a:p>
          <a:p>
            <a:pPr lvl="2" indent="-342900">
              <a:buFont typeface="Wingdings" panose="05000000000000000000" pitchFamily="2" charset="2"/>
              <a:buChar char="§"/>
            </a:pPr>
            <a:r>
              <a:rPr lang="en-US" sz="2600" dirty="0"/>
              <a:t>interest rates</a:t>
            </a:r>
          </a:p>
          <a:p>
            <a:pPr lvl="2" indent="-342900">
              <a:buFont typeface="Wingdings" panose="05000000000000000000" pitchFamily="2" charset="2"/>
              <a:buChar char="§"/>
            </a:pPr>
            <a:r>
              <a:rPr lang="en-US" sz="2600" dirty="0"/>
              <a:t>inflation</a:t>
            </a:r>
          </a:p>
          <a:p>
            <a:pPr lvl="2" indent="-342900">
              <a:buFont typeface="Wingdings" panose="05000000000000000000" pitchFamily="2" charset="2"/>
              <a:buChar char="§"/>
            </a:pPr>
            <a:r>
              <a:rPr lang="en-US" sz="2600" dirty="0"/>
              <a:t>government regulation at all levels</a:t>
            </a:r>
          </a:p>
          <a:p>
            <a:pPr marL="400050" lvl="1" indent="0">
              <a:buNone/>
            </a:pPr>
            <a:br>
              <a:rPr lang="en-US" sz="2600" dirty="0"/>
            </a:br>
            <a:br>
              <a:rPr lang="en-US" sz="2400" dirty="0"/>
            </a:br>
            <a:endParaRPr lang="en-US"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The Market System</a:t>
            </a:r>
          </a:p>
          <a:p>
            <a:endParaRPr lang="en-US" b="1" dirty="0">
              <a:solidFill>
                <a:srgbClr val="FF0000"/>
              </a:solidFill>
            </a:endParaRPr>
          </a:p>
          <a:p>
            <a:r>
              <a:rPr lang="en-US" b="1" dirty="0">
                <a:solidFill>
                  <a:srgbClr val="FF0000"/>
                </a:solidFill>
              </a:rPr>
              <a:t>Real Estate Market Dynamics</a:t>
            </a:r>
          </a:p>
          <a:p>
            <a:endParaRPr lang="en-US" dirty="0"/>
          </a:p>
          <a:p>
            <a:endParaRPr lang="en-US" dirty="0"/>
          </a:p>
        </p:txBody>
      </p:sp>
      <p:cxnSp>
        <p:nvCxnSpPr>
          <p:cNvPr id="3" name="Straight Connector 2"/>
          <p:cNvCxnSpPr/>
          <p:nvPr/>
        </p:nvCxnSpPr>
        <p:spPr>
          <a:xfrm>
            <a:off x="2184400" y="-1447800"/>
            <a:ext cx="0" cy="4495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#15 Real Estate Market Economics         Slide 15-21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2207782"/>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0" y="0"/>
            <a:ext cx="9144001"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199" y="815574"/>
            <a:ext cx="8229600" cy="639762"/>
          </a:xfrm>
        </p:spPr>
        <p:txBody>
          <a:bodyPr>
            <a:noAutofit/>
          </a:bodyPr>
          <a:lstStyle/>
          <a:p>
            <a:r>
              <a:rPr lang="en-US" b="1" dirty="0">
                <a:solidFill>
                  <a:schemeClr val="bg1"/>
                </a:solidFill>
              </a:rPr>
              <a:t>Unit 16:</a:t>
            </a:r>
            <a:r>
              <a:rPr lang="en-US" dirty="0">
                <a:solidFill>
                  <a:schemeClr val="bg1"/>
                </a:solidFill>
              </a:rPr>
              <a:t> </a:t>
            </a:r>
            <a:r>
              <a:rPr lang="en-US" b="1" dirty="0">
                <a:solidFill>
                  <a:schemeClr val="bg1"/>
                </a:solidFill>
              </a:rPr>
              <a:t>APPRAISING &amp; ESTIMATING MARKET VALUE</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952500" y="2270910"/>
          <a:ext cx="7467600" cy="33448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9" y="643132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#16  Appraising &amp; Estimating Market Value   Slide 16-1</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36804400"/>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Value</a:t>
            </a:r>
          </a:p>
          <a:p>
            <a:pPr marL="0" indent="0">
              <a:buNone/>
            </a:pPr>
            <a:endParaRPr lang="en-US" sz="2400" b="1" dirty="0"/>
          </a:p>
          <a:p>
            <a:pPr lvl="1" indent="-342900">
              <a:buFont typeface="Wingdings" panose="05000000000000000000" pitchFamily="2" charset="2"/>
              <a:buChar char="q"/>
            </a:pPr>
            <a:r>
              <a:rPr lang="en-US" sz="2400" dirty="0"/>
              <a:t>Present monetary worth of benefits from ownership, including</a:t>
            </a:r>
            <a:br>
              <a:rPr lang="en-US" sz="2400" dirty="0"/>
            </a:br>
            <a:endParaRPr lang="en-US" sz="2400" dirty="0"/>
          </a:p>
          <a:p>
            <a:pPr lvl="2" indent="-342900">
              <a:buFont typeface="Wingdings" panose="05000000000000000000" pitchFamily="2" charset="2"/>
              <a:buChar char="§"/>
            </a:pPr>
            <a:r>
              <a:rPr lang="en-US" dirty="0"/>
              <a:t>income</a:t>
            </a:r>
          </a:p>
          <a:p>
            <a:pPr lvl="2" indent="-342900">
              <a:buFont typeface="Wingdings" panose="05000000000000000000" pitchFamily="2" charset="2"/>
              <a:buChar char="§"/>
            </a:pPr>
            <a:r>
              <a:rPr lang="en-US" dirty="0"/>
              <a:t>appreciation</a:t>
            </a:r>
          </a:p>
          <a:p>
            <a:pPr lvl="2" indent="-342900">
              <a:buFont typeface="Wingdings" panose="05000000000000000000" pitchFamily="2" charset="2"/>
              <a:buChar char="§"/>
            </a:pPr>
            <a:r>
              <a:rPr lang="en-US" dirty="0"/>
              <a:t>use</a:t>
            </a:r>
          </a:p>
          <a:p>
            <a:pPr lvl="2" indent="-342900">
              <a:buFont typeface="Wingdings" panose="05000000000000000000" pitchFamily="2" charset="2"/>
              <a:buChar char="§"/>
            </a:pPr>
            <a:r>
              <a:rPr lang="en-US" dirty="0"/>
              <a:t>tax benefits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17427256"/>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fontScale="92500" lnSpcReduction="20000"/>
          </a:bodyPr>
          <a:lstStyle/>
          <a:p>
            <a:pPr marL="0" indent="0">
              <a:buNone/>
            </a:pPr>
            <a:r>
              <a:rPr lang="en-US" sz="2600" b="1" dirty="0">
                <a:solidFill>
                  <a:srgbClr val="FF0000"/>
                </a:solidFill>
              </a:rPr>
              <a:t>Real Estate Value</a:t>
            </a:r>
          </a:p>
          <a:p>
            <a:pPr marL="0" indent="0">
              <a:buNone/>
            </a:pPr>
            <a:endParaRPr lang="en-US" sz="1400" b="1" dirty="0"/>
          </a:p>
          <a:p>
            <a:pPr marL="400050" lvl="1" indent="0">
              <a:buNone/>
            </a:pPr>
            <a:r>
              <a:rPr lang="en-US" sz="2600" b="1" dirty="0"/>
              <a:t>Foundations of real estate value</a:t>
            </a:r>
          </a:p>
          <a:p>
            <a:pPr marL="400050" lvl="1" indent="0">
              <a:buNone/>
            </a:pPr>
            <a:endParaRPr lang="en-US" sz="1200" b="1" dirty="0"/>
          </a:p>
          <a:p>
            <a:pPr lvl="1" indent="-342900">
              <a:buFont typeface="Wingdings" panose="05000000000000000000" pitchFamily="2" charset="2"/>
              <a:buChar char="q"/>
            </a:pPr>
            <a:r>
              <a:rPr lang="en-US" sz="2600" b="1" dirty="0"/>
              <a:t>Supply and demand</a:t>
            </a:r>
          </a:p>
          <a:p>
            <a:pPr lvl="2" indent="-342900">
              <a:buFont typeface="Wingdings" panose="05000000000000000000" pitchFamily="2" charset="2"/>
              <a:buChar char="§"/>
            </a:pPr>
            <a:r>
              <a:rPr lang="en-US" sz="2600" dirty="0"/>
              <a:t>Values decrease when supply outstrips demand</a:t>
            </a:r>
          </a:p>
          <a:p>
            <a:pPr lvl="2" indent="-342900">
              <a:buFont typeface="Wingdings" panose="05000000000000000000" pitchFamily="2" charset="2"/>
              <a:buChar char="§"/>
            </a:pPr>
            <a:r>
              <a:rPr lang="en-US" sz="2600" dirty="0"/>
              <a:t>Values increase when demand outstrips supply</a:t>
            </a:r>
          </a:p>
          <a:p>
            <a:pPr lvl="1" indent="-342900">
              <a:buFont typeface="Wingdings" panose="05000000000000000000" pitchFamily="2" charset="2"/>
              <a:buChar char="q"/>
            </a:pPr>
            <a:r>
              <a:rPr lang="en-US" sz="2600" b="1" dirty="0"/>
              <a:t>Utility</a:t>
            </a:r>
          </a:p>
          <a:p>
            <a:pPr lvl="2" indent="-342900">
              <a:buFont typeface="Wingdings" panose="05000000000000000000" pitchFamily="2" charset="2"/>
              <a:buChar char="§"/>
            </a:pPr>
            <a:r>
              <a:rPr lang="en-US" sz="2600" dirty="0"/>
              <a:t>The degree of usefulness affects the level of value</a:t>
            </a:r>
          </a:p>
          <a:p>
            <a:pPr lvl="2" indent="-342900">
              <a:buFont typeface="Wingdings" panose="05000000000000000000" pitchFamily="2" charset="2"/>
              <a:buChar char="§"/>
            </a:pPr>
            <a:r>
              <a:rPr lang="en-US" sz="2600" dirty="0"/>
              <a:t>E.g., air conditioners in the tropics vs. the Arctic</a:t>
            </a:r>
          </a:p>
          <a:p>
            <a:pPr lvl="1" indent="-342900">
              <a:buFont typeface="Wingdings" panose="05000000000000000000" pitchFamily="2" charset="2"/>
              <a:buChar char="q"/>
            </a:pPr>
            <a:r>
              <a:rPr lang="en-US" sz="2600" b="1" dirty="0"/>
              <a:t>Transferability</a:t>
            </a:r>
          </a:p>
          <a:p>
            <a:pPr lvl="2" indent="-342900">
              <a:buFont typeface="Wingdings" panose="05000000000000000000" pitchFamily="2" charset="2"/>
              <a:buChar char="§"/>
            </a:pPr>
            <a:r>
              <a:rPr lang="en-US" sz="2600" dirty="0"/>
              <a:t>The easier the transfer, the greater the value</a:t>
            </a:r>
          </a:p>
          <a:p>
            <a:pPr lvl="2" indent="-342900">
              <a:buFont typeface="Wingdings" panose="05000000000000000000" pitchFamily="2" charset="2"/>
              <a:buChar char="§"/>
            </a:pPr>
            <a:r>
              <a:rPr lang="en-US" sz="2600" dirty="0"/>
              <a:t>E.g., clear title; no liens; no repairs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40900219"/>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Real Estate Value</a:t>
            </a:r>
          </a:p>
          <a:p>
            <a:pPr marL="0" indent="0">
              <a:buNone/>
            </a:pPr>
            <a:endParaRPr lang="en-US" sz="1400" b="1" dirty="0"/>
          </a:p>
          <a:p>
            <a:pPr marL="0" indent="0">
              <a:buNone/>
            </a:pPr>
            <a:endParaRPr lang="en-US" sz="1400"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35 principles underlying value.jpg"/>
          <p:cNvPicPr>
            <a:picLocks noChangeAspect="1" noChangeArrowheads="1"/>
          </p:cNvPicPr>
          <p:nvPr/>
        </p:nvPicPr>
        <p:blipFill rotWithShape="1">
          <a:blip r:embed="rId3">
            <a:extLst>
              <a:ext uri="{28A0092B-C50C-407E-A947-70E740481C1C}">
                <a14:useLocalDpi xmlns:a14="http://schemas.microsoft.com/office/drawing/2010/main" val="0"/>
              </a:ext>
            </a:extLst>
          </a:blip>
          <a:srcRect l="5328" r="3627" b="8574"/>
          <a:stretch/>
        </p:blipFill>
        <p:spPr bwMode="auto">
          <a:xfrm>
            <a:off x="3505200" y="990601"/>
            <a:ext cx="481311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2530985"/>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fontScale="92500" lnSpcReduction="20000"/>
          </a:bodyPr>
          <a:lstStyle/>
          <a:p>
            <a:pPr marL="0" indent="0">
              <a:buNone/>
            </a:pPr>
            <a:r>
              <a:rPr lang="en-US" sz="2600" b="1" dirty="0">
                <a:solidFill>
                  <a:srgbClr val="FF0000"/>
                </a:solidFill>
              </a:rPr>
              <a:t>Real Estate Value</a:t>
            </a:r>
          </a:p>
          <a:p>
            <a:pPr marL="0" indent="0">
              <a:buNone/>
            </a:pPr>
            <a:endParaRPr lang="en-US" sz="1400" b="1" dirty="0"/>
          </a:p>
          <a:p>
            <a:pPr marL="400050" lvl="1" indent="0">
              <a:buNone/>
            </a:pPr>
            <a:r>
              <a:rPr lang="en-US" sz="2600" b="1" dirty="0"/>
              <a:t>Foundations of real estate value (cont.)</a:t>
            </a:r>
          </a:p>
          <a:p>
            <a:pPr marL="400050" lvl="1" indent="0">
              <a:buNone/>
            </a:pPr>
            <a:endParaRPr lang="en-US" sz="1200" b="1" dirty="0"/>
          </a:p>
          <a:p>
            <a:pPr lvl="1" indent="-342900">
              <a:buFont typeface="Wingdings" panose="05000000000000000000" pitchFamily="2" charset="2"/>
              <a:buChar char="q"/>
            </a:pPr>
            <a:r>
              <a:rPr lang="en-US" sz="2600" b="1" dirty="0"/>
              <a:t>Anticipation</a:t>
            </a:r>
          </a:p>
          <a:p>
            <a:pPr lvl="2" indent="-342900">
              <a:buFont typeface="Wingdings" panose="05000000000000000000" pitchFamily="2" charset="2"/>
              <a:buChar char="§"/>
            </a:pPr>
            <a:r>
              <a:rPr lang="en-US" sz="2600" dirty="0"/>
              <a:t>What the investor expects to benefit from a property over a holding period determines value</a:t>
            </a:r>
            <a:br>
              <a:rPr lang="en-US" sz="2600" dirty="0"/>
            </a:br>
            <a:endParaRPr lang="en-US" sz="2600" dirty="0"/>
          </a:p>
          <a:p>
            <a:pPr lvl="1" indent="-342900">
              <a:buFont typeface="Wingdings" panose="05000000000000000000" pitchFamily="2" charset="2"/>
              <a:buChar char="q"/>
            </a:pPr>
            <a:r>
              <a:rPr lang="en-US" sz="2600" b="1" dirty="0"/>
              <a:t>Substitution</a:t>
            </a:r>
          </a:p>
          <a:p>
            <a:pPr lvl="2" indent="-342900">
              <a:buFont typeface="Wingdings" panose="05000000000000000000" pitchFamily="2" charset="2"/>
              <a:buChar char="§"/>
            </a:pPr>
            <a:r>
              <a:rPr lang="en-US" sz="2600" dirty="0"/>
              <a:t>All things being equal, buyers will buy the cheaper property</a:t>
            </a:r>
          </a:p>
          <a:p>
            <a:pPr lvl="2" indent="-342900">
              <a:buFont typeface="Wingdings" panose="05000000000000000000" pitchFamily="2" charset="2"/>
              <a:buChar char="§"/>
            </a:pPr>
            <a:r>
              <a:rPr lang="en-US" sz="2600" dirty="0"/>
              <a:t>E.g., a $500,000 house will not sell if a very similar house is priced at $350,000</a:t>
            </a:r>
            <a:br>
              <a:rPr lang="en-US" sz="2600" dirty="0"/>
            </a:br>
            <a:endParaRPr lang="en-US" sz="2600" dirty="0"/>
          </a:p>
          <a:p>
            <a:pPr lvl="1" indent="-342900">
              <a:buFont typeface="Wingdings" panose="05000000000000000000" pitchFamily="2" charset="2"/>
              <a:buChar char="q"/>
            </a:pPr>
            <a:r>
              <a:rPr lang="en-US" sz="2600" b="1" dirty="0"/>
              <a:t>Contribution</a:t>
            </a:r>
          </a:p>
          <a:p>
            <a:pPr lvl="2" indent="-342900">
              <a:buFont typeface="Wingdings" panose="05000000000000000000" pitchFamily="2" charset="2"/>
              <a:buChar char="§"/>
            </a:pPr>
            <a:r>
              <a:rPr lang="en-US" sz="2600" dirty="0"/>
              <a:t>How much a component of a property contributes to the overall value</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21179083"/>
      </p:ext>
    </p:ext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Real Estate Value</a:t>
            </a:r>
          </a:p>
          <a:p>
            <a:pPr marL="0" indent="0">
              <a:buNone/>
            </a:pPr>
            <a:endParaRPr lang="en-US" sz="1400" b="1" dirty="0"/>
          </a:p>
          <a:p>
            <a:pPr marL="400050" lvl="1" indent="0">
              <a:buNone/>
            </a:pPr>
            <a:r>
              <a:rPr lang="en-US" sz="2400" b="1" dirty="0"/>
              <a:t>Foundations of real estate value (cont.)</a:t>
            </a:r>
          </a:p>
          <a:p>
            <a:pPr marL="400050" lvl="1" indent="0">
              <a:buNone/>
            </a:pPr>
            <a:endParaRPr lang="en-US" sz="1200" b="1" dirty="0"/>
          </a:p>
          <a:p>
            <a:pPr lvl="1" indent="-342900">
              <a:buFont typeface="Wingdings" panose="05000000000000000000" pitchFamily="2" charset="2"/>
              <a:buChar char="q"/>
            </a:pPr>
            <a:r>
              <a:rPr lang="en-US" sz="2400" b="1" dirty="0"/>
              <a:t>Change</a:t>
            </a:r>
          </a:p>
          <a:p>
            <a:pPr lvl="2" indent="-342900">
              <a:buFont typeface="Wingdings" panose="05000000000000000000" pitchFamily="2" charset="2"/>
              <a:buChar char="§"/>
            </a:pPr>
            <a:r>
              <a:rPr lang="en-US" dirty="0"/>
              <a:t>Changing conditions change property value</a:t>
            </a:r>
          </a:p>
          <a:p>
            <a:pPr lvl="2" indent="-342900">
              <a:buFont typeface="Wingdings" panose="05000000000000000000" pitchFamily="2" charset="2"/>
              <a:buChar char="§"/>
            </a:pPr>
            <a:r>
              <a:rPr lang="en-US" dirty="0"/>
              <a:t>E.g., deteriorating neighborhood lowers value</a:t>
            </a:r>
          </a:p>
          <a:p>
            <a:pPr lvl="1" indent="-342900">
              <a:buFont typeface="Wingdings" panose="05000000000000000000" pitchFamily="2" charset="2"/>
              <a:buChar char="q"/>
            </a:pPr>
            <a:r>
              <a:rPr lang="en-US" sz="2400" b="1" dirty="0"/>
              <a:t>Highest and best use</a:t>
            </a:r>
          </a:p>
          <a:p>
            <a:pPr lvl="2" indent="-342900">
              <a:buFont typeface="Wingdings" panose="05000000000000000000" pitchFamily="2" charset="2"/>
              <a:buChar char="§"/>
            </a:pPr>
            <a:r>
              <a:rPr lang="en-US" dirty="0"/>
              <a:t>A property’s use will gravitate toward the use that has the greatest economic return</a:t>
            </a:r>
          </a:p>
          <a:p>
            <a:pPr lvl="1" indent="-342900">
              <a:buFont typeface="Wingdings" panose="05000000000000000000" pitchFamily="2" charset="2"/>
              <a:buChar char="q"/>
            </a:pPr>
            <a:r>
              <a:rPr lang="en-US" sz="2400" b="1" dirty="0"/>
              <a:t>Conformity</a:t>
            </a:r>
          </a:p>
          <a:p>
            <a:pPr lvl="2" indent="-342900">
              <a:buFont typeface="Wingdings" panose="05000000000000000000" pitchFamily="2" charset="2"/>
              <a:buChar char="§"/>
            </a:pPr>
            <a:r>
              <a:rPr lang="en-US" dirty="0"/>
              <a:t>Maximum value accrues from a use conforming to the surroundings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39843877"/>
      </p:ext>
    </p:ext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fontScale="92500" lnSpcReduction="20000"/>
          </a:bodyPr>
          <a:lstStyle/>
          <a:p>
            <a:pPr marL="0" indent="0">
              <a:buNone/>
            </a:pPr>
            <a:r>
              <a:rPr lang="en-US" sz="2600" b="1" dirty="0">
                <a:solidFill>
                  <a:srgbClr val="FF0000"/>
                </a:solidFill>
              </a:rPr>
              <a:t>Real Estate Value</a:t>
            </a:r>
          </a:p>
          <a:p>
            <a:pPr marL="0" indent="0">
              <a:buNone/>
            </a:pPr>
            <a:endParaRPr lang="en-US" sz="1400" b="1" dirty="0"/>
          </a:p>
          <a:p>
            <a:pPr marL="400050" lvl="1" indent="0">
              <a:buNone/>
            </a:pPr>
            <a:r>
              <a:rPr lang="en-US" sz="2600" b="1" dirty="0"/>
              <a:t>Foundations of real estate value (cont.)</a:t>
            </a:r>
          </a:p>
          <a:p>
            <a:pPr marL="400050" lvl="1" indent="0">
              <a:buNone/>
            </a:pPr>
            <a:endParaRPr lang="en-US" sz="1200" b="1" dirty="0"/>
          </a:p>
          <a:p>
            <a:pPr lvl="1" indent="-342900">
              <a:buFont typeface="Wingdings" panose="05000000000000000000" pitchFamily="2" charset="2"/>
              <a:buChar char="q"/>
            </a:pPr>
            <a:r>
              <a:rPr lang="en-US" sz="2600" b="1" dirty="0"/>
              <a:t>Progression and regression</a:t>
            </a:r>
          </a:p>
          <a:p>
            <a:pPr lvl="2" indent="-342900">
              <a:buFont typeface="Wingdings" panose="05000000000000000000" pitchFamily="2" charset="2"/>
              <a:buChar char="§"/>
            </a:pPr>
            <a:r>
              <a:rPr lang="en-US" sz="2600" dirty="0"/>
              <a:t>Values are affected by surrounding properties</a:t>
            </a:r>
          </a:p>
          <a:p>
            <a:pPr lvl="2" indent="-342900">
              <a:buFont typeface="Wingdings" panose="05000000000000000000" pitchFamily="2" charset="2"/>
              <a:buChar char="§"/>
            </a:pPr>
            <a:r>
              <a:rPr lang="en-US" sz="2600" dirty="0"/>
              <a:t>If they are higher, the subject’s value is higher</a:t>
            </a:r>
          </a:p>
          <a:p>
            <a:pPr lvl="2" indent="-342900">
              <a:buFont typeface="Wingdings" panose="05000000000000000000" pitchFamily="2" charset="2"/>
              <a:buChar char="§"/>
            </a:pPr>
            <a:r>
              <a:rPr lang="en-US" sz="2600" dirty="0"/>
              <a:t>If they are lower, the subject’s value is lower</a:t>
            </a:r>
            <a:br>
              <a:rPr lang="en-US" sz="2600" dirty="0"/>
            </a:br>
            <a:endParaRPr lang="en-US" sz="2600" dirty="0"/>
          </a:p>
          <a:p>
            <a:pPr lvl="1" indent="-342900">
              <a:buFont typeface="Wingdings" panose="05000000000000000000" pitchFamily="2" charset="2"/>
              <a:buChar char="q"/>
            </a:pPr>
            <a:r>
              <a:rPr lang="en-US" sz="2600" b="1" dirty="0"/>
              <a:t>Assemblage</a:t>
            </a:r>
          </a:p>
          <a:p>
            <a:pPr lvl="2" indent="-342900">
              <a:buFont typeface="Wingdings" panose="05000000000000000000" pitchFamily="2" charset="2"/>
              <a:buChar char="§"/>
            </a:pPr>
            <a:r>
              <a:rPr lang="en-US" sz="2600" dirty="0"/>
              <a:t>Conjoining of properties can raise (or lower) values</a:t>
            </a:r>
            <a:br>
              <a:rPr lang="en-US" sz="2600" dirty="0"/>
            </a:br>
            <a:endParaRPr lang="en-US" sz="2600" dirty="0"/>
          </a:p>
          <a:p>
            <a:pPr lvl="1" indent="-342900">
              <a:buFont typeface="Wingdings" panose="05000000000000000000" pitchFamily="2" charset="2"/>
              <a:buChar char="q"/>
            </a:pPr>
            <a:r>
              <a:rPr lang="en-US" sz="2600" b="1" dirty="0"/>
              <a:t>Subdivision</a:t>
            </a:r>
          </a:p>
          <a:p>
            <a:pPr lvl="2" indent="-342900">
              <a:buFont typeface="Wingdings" panose="05000000000000000000" pitchFamily="2" charset="2"/>
              <a:buChar char="§"/>
            </a:pPr>
            <a:r>
              <a:rPr lang="en-US" sz="2600" dirty="0"/>
              <a:t>Dividing a parcel into smaller pieces can increase total value</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009189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3:</a:t>
            </a:r>
            <a:br>
              <a:rPr lang="en-US" sz="2400" dirty="0"/>
            </a:br>
            <a:r>
              <a:rPr lang="en-US" sz="2400" dirty="0"/>
              <a:t>Interests and</a:t>
            </a:r>
            <a:br>
              <a:rPr lang="en-US" sz="2400" dirty="0"/>
            </a:br>
            <a:r>
              <a:rPr lang="en-US" sz="2400" dirty="0"/>
              <a:t>Estates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853113"/>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Interests and Estates in Land</a:t>
            </a:r>
          </a:p>
          <a:p>
            <a:pPr marL="0" indent="0">
              <a:buNone/>
            </a:pPr>
            <a:endParaRPr lang="en-US" sz="2000" dirty="0"/>
          </a:p>
        </p:txBody>
      </p:sp>
      <p:sp>
        <p:nvSpPr>
          <p:cNvPr id="8" name="Text Placeholder 7"/>
          <p:cNvSpPr>
            <a:spLocks noGrp="1"/>
          </p:cNvSpPr>
          <p:nvPr>
            <p:ph type="body" sz="half" idx="2"/>
          </p:nvPr>
        </p:nvSpPr>
        <p:spPr>
          <a:xfrm>
            <a:off x="304801" y="1600200"/>
            <a:ext cx="1904999" cy="1828800"/>
          </a:xfrm>
          <a:noFill/>
        </p:spPr>
        <p:txBody>
          <a:bodyPr>
            <a:normAutofit/>
          </a:bodyPr>
          <a:lstStyle/>
          <a:p>
            <a:endParaRPr lang="en-US" sz="1200" b="1" dirty="0">
              <a:solidFill>
                <a:srgbClr val="FF0000"/>
              </a:solidFill>
            </a:endParaRPr>
          </a:p>
          <a:p>
            <a:r>
              <a:rPr lang="en-US" b="1" dirty="0">
                <a:solidFill>
                  <a:srgbClr val="FF0000"/>
                </a:solidFill>
              </a:rPr>
              <a:t>Interests and Estates in Land</a:t>
            </a:r>
          </a:p>
          <a:p>
            <a:endParaRPr lang="en-US" b="1" dirty="0">
              <a:solidFill>
                <a:srgbClr val="FF0000"/>
              </a:solidFill>
            </a:endParaRPr>
          </a:p>
          <a:p>
            <a:r>
              <a:rPr lang="en-US" b="1" dirty="0"/>
              <a:t>Freehold Estates</a:t>
            </a:r>
          </a:p>
          <a:p>
            <a:endParaRPr lang="en-US" b="1" dirty="0"/>
          </a:p>
          <a:p>
            <a:r>
              <a:rPr lang="en-US" b="1" dirty="0"/>
              <a:t>Leasehold Estates</a:t>
            </a:r>
          </a:p>
          <a:p>
            <a:endParaRPr lang="en-US" dirty="0"/>
          </a:p>
          <a:p>
            <a:endParaRPr lang="en-US" dirty="0"/>
          </a:p>
        </p:txBody>
      </p:sp>
      <p:cxnSp>
        <p:nvCxnSpPr>
          <p:cNvPr id="3" name="Straight Connector 2"/>
          <p:cNvCxnSpPr/>
          <p:nvPr/>
        </p:nvCxnSpPr>
        <p:spPr>
          <a:xfrm>
            <a:off x="2209800" y="3810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3  Interests and Estates            Slide 3-2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06 interests in real estate.jpg"/>
          <p:cNvPicPr>
            <a:picLocks noChangeAspect="1" noChangeArrowheads="1"/>
          </p:cNvPicPr>
          <p:nvPr/>
        </p:nvPicPr>
        <p:blipFill rotWithShape="1">
          <a:blip r:embed="rId3">
            <a:extLst>
              <a:ext uri="{28A0092B-C50C-407E-A947-70E740481C1C}">
                <a14:useLocalDpi xmlns:a14="http://schemas.microsoft.com/office/drawing/2010/main" val="0"/>
              </a:ext>
            </a:extLst>
          </a:blip>
          <a:srcRect t="-1" b="34383"/>
          <a:stretch/>
        </p:blipFill>
        <p:spPr bwMode="auto">
          <a:xfrm>
            <a:off x="2895600" y="1447800"/>
            <a:ext cx="5638800" cy="4591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5527536"/>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2600" b="1" dirty="0">
              <a:solidFill>
                <a:srgbClr val="FF0000"/>
              </a:solidFill>
            </a:endParaRPr>
          </a:p>
          <a:p>
            <a:pPr marL="0" indent="0">
              <a:buNone/>
            </a:pPr>
            <a:r>
              <a:rPr lang="en-US" sz="2600" b="1" dirty="0">
                <a:solidFill>
                  <a:srgbClr val="FF0000"/>
                </a:solidFill>
              </a:rPr>
              <a:t>Real Estate Value</a:t>
            </a:r>
          </a:p>
          <a:p>
            <a:pPr marL="0" indent="0">
              <a:buNone/>
            </a:pPr>
            <a:endParaRPr lang="en-US" sz="1050" b="1" dirty="0"/>
          </a:p>
          <a:p>
            <a:pPr marL="400050" lvl="1" indent="0">
              <a:buNone/>
            </a:pPr>
            <a:r>
              <a:rPr lang="en-US" sz="2600" b="1" dirty="0"/>
              <a:t>Types of value</a:t>
            </a:r>
          </a:p>
          <a:p>
            <a:pPr marL="857250" lvl="1" indent="-457200">
              <a:buFont typeface="Wingdings" panose="05000000000000000000" pitchFamily="2" charset="2"/>
              <a:buChar char="q"/>
            </a:pPr>
            <a:r>
              <a:rPr lang="en-US" sz="2600" b="1" dirty="0"/>
              <a:t>Market</a:t>
            </a:r>
            <a:r>
              <a:rPr lang="en-US" sz="2600" dirty="0"/>
              <a:t>  - estimate of selling value; most common in real estate brokerage</a:t>
            </a:r>
            <a:br>
              <a:rPr lang="en-US" sz="2600" dirty="0"/>
            </a:br>
            <a:endParaRPr lang="en-US" sz="2600" dirty="0"/>
          </a:p>
          <a:p>
            <a:pPr marL="857250" lvl="1" indent="-457200">
              <a:buFont typeface="Wingdings" panose="05000000000000000000" pitchFamily="2" charset="2"/>
              <a:buChar char="q"/>
            </a:pPr>
            <a:r>
              <a:rPr lang="en-US" sz="2600" b="1" dirty="0"/>
              <a:t>Reproduction </a:t>
            </a:r>
            <a:r>
              <a:rPr lang="en-US" sz="2600" dirty="0"/>
              <a:t>– value based on constructing a precise duplicate</a:t>
            </a:r>
            <a:br>
              <a:rPr lang="en-US" sz="2600" dirty="0"/>
            </a:br>
            <a:endParaRPr lang="en-US" sz="2200" dirty="0"/>
          </a:p>
          <a:p>
            <a:pPr marL="857250" lvl="1" indent="-457200">
              <a:buFont typeface="Wingdings" panose="05000000000000000000" pitchFamily="2" charset="2"/>
              <a:buChar char="q"/>
            </a:pPr>
            <a:r>
              <a:rPr lang="en-US" sz="2600" b="1" dirty="0"/>
              <a:t>Replacement</a:t>
            </a:r>
            <a:r>
              <a:rPr lang="en-US" sz="2600" dirty="0"/>
              <a:t> – value based on constructing a functional equivalent</a:t>
            </a:r>
            <a:br>
              <a:rPr lang="en-US" sz="2600" dirty="0"/>
            </a:br>
            <a:endParaRPr lang="en-US" sz="2200" dirty="0"/>
          </a:p>
          <a:p>
            <a:pPr marL="857250" lvl="1" indent="-457200">
              <a:buFont typeface="Wingdings" panose="05000000000000000000" pitchFamily="2" charset="2"/>
              <a:buChar char="q"/>
            </a:pPr>
            <a:r>
              <a:rPr lang="en-US" sz="2600" b="1" dirty="0"/>
              <a:t>Salvage </a:t>
            </a:r>
            <a:r>
              <a:rPr lang="en-US" sz="2600" dirty="0"/>
              <a:t>– value at end of economic life</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23679470"/>
      </p:ext>
    </p:ext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600" b="1" dirty="0">
                <a:solidFill>
                  <a:srgbClr val="FF0000"/>
                </a:solidFill>
              </a:rPr>
              <a:t>Real Estate Value</a:t>
            </a:r>
          </a:p>
          <a:p>
            <a:pPr marL="0" indent="0">
              <a:buNone/>
            </a:pPr>
            <a:endParaRPr lang="en-US" sz="1050" b="1" dirty="0"/>
          </a:p>
          <a:p>
            <a:pPr marL="400050" lvl="1" indent="0">
              <a:buNone/>
            </a:pPr>
            <a:r>
              <a:rPr lang="en-US" sz="2600" b="1" dirty="0"/>
              <a:t>Types of value (cont.)</a:t>
            </a:r>
          </a:p>
          <a:p>
            <a:pPr marL="857250" lvl="1" indent="-457200">
              <a:buFont typeface="Wingdings" panose="05000000000000000000" pitchFamily="2" charset="2"/>
              <a:buChar char="q"/>
            </a:pPr>
            <a:r>
              <a:rPr lang="en-US" sz="2600" b="1" dirty="0"/>
              <a:t>Plottage</a:t>
            </a:r>
            <a:r>
              <a:rPr lang="en-US" sz="2600" dirty="0"/>
              <a:t> – additional value resulting from combining properties</a:t>
            </a:r>
            <a:br>
              <a:rPr lang="en-US" sz="2600" dirty="0"/>
            </a:br>
            <a:endParaRPr lang="en-US" sz="2600" dirty="0"/>
          </a:p>
          <a:p>
            <a:pPr marL="857250" lvl="1" indent="-457200">
              <a:buFont typeface="Wingdings" panose="05000000000000000000" pitchFamily="2" charset="2"/>
              <a:buChar char="q"/>
            </a:pPr>
            <a:r>
              <a:rPr lang="en-US" sz="2600" b="1" dirty="0"/>
              <a:t>Assessed</a:t>
            </a:r>
            <a:r>
              <a:rPr lang="en-US" sz="2600" dirty="0"/>
              <a:t> – value by tax assessor for ad valorem taxation</a:t>
            </a:r>
            <a:br>
              <a:rPr lang="en-US" sz="2600" dirty="0"/>
            </a:br>
            <a:endParaRPr lang="en-US" sz="2600" dirty="0"/>
          </a:p>
          <a:p>
            <a:pPr marL="857250" lvl="1" indent="-457200">
              <a:buFont typeface="Wingdings" panose="05000000000000000000" pitchFamily="2" charset="2"/>
              <a:buChar char="q"/>
            </a:pPr>
            <a:r>
              <a:rPr lang="en-US" sz="2600" b="1" dirty="0"/>
              <a:t>Condemned </a:t>
            </a:r>
            <a:r>
              <a:rPr lang="en-US" sz="2600" dirty="0"/>
              <a:t>– value resulting from condemnation suit</a:t>
            </a:r>
            <a:br>
              <a:rPr lang="en-US" sz="2600" dirty="0"/>
            </a:br>
            <a:endParaRPr lang="en-US" sz="2600" dirty="0"/>
          </a:p>
          <a:p>
            <a:pPr marL="857250" lvl="1" indent="-457200">
              <a:buFont typeface="Wingdings" panose="05000000000000000000" pitchFamily="2" charset="2"/>
              <a:buChar char="q"/>
            </a:pPr>
            <a:r>
              <a:rPr lang="en-US" sz="2600" b="1" dirty="0"/>
              <a:t>Depreciated</a:t>
            </a:r>
            <a:r>
              <a:rPr lang="en-US" sz="2600" dirty="0"/>
              <a:t> – price paid minus accumulated depreciation</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02433871"/>
      </p:ext>
    </p:ext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600" b="1" dirty="0">
                <a:solidFill>
                  <a:srgbClr val="FF0000"/>
                </a:solidFill>
              </a:rPr>
              <a:t>Real Estate Value</a:t>
            </a:r>
          </a:p>
          <a:p>
            <a:pPr marL="0" indent="0">
              <a:buNone/>
            </a:pPr>
            <a:endParaRPr lang="en-US" sz="1050" b="1" dirty="0"/>
          </a:p>
          <a:p>
            <a:pPr marL="400050" lvl="1" indent="0">
              <a:buNone/>
            </a:pPr>
            <a:r>
              <a:rPr lang="en-US" sz="2600" b="1" dirty="0"/>
              <a:t>Types of value (cont.)</a:t>
            </a:r>
          </a:p>
          <a:p>
            <a:pPr marL="400050" lvl="1" indent="0">
              <a:buNone/>
            </a:pPr>
            <a:endParaRPr lang="en-US" sz="2600" b="1" dirty="0"/>
          </a:p>
          <a:p>
            <a:pPr marL="857250" lvl="3" indent="-457200">
              <a:spcBef>
                <a:spcPts val="0"/>
              </a:spcBef>
              <a:buFont typeface="Wingdings" panose="05000000000000000000" pitchFamily="2" charset="2"/>
              <a:buChar char="q"/>
            </a:pPr>
            <a:r>
              <a:rPr lang="en-US" sz="2400" b="1" dirty="0"/>
              <a:t>Appraised</a:t>
            </a:r>
            <a:r>
              <a:rPr lang="en-US" sz="2400" dirty="0"/>
              <a:t> -  appraiser’s opinion of value; typically market value</a:t>
            </a:r>
            <a:br>
              <a:rPr lang="en-US" sz="1000" dirty="0"/>
            </a:br>
            <a:endParaRPr lang="en-US" sz="1000" dirty="0"/>
          </a:p>
          <a:p>
            <a:pPr marL="857250" lvl="1" indent="-457200">
              <a:buFont typeface="Wingdings" panose="05000000000000000000" pitchFamily="2" charset="2"/>
              <a:buChar char="q"/>
            </a:pPr>
            <a:r>
              <a:rPr lang="en-US" sz="2400" b="1" dirty="0"/>
              <a:t>Insured</a:t>
            </a:r>
            <a:r>
              <a:rPr lang="en-US" sz="2400" dirty="0"/>
              <a:t> – amount an insurer will pay on a policyholder’s policy</a:t>
            </a:r>
            <a:br>
              <a:rPr lang="en-US" sz="2400" dirty="0"/>
            </a:br>
            <a:endParaRPr lang="en-US" sz="2400" dirty="0"/>
          </a:p>
          <a:p>
            <a:pPr marL="857250" lvl="1" indent="-457200">
              <a:buFont typeface="Wingdings" panose="05000000000000000000" pitchFamily="2" charset="2"/>
              <a:buChar char="q"/>
            </a:pPr>
            <a:r>
              <a:rPr lang="en-US" sz="2400" b="1" dirty="0"/>
              <a:t>Book </a:t>
            </a:r>
            <a:r>
              <a:rPr lang="en-US" sz="2400" dirty="0"/>
              <a:t>– the value on a business’ books, typically cost plus capital improvements minus depreciation</a:t>
            </a:r>
            <a:br>
              <a:rPr lang="en-US" sz="2400" dirty="0"/>
            </a:br>
            <a:endParaRPr lang="en-US" sz="2400" dirty="0"/>
          </a:p>
          <a:p>
            <a:pPr marL="857250" lvl="1" indent="-457200">
              <a:buFont typeface="Wingdings" panose="05000000000000000000" pitchFamily="2" charset="2"/>
              <a:buChar char="q"/>
            </a:pPr>
            <a:r>
              <a:rPr lang="en-US" sz="2400" b="1" dirty="0"/>
              <a:t>Mortgage </a:t>
            </a:r>
            <a:r>
              <a:rPr lang="en-US" sz="2400" dirty="0"/>
              <a:t>– value of the property as collateral for a loan</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5179597"/>
      </p:ext>
    </p:ext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Appraising Market Value</a:t>
            </a:r>
          </a:p>
          <a:p>
            <a:pPr marL="0" indent="0">
              <a:buNone/>
            </a:pPr>
            <a:endParaRPr lang="en-US" sz="1100" b="1" dirty="0">
              <a:solidFill>
                <a:srgbClr val="FF0000"/>
              </a:solidFill>
            </a:endParaRPr>
          </a:p>
          <a:p>
            <a:pPr marL="400050" lvl="1" indent="0">
              <a:buNone/>
            </a:pPr>
            <a:r>
              <a:rPr lang="en-US" sz="2400" b="1" dirty="0"/>
              <a:t>Market value</a:t>
            </a:r>
          </a:p>
          <a:p>
            <a:pPr marL="400050" lvl="1" indent="0">
              <a:buNone/>
            </a:pPr>
            <a:endParaRPr lang="en-US" sz="900" b="1" dirty="0"/>
          </a:p>
          <a:p>
            <a:pPr lvl="1" indent="-342900">
              <a:buFont typeface="Wingdings" panose="05000000000000000000" pitchFamily="2" charset="2"/>
              <a:buChar char="q"/>
            </a:pPr>
            <a:r>
              <a:rPr lang="en-US" sz="2400" dirty="0"/>
              <a:t>Price a willing buyer and seller would agree to, given: </a:t>
            </a:r>
          </a:p>
          <a:p>
            <a:pPr lvl="2" indent="-342900">
              <a:buFont typeface="Wingdings" panose="05000000000000000000" pitchFamily="2" charset="2"/>
              <a:buChar char="§"/>
            </a:pPr>
            <a:r>
              <a:rPr lang="en-US" dirty="0"/>
              <a:t>cash transaction</a:t>
            </a:r>
          </a:p>
          <a:p>
            <a:pPr lvl="2" indent="-342900">
              <a:buFont typeface="Wingdings" panose="05000000000000000000" pitchFamily="2" charset="2"/>
              <a:buChar char="§"/>
            </a:pPr>
            <a:r>
              <a:rPr lang="en-US" dirty="0"/>
              <a:t>reasonable exposure to market</a:t>
            </a:r>
          </a:p>
          <a:p>
            <a:pPr lvl="2" indent="-342900">
              <a:buFont typeface="Wingdings" panose="05000000000000000000" pitchFamily="2" charset="2"/>
              <a:buChar char="§"/>
            </a:pPr>
            <a:r>
              <a:rPr lang="en-US" dirty="0"/>
              <a:t>principals are reasonably informed</a:t>
            </a:r>
          </a:p>
          <a:p>
            <a:pPr lvl="2" indent="-342900">
              <a:buFont typeface="Wingdings" panose="05000000000000000000" pitchFamily="2" charset="2"/>
              <a:buChar char="§"/>
            </a:pPr>
            <a:r>
              <a:rPr lang="en-US" dirty="0"/>
              <a:t>no pressure to transact</a:t>
            </a:r>
          </a:p>
          <a:p>
            <a:pPr lvl="2" indent="-342900">
              <a:buFont typeface="Wingdings" panose="05000000000000000000" pitchFamily="2" charset="2"/>
              <a:buChar char="§"/>
            </a:pPr>
            <a:r>
              <a:rPr lang="en-US" dirty="0"/>
              <a:t>arm's length – no relatives</a:t>
            </a:r>
          </a:p>
          <a:p>
            <a:pPr lvl="2" indent="-342900">
              <a:buFont typeface="Wingdings" panose="05000000000000000000" pitchFamily="2" charset="2"/>
              <a:buChar char="§"/>
            </a:pPr>
            <a:r>
              <a:rPr lang="en-US" dirty="0"/>
              <a:t>marketable title</a:t>
            </a:r>
          </a:p>
          <a:p>
            <a:pPr lvl="2" indent="-342900">
              <a:buFont typeface="Wingdings" panose="05000000000000000000" pitchFamily="2" charset="2"/>
              <a:buChar char="§"/>
            </a:pPr>
            <a:r>
              <a:rPr lang="en-US" dirty="0"/>
              <a:t>no hidden influences – undisclosed discounts, etc.</a:t>
            </a:r>
          </a:p>
          <a:p>
            <a:pPr marL="400050" lvl="1" indent="0">
              <a:buNone/>
            </a:pPr>
            <a:endParaRPr lang="en-US" sz="2400" b="1" dirty="0"/>
          </a:p>
          <a:p>
            <a:pPr marL="0" indent="0">
              <a:buNone/>
            </a:pPr>
            <a:endParaRPr lang="en-US" sz="2400"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solidFill>
                  <a:srgbClr val="FF0000"/>
                </a:solidFill>
              </a:rPr>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19906290"/>
      </p:ext>
    </p:ext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Appraising Market Value</a:t>
            </a:r>
          </a:p>
          <a:p>
            <a:pPr marL="0" indent="0">
              <a:buNone/>
            </a:pPr>
            <a:endParaRPr lang="en-US" sz="1100" b="1" dirty="0">
              <a:solidFill>
                <a:srgbClr val="FF0000"/>
              </a:solidFill>
            </a:endParaRPr>
          </a:p>
          <a:p>
            <a:pPr marL="400050" lvl="1" indent="0">
              <a:spcBef>
                <a:spcPts val="0"/>
              </a:spcBef>
              <a:buNone/>
            </a:pPr>
            <a:r>
              <a:rPr lang="en-US" sz="2400" b="1" dirty="0"/>
              <a:t>The appraisal and its uses</a:t>
            </a:r>
          </a:p>
          <a:p>
            <a:pPr marL="400050" lvl="1" indent="0">
              <a:spcBef>
                <a:spcPts val="0"/>
              </a:spcBef>
              <a:buNone/>
            </a:pPr>
            <a:endParaRPr lang="en-US" sz="2000" b="1" dirty="0"/>
          </a:p>
          <a:p>
            <a:pPr lvl="1" indent="-342900">
              <a:spcBef>
                <a:spcPts val="0"/>
              </a:spcBef>
              <a:buFont typeface="Wingdings" panose="05000000000000000000" pitchFamily="2" charset="2"/>
              <a:buChar char="q"/>
            </a:pPr>
            <a:r>
              <a:rPr lang="en-US" sz="2400" dirty="0"/>
              <a:t>Appraisal is a professional's opinion of value</a:t>
            </a:r>
          </a:p>
          <a:p>
            <a:pPr lvl="2" indent="-342900">
              <a:spcBef>
                <a:spcPts val="0"/>
              </a:spcBef>
              <a:buFont typeface="Wingdings" panose="05000000000000000000" pitchFamily="2" charset="2"/>
              <a:buChar char="§"/>
            </a:pPr>
            <a:r>
              <a:rPr lang="en-US" dirty="0"/>
              <a:t>supported by data</a:t>
            </a:r>
          </a:p>
          <a:p>
            <a:pPr lvl="2" indent="-342900">
              <a:spcBef>
                <a:spcPts val="0"/>
              </a:spcBef>
              <a:buFont typeface="Wingdings" panose="05000000000000000000" pitchFamily="2" charset="2"/>
              <a:buChar char="§"/>
            </a:pPr>
            <a:r>
              <a:rPr lang="en-US" dirty="0"/>
              <a:t>regulated</a:t>
            </a:r>
          </a:p>
          <a:p>
            <a:pPr lvl="2" indent="-342900">
              <a:spcBef>
                <a:spcPts val="0"/>
              </a:spcBef>
              <a:buFont typeface="Wingdings" panose="05000000000000000000" pitchFamily="2" charset="2"/>
              <a:buChar char="§"/>
            </a:pPr>
            <a:r>
              <a:rPr lang="en-US" dirty="0"/>
              <a:t>following professional standards</a:t>
            </a:r>
          </a:p>
          <a:p>
            <a:pPr lvl="2" indent="-342900">
              <a:spcBef>
                <a:spcPts val="0"/>
              </a:spcBef>
              <a:buFont typeface="Wingdings" panose="05000000000000000000" pitchFamily="2" charset="2"/>
              <a:buChar char="§"/>
            </a:pPr>
            <a:endParaRPr lang="en-US" sz="2000" dirty="0"/>
          </a:p>
          <a:p>
            <a:pPr marL="857250" lvl="1" indent="-457200">
              <a:spcBef>
                <a:spcPts val="0"/>
              </a:spcBef>
              <a:buFont typeface="Wingdings" panose="05000000000000000000" pitchFamily="2" charset="2"/>
              <a:buChar char="q"/>
            </a:pPr>
            <a:r>
              <a:rPr lang="en-US" sz="2400" dirty="0"/>
              <a:t>Broker’s opinion of value</a:t>
            </a:r>
          </a:p>
          <a:p>
            <a:pPr marL="1257300" lvl="2" indent="-457200">
              <a:spcBef>
                <a:spcPts val="0"/>
              </a:spcBef>
              <a:buFont typeface="Wingdings" panose="05000000000000000000" pitchFamily="2" charset="2"/>
              <a:buChar char="§"/>
            </a:pPr>
            <a:r>
              <a:rPr lang="en-US" dirty="0"/>
              <a:t>not performed by disinterested third party</a:t>
            </a:r>
          </a:p>
          <a:p>
            <a:pPr marL="1257300" lvl="2" indent="-457200">
              <a:spcBef>
                <a:spcPts val="0"/>
              </a:spcBef>
              <a:buFont typeface="Wingdings" panose="05000000000000000000" pitchFamily="2" charset="2"/>
              <a:buChar char="§"/>
            </a:pPr>
            <a:r>
              <a:rPr lang="en-US" dirty="0"/>
              <a:t>not subject to regulation </a:t>
            </a:r>
          </a:p>
          <a:p>
            <a:pPr marL="1257300" lvl="2" indent="-457200">
              <a:spcBef>
                <a:spcPts val="0"/>
              </a:spcBef>
              <a:buFont typeface="Wingdings" panose="05000000000000000000" pitchFamily="2" charset="2"/>
              <a:buChar char="§"/>
            </a:pPr>
            <a:r>
              <a:rPr lang="en-US" dirty="0"/>
              <a:t>not subject to professional standards</a:t>
            </a:r>
          </a:p>
          <a:p>
            <a:pPr marL="0" indent="0">
              <a:buNone/>
            </a:pPr>
            <a:endParaRPr lang="en-US" sz="2400"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solidFill>
                  <a:srgbClr val="FF0000"/>
                </a:solidFill>
              </a:rPr>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75555990"/>
      </p:ext>
    </p:ext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86360"/>
            <a:ext cx="6629400" cy="6314440"/>
          </a:xfrm>
        </p:spPr>
        <p:txBody>
          <a:bodyPr>
            <a:normAutofit/>
          </a:bodyPr>
          <a:lstStyle/>
          <a:p>
            <a:pPr marL="0" indent="0">
              <a:buNone/>
            </a:pPr>
            <a:r>
              <a:rPr lang="en-US" sz="2400" b="1" dirty="0">
                <a:solidFill>
                  <a:srgbClr val="FF0000"/>
                </a:solidFill>
              </a:rPr>
              <a:t>Appraising Market Value</a:t>
            </a:r>
          </a:p>
          <a:p>
            <a:pPr marL="0" indent="0">
              <a:buNone/>
            </a:pPr>
            <a:endParaRPr lang="en-US" sz="1100" b="1" dirty="0">
              <a:solidFill>
                <a:srgbClr val="FF0000"/>
              </a:solidFill>
            </a:endParaRPr>
          </a:p>
          <a:p>
            <a:pPr marL="400050" lvl="1" indent="0">
              <a:spcBef>
                <a:spcPts val="0"/>
              </a:spcBef>
              <a:buNone/>
            </a:pPr>
            <a:r>
              <a:rPr lang="en-US" sz="2400" b="1" dirty="0"/>
              <a:t>Measuring living area</a:t>
            </a:r>
            <a:endParaRPr lang="en-US" sz="1200" b="1" dirty="0"/>
          </a:p>
          <a:p>
            <a:pPr marL="400050" lvl="1" indent="0">
              <a:spcBef>
                <a:spcPts val="0"/>
              </a:spcBef>
              <a:buNone/>
            </a:pPr>
            <a:endParaRPr lang="en-US" sz="1100" b="1" dirty="0"/>
          </a:p>
          <a:p>
            <a:pPr lvl="1" indent="-342900">
              <a:spcBef>
                <a:spcPts val="0"/>
              </a:spcBef>
              <a:buFont typeface="Wingdings" panose="05000000000000000000" pitchFamily="2" charset="2"/>
              <a:buChar char="q"/>
            </a:pPr>
            <a:r>
              <a:rPr lang="en-US" sz="2400" dirty="0"/>
              <a:t>ANSI &amp; Fannie Mae standards</a:t>
            </a:r>
          </a:p>
          <a:p>
            <a:pPr lvl="2" indent="-342900">
              <a:spcBef>
                <a:spcPts val="0"/>
              </a:spcBef>
              <a:buFont typeface="Wingdings" panose="05000000000000000000" pitchFamily="2" charset="2"/>
              <a:buChar char="§"/>
            </a:pPr>
            <a:r>
              <a:rPr lang="en-US" b="1" dirty="0"/>
              <a:t>gross living area</a:t>
            </a:r>
            <a:r>
              <a:rPr lang="en-US" dirty="0"/>
              <a:t>: area of all above grade rooms as measured from exterior walls; below grade = 1 foot below ground</a:t>
            </a:r>
          </a:p>
          <a:p>
            <a:pPr lvl="2" indent="-342900">
              <a:spcBef>
                <a:spcPts val="0"/>
              </a:spcBef>
              <a:buFont typeface="Wingdings" panose="05000000000000000000" pitchFamily="2" charset="2"/>
              <a:buChar char="§"/>
            </a:pPr>
            <a:r>
              <a:rPr lang="en-US" b="1" dirty="0"/>
              <a:t>ceiling height</a:t>
            </a:r>
            <a:r>
              <a:rPr lang="en-US" dirty="0"/>
              <a:t>: minimum 7 ft.</a:t>
            </a:r>
          </a:p>
          <a:p>
            <a:pPr lvl="2" indent="-342900">
              <a:spcBef>
                <a:spcPts val="0"/>
              </a:spcBef>
              <a:buFont typeface="Wingdings" panose="05000000000000000000" pitchFamily="2" charset="2"/>
              <a:buChar char="§"/>
            </a:pPr>
            <a:r>
              <a:rPr lang="en-US" b="1" dirty="0"/>
              <a:t>finished space</a:t>
            </a:r>
            <a:r>
              <a:rPr lang="en-US" dirty="0"/>
              <a:t>: area must have floor covering and ceiling; excludes unheated porches</a:t>
            </a:r>
          </a:p>
          <a:p>
            <a:pPr lvl="2" indent="-342900">
              <a:spcBef>
                <a:spcPts val="0"/>
              </a:spcBef>
              <a:buFont typeface="Wingdings" panose="05000000000000000000" pitchFamily="2" charset="2"/>
              <a:buChar char="§"/>
            </a:pPr>
            <a:r>
              <a:rPr lang="en-US" b="1" dirty="0"/>
              <a:t>under heat and attached: </a:t>
            </a:r>
            <a:r>
              <a:rPr lang="en-US" dirty="0"/>
              <a:t>space must be heated, cooled, and not detached from main structure</a:t>
            </a:r>
          </a:p>
          <a:p>
            <a:pPr lvl="2" indent="-342900">
              <a:spcBef>
                <a:spcPts val="0"/>
              </a:spcBef>
              <a:buFont typeface="Wingdings" panose="05000000000000000000" pitchFamily="2" charset="2"/>
              <a:buChar char="§"/>
            </a:pPr>
            <a:r>
              <a:rPr lang="en-US" b="1" dirty="0"/>
              <a:t>attics, basements, garages</a:t>
            </a:r>
            <a:r>
              <a:rPr lang="en-US" dirty="0"/>
              <a:t>: may not be able to fully count if not finished; accord measurements with local practices</a:t>
            </a:r>
            <a:endParaRPr lang="en-US" b="1" dirty="0"/>
          </a:p>
          <a:p>
            <a:pPr lvl="2" indent="-342900">
              <a:spcBef>
                <a:spcPts val="0"/>
              </a:spcBef>
              <a:buFont typeface="Wingdings" panose="05000000000000000000" pitchFamily="2" charset="2"/>
              <a:buChar char="§"/>
            </a:pPr>
            <a:endParaRPr lang="en-US" sz="1400" dirty="0"/>
          </a:p>
          <a:p>
            <a:pPr lvl="2" indent="-342900">
              <a:spcBef>
                <a:spcPts val="0"/>
              </a:spcBef>
              <a:buFont typeface="Wingdings" panose="05000000000000000000" pitchFamily="2" charset="2"/>
              <a:buChar char="§"/>
            </a:pPr>
            <a:endParaRPr lang="en-US" sz="1200" dirty="0"/>
          </a:p>
          <a:p>
            <a:pPr marL="0" indent="0">
              <a:buNone/>
            </a:pPr>
            <a:endParaRPr lang="en-US" sz="2400"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solidFill>
                  <a:srgbClr val="FF0000"/>
                </a:solidFill>
              </a:rPr>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870391794"/>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30251607"/>
      </p:ext>
    </p:ext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Appraising Market Value</a:t>
            </a:r>
          </a:p>
          <a:p>
            <a:pPr marL="0" indent="0">
              <a:buNone/>
            </a:pPr>
            <a:endParaRPr lang="en-US" sz="1100" b="1" dirty="0">
              <a:solidFill>
                <a:srgbClr val="FF0000"/>
              </a:solidFill>
            </a:endParaRPr>
          </a:p>
          <a:p>
            <a:pPr marL="0" indent="0">
              <a:buNone/>
            </a:pPr>
            <a:endParaRPr lang="en-US" sz="2400"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solidFill>
                  <a:srgbClr val="FF0000"/>
                </a:solidFill>
              </a:rPr>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784501311"/>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36 steps in the appraisal process.jpg"/>
          <p:cNvPicPr>
            <a:picLocks noChangeAspect="1" noChangeArrowheads="1"/>
          </p:cNvPicPr>
          <p:nvPr/>
        </p:nvPicPr>
        <p:blipFill rotWithShape="1">
          <a:blip r:embed="rId3">
            <a:extLst>
              <a:ext uri="{28A0092B-C50C-407E-A947-70E740481C1C}">
                <a14:useLocalDpi xmlns:a14="http://schemas.microsoft.com/office/drawing/2010/main" val="0"/>
              </a:ext>
            </a:extLst>
          </a:blip>
          <a:srcRect r="11670" b="6716"/>
          <a:stretch/>
        </p:blipFill>
        <p:spPr bwMode="auto">
          <a:xfrm>
            <a:off x="3124200" y="990600"/>
            <a:ext cx="48006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0421121"/>
      </p:ext>
    </p:ext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The Sales Comparison Approach</a:t>
            </a:r>
          </a:p>
          <a:p>
            <a:pPr marL="0" indent="0">
              <a:buNone/>
            </a:pPr>
            <a:endParaRPr lang="en-US" sz="2400" b="1" dirty="0">
              <a:solidFill>
                <a:srgbClr val="FF0000"/>
              </a:solidFill>
            </a:endParaRPr>
          </a:p>
          <a:p>
            <a:pPr lvl="1" indent="-342900">
              <a:spcBef>
                <a:spcPts val="0"/>
              </a:spcBef>
              <a:buFont typeface="Wingdings" panose="05000000000000000000" pitchFamily="2" charset="2"/>
              <a:buChar char="q"/>
            </a:pPr>
            <a:r>
              <a:rPr lang="en-US" sz="2400" dirty="0"/>
              <a:t>Relies on principles of substitution and contribution</a:t>
            </a:r>
          </a:p>
          <a:p>
            <a:pPr marL="400050" lvl="1" indent="0">
              <a:spcBef>
                <a:spcPts val="0"/>
              </a:spcBef>
              <a:buNone/>
            </a:pPr>
            <a:endParaRPr lang="en-US" sz="2400" b="1" dirty="0"/>
          </a:p>
          <a:p>
            <a:pPr marL="400050" lvl="1" indent="0">
              <a:spcBef>
                <a:spcPts val="0"/>
              </a:spcBef>
              <a:buNone/>
            </a:pPr>
            <a:r>
              <a:rPr lang="en-US" sz="2400" b="1" dirty="0"/>
              <a:t>Steps in the approach</a:t>
            </a:r>
          </a:p>
          <a:p>
            <a:pPr marL="400050" lvl="1" indent="0">
              <a:spcBef>
                <a:spcPts val="0"/>
              </a:spcBef>
              <a:buNone/>
            </a:pPr>
            <a:endParaRPr lang="en-US" sz="1400" b="1" dirty="0"/>
          </a:p>
          <a:p>
            <a:pPr marL="857250" lvl="1" indent="-457200">
              <a:spcBef>
                <a:spcPts val="0"/>
              </a:spcBef>
              <a:buFont typeface="+mj-lt"/>
              <a:buAutoNum type="arabicParenR"/>
            </a:pPr>
            <a:r>
              <a:rPr lang="en-US" sz="2400" dirty="0"/>
              <a:t>Identify comparable sales</a:t>
            </a:r>
            <a:br>
              <a:rPr lang="en-US" sz="2400" dirty="0"/>
            </a:br>
            <a:endParaRPr lang="en-US" sz="2400" dirty="0"/>
          </a:p>
          <a:p>
            <a:pPr marL="857250" lvl="1" indent="-457200">
              <a:spcBef>
                <a:spcPts val="0"/>
              </a:spcBef>
              <a:buFont typeface="+mj-lt"/>
              <a:buAutoNum type="arabicParenR"/>
            </a:pPr>
            <a:r>
              <a:rPr lang="en-US" sz="2400" dirty="0"/>
              <a:t>Compare comparables to subject</a:t>
            </a:r>
            <a:br>
              <a:rPr lang="en-US" sz="2400" dirty="0"/>
            </a:br>
            <a:endParaRPr lang="en-US" sz="2400" dirty="0"/>
          </a:p>
          <a:p>
            <a:pPr marL="857250" lvl="1" indent="-457200">
              <a:spcBef>
                <a:spcPts val="0"/>
              </a:spcBef>
              <a:buFont typeface="+mj-lt"/>
              <a:buAutoNum type="arabicParenR"/>
            </a:pPr>
            <a:r>
              <a:rPr lang="en-US" sz="2400" dirty="0"/>
              <a:t>Adjust comparables </a:t>
            </a:r>
            <a:br>
              <a:rPr lang="en-US" sz="2400" dirty="0"/>
            </a:br>
            <a:endParaRPr lang="en-US" sz="2400" dirty="0"/>
          </a:p>
          <a:p>
            <a:pPr marL="857250" lvl="1" indent="-457200">
              <a:spcBef>
                <a:spcPts val="0"/>
              </a:spcBef>
              <a:buFont typeface="+mj-lt"/>
              <a:buAutoNum type="arabicParenR"/>
            </a:pPr>
            <a:r>
              <a:rPr lang="en-US" sz="2400" dirty="0"/>
              <a:t>Weigh adjusted values; reconcile final estimate</a:t>
            </a:r>
          </a:p>
          <a:p>
            <a:pPr marL="0" indent="0">
              <a:buNone/>
            </a:pPr>
            <a:endParaRPr lang="en-US" sz="2400"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solidFill>
                  <a:srgbClr val="FF0000"/>
                </a:solidFill>
              </a:rPr>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928376150"/>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84915692"/>
      </p:ext>
    </p:ext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The Sales Comparison Approach</a:t>
            </a:r>
          </a:p>
          <a:p>
            <a:pPr marL="0" indent="0">
              <a:buNone/>
            </a:pPr>
            <a:endParaRPr lang="en-US" sz="2400" b="1" dirty="0">
              <a:solidFill>
                <a:srgbClr val="FF0000"/>
              </a:solidFill>
            </a:endParaRPr>
          </a:p>
          <a:p>
            <a:pPr marL="0" indent="0">
              <a:buNone/>
            </a:pPr>
            <a:endParaRPr lang="en-US" sz="2400"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solidFill>
                  <a:srgbClr val="FF0000"/>
                </a:solidFill>
              </a:rPr>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158122791"/>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26"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895600" y="990599"/>
            <a:ext cx="5486400" cy="549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6294125"/>
      </p:ext>
    </p:ext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The Sales Comparison Approach</a:t>
            </a:r>
          </a:p>
          <a:p>
            <a:pPr marL="0" indent="0">
              <a:buNone/>
            </a:pPr>
            <a:endParaRPr lang="en-US" sz="1600" b="1" dirty="0">
              <a:solidFill>
                <a:srgbClr val="FF0000"/>
              </a:solidFill>
            </a:endParaRPr>
          </a:p>
          <a:p>
            <a:pPr marL="400050" lvl="1" indent="0">
              <a:buNone/>
            </a:pPr>
            <a:r>
              <a:rPr lang="en-US" sz="2400" b="1" dirty="0"/>
              <a:t>Guidelines</a:t>
            </a:r>
          </a:p>
          <a:p>
            <a:pPr marL="400050" lvl="1" indent="0">
              <a:spcBef>
                <a:spcPts val="0"/>
              </a:spcBef>
              <a:buNone/>
            </a:pPr>
            <a:endParaRPr lang="en-US" sz="1400" b="1" dirty="0"/>
          </a:p>
          <a:p>
            <a:pPr marL="857250" lvl="1" indent="-457200">
              <a:spcBef>
                <a:spcPts val="0"/>
              </a:spcBef>
              <a:buFont typeface="Wingdings" panose="05000000000000000000" pitchFamily="2" charset="2"/>
              <a:buChar char="q"/>
            </a:pPr>
            <a:r>
              <a:rPr lang="en-US" sz="2400" dirty="0"/>
              <a:t>Identifying comparable sales</a:t>
            </a:r>
          </a:p>
          <a:p>
            <a:pPr marL="1257300" lvl="2" indent="-457200">
              <a:spcBef>
                <a:spcPts val="0"/>
              </a:spcBef>
              <a:buFont typeface="Wingdings" panose="05000000000000000000" pitchFamily="2" charset="2"/>
              <a:buChar char="§"/>
            </a:pPr>
            <a:r>
              <a:rPr lang="en-US" dirty="0"/>
              <a:t>physically similar</a:t>
            </a:r>
          </a:p>
          <a:p>
            <a:pPr marL="1257300" lvl="2" indent="-457200">
              <a:spcBef>
                <a:spcPts val="0"/>
              </a:spcBef>
              <a:buFont typeface="Wingdings" panose="05000000000000000000" pitchFamily="2" charset="2"/>
              <a:buChar char="§"/>
            </a:pPr>
            <a:r>
              <a:rPr lang="en-US" dirty="0"/>
              <a:t>in the vicinity</a:t>
            </a:r>
          </a:p>
          <a:p>
            <a:pPr marL="1257300" lvl="2" indent="-457200">
              <a:spcBef>
                <a:spcPts val="0"/>
              </a:spcBef>
              <a:buFont typeface="Wingdings" panose="05000000000000000000" pitchFamily="2" charset="2"/>
              <a:buChar char="§"/>
            </a:pPr>
            <a:r>
              <a:rPr lang="en-US" dirty="0"/>
              <a:t>recently sold in arm’s length sale</a:t>
            </a:r>
            <a:br>
              <a:rPr lang="en-US" dirty="0"/>
            </a:br>
            <a:endParaRPr lang="en-US" dirty="0"/>
          </a:p>
          <a:p>
            <a:pPr marL="857250" lvl="1" indent="-457200">
              <a:spcBef>
                <a:spcPts val="0"/>
              </a:spcBef>
              <a:buFont typeface="Wingdings" panose="05000000000000000000" pitchFamily="2" charset="2"/>
              <a:buChar char="q"/>
            </a:pPr>
            <a:r>
              <a:rPr lang="en-US" sz="2400" dirty="0"/>
              <a:t>Adjusting comparables </a:t>
            </a:r>
          </a:p>
          <a:p>
            <a:pPr marL="1257300" lvl="2" indent="-457200">
              <a:spcBef>
                <a:spcPts val="0"/>
              </a:spcBef>
              <a:buFont typeface="Wingdings" panose="05000000000000000000" pitchFamily="2" charset="2"/>
              <a:buChar char="§"/>
            </a:pPr>
            <a:r>
              <a:rPr lang="en-US" dirty="0"/>
              <a:t>deduct comp if better than subject</a:t>
            </a:r>
          </a:p>
          <a:p>
            <a:pPr marL="1257300" lvl="2" indent="-457200">
              <a:spcBef>
                <a:spcPts val="0"/>
              </a:spcBef>
              <a:buFont typeface="Wingdings" panose="05000000000000000000" pitchFamily="2" charset="2"/>
              <a:buChar char="§"/>
            </a:pPr>
            <a:r>
              <a:rPr lang="en-US" dirty="0"/>
              <a:t>increase comp if worse than subject</a:t>
            </a:r>
            <a:br>
              <a:rPr lang="en-US" sz="2000" dirty="0"/>
            </a:br>
            <a:endParaRPr lang="en-US" sz="2000" dirty="0"/>
          </a:p>
          <a:p>
            <a:pPr marL="857250" lvl="1" indent="-457200">
              <a:spcBef>
                <a:spcPts val="0"/>
              </a:spcBef>
              <a:buFont typeface="Wingdings" panose="05000000000000000000" pitchFamily="2" charset="2"/>
              <a:buChar char="q"/>
            </a:pPr>
            <a:r>
              <a:rPr lang="en-US" sz="2400" dirty="0"/>
              <a:t>Weighting adjustments</a:t>
            </a:r>
          </a:p>
          <a:p>
            <a:pPr marL="1257300" lvl="2" indent="-457200">
              <a:spcBef>
                <a:spcPts val="0"/>
              </a:spcBef>
              <a:buFont typeface="Wingdings" panose="05000000000000000000" pitchFamily="2" charset="2"/>
              <a:buChar char="§"/>
            </a:pPr>
            <a:r>
              <a:rPr lang="en-US" dirty="0"/>
              <a:t>best indicator  is comp with least adjustments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solidFill>
                  <a:srgbClr val="FF0000"/>
                </a:solidFill>
              </a:rPr>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822083920"/>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383132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3:</a:t>
            </a:r>
            <a:br>
              <a:rPr lang="en-US" sz="2400" dirty="0"/>
            </a:br>
            <a:r>
              <a:rPr lang="en-US" sz="2400" dirty="0"/>
              <a:t>Interests and</a:t>
            </a:r>
            <a:br>
              <a:rPr lang="en-US" sz="2400" dirty="0"/>
            </a:br>
            <a:r>
              <a:rPr lang="en-US" sz="2400" dirty="0"/>
              <a:t>Estates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853113"/>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Interests and Estates in Land</a:t>
            </a:r>
          </a:p>
          <a:p>
            <a:pPr marL="0" indent="0">
              <a:buNone/>
            </a:pPr>
            <a:endParaRPr lang="en-US" sz="2000" dirty="0"/>
          </a:p>
          <a:p>
            <a:pPr marL="400050" lvl="1" indent="0">
              <a:buNone/>
            </a:pPr>
            <a:endParaRPr lang="en-US" sz="2000" b="1" dirty="0"/>
          </a:p>
          <a:p>
            <a:pPr marL="400050" lvl="1" indent="0">
              <a:buNone/>
            </a:pPr>
            <a:endParaRPr lang="en-US" sz="2000" b="1" dirty="0"/>
          </a:p>
          <a:p>
            <a:pPr marL="400050" lvl="1" indent="0">
              <a:buNone/>
            </a:pPr>
            <a:endParaRPr lang="en-US" sz="2000" b="1" dirty="0"/>
          </a:p>
          <a:p>
            <a:pPr marL="400050" lvl="1" indent="0">
              <a:buNone/>
            </a:pPr>
            <a:endParaRPr lang="en-US" sz="2000" b="1" dirty="0"/>
          </a:p>
          <a:p>
            <a:pPr marL="400050" lvl="1" indent="0">
              <a:buNone/>
            </a:pPr>
            <a:endParaRPr lang="en-US" sz="2000" b="1" dirty="0"/>
          </a:p>
          <a:p>
            <a:pPr marL="400050" lvl="1" indent="0">
              <a:buNone/>
            </a:pPr>
            <a:endParaRPr lang="en-US" sz="2000" b="1" dirty="0"/>
          </a:p>
          <a:p>
            <a:pPr marL="400050" lvl="1" indent="0">
              <a:buNone/>
            </a:pPr>
            <a:endParaRPr lang="en-US" sz="2000" b="1" dirty="0"/>
          </a:p>
          <a:p>
            <a:pPr marL="400050" lvl="1" indent="0">
              <a:buNone/>
            </a:pPr>
            <a:r>
              <a:rPr lang="en-US" sz="2400" b="1" dirty="0"/>
              <a:t>Estates in land</a:t>
            </a:r>
          </a:p>
          <a:p>
            <a:pPr lvl="1" indent="-342900">
              <a:buFont typeface="Wingdings" panose="05000000000000000000" pitchFamily="2" charset="2"/>
              <a:buChar char="q"/>
            </a:pPr>
            <a:r>
              <a:rPr lang="en-US" sz="2400" dirty="0"/>
              <a:t>Include right of possession</a:t>
            </a:r>
          </a:p>
          <a:p>
            <a:pPr lvl="1" indent="-342900">
              <a:buFont typeface="Wingdings" panose="05000000000000000000" pitchFamily="2" charset="2"/>
              <a:buChar char="q"/>
            </a:pPr>
            <a:r>
              <a:rPr lang="en-US" sz="2400" dirty="0"/>
              <a:t>Leaseholds: of limited duration</a:t>
            </a:r>
          </a:p>
          <a:p>
            <a:pPr lvl="1" indent="-342900">
              <a:buFont typeface="Wingdings" panose="05000000000000000000" pitchFamily="2" charset="2"/>
              <a:buChar char="q"/>
            </a:pPr>
            <a:r>
              <a:rPr lang="en-US" sz="2400" dirty="0"/>
              <a:t>Freeholds: duration not limited</a:t>
            </a:r>
          </a:p>
        </p:txBody>
      </p:sp>
      <p:sp>
        <p:nvSpPr>
          <p:cNvPr id="8" name="Text Placeholder 7"/>
          <p:cNvSpPr>
            <a:spLocks noGrp="1"/>
          </p:cNvSpPr>
          <p:nvPr>
            <p:ph type="body" sz="half" idx="2"/>
          </p:nvPr>
        </p:nvSpPr>
        <p:spPr>
          <a:xfrm>
            <a:off x="304801" y="1600200"/>
            <a:ext cx="1904999" cy="1828800"/>
          </a:xfrm>
          <a:noFill/>
        </p:spPr>
        <p:txBody>
          <a:bodyPr>
            <a:normAutofit/>
          </a:bodyPr>
          <a:lstStyle/>
          <a:p>
            <a:endParaRPr lang="en-US" sz="1200" b="1" dirty="0">
              <a:solidFill>
                <a:srgbClr val="FF0000"/>
              </a:solidFill>
            </a:endParaRPr>
          </a:p>
          <a:p>
            <a:r>
              <a:rPr lang="en-US" b="1" dirty="0">
                <a:solidFill>
                  <a:srgbClr val="FF0000"/>
                </a:solidFill>
              </a:rPr>
              <a:t>Interests and Estates in Land</a:t>
            </a:r>
          </a:p>
          <a:p>
            <a:endParaRPr lang="en-US" b="1" dirty="0">
              <a:solidFill>
                <a:srgbClr val="FF0000"/>
              </a:solidFill>
            </a:endParaRPr>
          </a:p>
          <a:p>
            <a:r>
              <a:rPr lang="en-US" b="1" dirty="0"/>
              <a:t>Freehold Estates</a:t>
            </a:r>
          </a:p>
          <a:p>
            <a:endParaRPr lang="en-US" b="1" dirty="0"/>
          </a:p>
          <a:p>
            <a:r>
              <a:rPr lang="en-US" b="1" dirty="0"/>
              <a:t>Leasehold Estates</a:t>
            </a:r>
          </a:p>
          <a:p>
            <a:endParaRPr lang="en-US" dirty="0"/>
          </a:p>
          <a:p>
            <a:endParaRPr lang="en-US" dirty="0"/>
          </a:p>
        </p:txBody>
      </p:sp>
      <p:cxnSp>
        <p:nvCxnSpPr>
          <p:cNvPr id="3" name="Straight Connector 2"/>
          <p:cNvCxnSpPr/>
          <p:nvPr/>
        </p:nvCxnSpPr>
        <p:spPr>
          <a:xfrm>
            <a:off x="2209800" y="3810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3  Interests and Estates            Slide 3-4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07 estates in land.jpg"/>
          <p:cNvPicPr>
            <a:picLocks noChangeAspect="1" noChangeArrowheads="1"/>
          </p:cNvPicPr>
          <p:nvPr/>
        </p:nvPicPr>
        <p:blipFill rotWithShape="1">
          <a:blip r:embed="rId3">
            <a:extLst>
              <a:ext uri="{28A0092B-C50C-407E-A947-70E740481C1C}">
                <a14:useLocalDpi xmlns:a14="http://schemas.microsoft.com/office/drawing/2010/main" val="0"/>
              </a:ext>
            </a:extLst>
          </a:blip>
          <a:srcRect t="7842" b="70509"/>
          <a:stretch/>
        </p:blipFill>
        <p:spPr bwMode="auto">
          <a:xfrm>
            <a:off x="2696308" y="1345809"/>
            <a:ext cx="5486400" cy="2083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7199531"/>
      </p:ext>
    </p:ext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a:bodyPr>
          <a:lstStyle/>
          <a:p>
            <a:pPr marL="0" indent="0">
              <a:buNone/>
            </a:pPr>
            <a:r>
              <a:rPr lang="en-US" sz="2400" b="1" dirty="0">
                <a:solidFill>
                  <a:srgbClr val="FF0000"/>
                </a:solidFill>
              </a:rPr>
              <a:t>The Cost Approach</a:t>
            </a:r>
          </a:p>
          <a:p>
            <a:pPr marL="0" indent="0">
              <a:buNone/>
            </a:pPr>
            <a:endParaRPr lang="en-US" sz="1200" b="1" dirty="0">
              <a:solidFill>
                <a:srgbClr val="FF0000"/>
              </a:solidFill>
            </a:endParaRPr>
          </a:p>
          <a:p>
            <a:pPr lvl="1" indent="-342900">
              <a:buFont typeface="Wingdings" panose="05000000000000000000" pitchFamily="2" charset="2"/>
              <a:buChar char="q"/>
            </a:pPr>
            <a:r>
              <a:rPr lang="en-US" sz="2400" dirty="0"/>
              <a:t>For recently built properties,  special-purpose buildings</a:t>
            </a:r>
            <a:br>
              <a:rPr lang="en-US" sz="2400" dirty="0"/>
            </a:br>
            <a:endParaRPr lang="en-US" sz="2400" dirty="0"/>
          </a:p>
          <a:p>
            <a:pPr lvl="1" indent="-342900">
              <a:buFont typeface="Wingdings" panose="05000000000000000000" pitchFamily="2" charset="2"/>
              <a:buChar char="q"/>
            </a:pPr>
            <a:r>
              <a:rPr lang="en-US" sz="2400" dirty="0"/>
              <a:t>Accurate for newer properties</a:t>
            </a:r>
            <a:br>
              <a:rPr lang="en-US" sz="2400" dirty="0"/>
            </a:br>
            <a:endParaRPr lang="en-US" sz="2400" dirty="0"/>
          </a:p>
          <a:p>
            <a:pPr lvl="1" indent="-342900">
              <a:buFont typeface="Wingdings" panose="05000000000000000000" pitchFamily="2" charset="2"/>
              <a:buChar char="q"/>
            </a:pPr>
            <a:r>
              <a:rPr lang="en-US" sz="2400" dirty="0"/>
              <a:t>Depreciation difficult to estimate</a:t>
            </a:r>
          </a:p>
          <a:p>
            <a:pPr marL="400050" lvl="1" indent="0">
              <a:buNone/>
            </a:pPr>
            <a:endParaRPr lang="en-US" sz="2000" dirty="0"/>
          </a:p>
          <a:p>
            <a:pPr marL="400050" lvl="1" indent="0">
              <a:buNone/>
            </a:pPr>
            <a:r>
              <a:rPr lang="en-US" sz="2400" b="1" dirty="0"/>
              <a:t>Types of cost appraised</a:t>
            </a:r>
          </a:p>
          <a:p>
            <a:pPr lvl="1" indent="-342900">
              <a:buFont typeface="Wingdings" panose="05000000000000000000" pitchFamily="2" charset="2"/>
              <a:buChar char="q"/>
            </a:pPr>
            <a:r>
              <a:rPr lang="en-US" sz="2400" dirty="0"/>
              <a:t>Reproduction – precise replica</a:t>
            </a:r>
          </a:p>
          <a:p>
            <a:pPr lvl="1" indent="-342900">
              <a:buFont typeface="Wingdings" panose="05000000000000000000" pitchFamily="2" charset="2"/>
              <a:buChar char="q"/>
            </a:pPr>
            <a:r>
              <a:rPr lang="en-US" sz="2400" dirty="0"/>
              <a:t>Replacement – functional equivalent</a:t>
            </a:r>
          </a:p>
          <a:p>
            <a:pPr marL="400050" lvl="1" indent="0">
              <a:buNone/>
            </a:pPr>
            <a:endParaRPr lang="en-US" sz="2400" dirty="0"/>
          </a:p>
          <a:p>
            <a:pPr marL="400050" lvl="1" indent="0">
              <a:buNone/>
            </a:pPr>
            <a:endParaRPr lang="en-US"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solidFill>
                  <a:srgbClr val="FF0000"/>
                </a:solidFill>
              </a:rPr>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344920933"/>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95982716"/>
      </p:ext>
    </p:ext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lnSpcReduction="10000"/>
          </a:bodyPr>
          <a:lstStyle/>
          <a:p>
            <a:pPr marL="0" indent="0">
              <a:buNone/>
            </a:pPr>
            <a:r>
              <a:rPr lang="en-US" sz="2400" b="1" dirty="0">
                <a:solidFill>
                  <a:srgbClr val="FF0000"/>
                </a:solidFill>
              </a:rPr>
              <a:t>The Cost Approach</a:t>
            </a:r>
          </a:p>
          <a:p>
            <a:pPr marL="0" indent="0">
              <a:buNone/>
            </a:pPr>
            <a:endParaRPr lang="en-US" sz="1200" b="1" dirty="0">
              <a:solidFill>
                <a:srgbClr val="FF0000"/>
              </a:solidFill>
            </a:endParaRPr>
          </a:p>
          <a:p>
            <a:pPr marL="400050" lvl="1" indent="0">
              <a:buNone/>
            </a:pPr>
            <a:r>
              <a:rPr lang="en-US" sz="2400" b="1" dirty="0"/>
              <a:t>Depreciation</a:t>
            </a:r>
          </a:p>
          <a:p>
            <a:pPr lvl="1" indent="-342900">
              <a:buFont typeface="Wingdings" panose="05000000000000000000" pitchFamily="2" charset="2"/>
              <a:buChar char="q"/>
            </a:pPr>
            <a:r>
              <a:rPr lang="en-US" sz="2400" dirty="0"/>
              <a:t>loss in value of an improvement over time from </a:t>
            </a:r>
            <a:r>
              <a:rPr lang="en-US" sz="2400" b="1" dirty="0"/>
              <a:t>deterioration</a:t>
            </a:r>
            <a:r>
              <a:rPr lang="en-US" sz="2400" dirty="0"/>
              <a:t> or </a:t>
            </a:r>
            <a:r>
              <a:rPr lang="en-US" sz="2400" b="1" dirty="0"/>
              <a:t>obsolescence</a:t>
            </a:r>
          </a:p>
          <a:p>
            <a:pPr marL="400050" lvl="1" indent="0">
              <a:buNone/>
            </a:pPr>
            <a:endParaRPr lang="en-US" sz="1200" dirty="0"/>
          </a:p>
          <a:p>
            <a:pPr marL="571500" lvl="1" indent="-171450">
              <a:buFont typeface="Wingdings" panose="05000000000000000000" pitchFamily="2" charset="2"/>
              <a:buChar char="q"/>
            </a:pPr>
            <a:r>
              <a:rPr lang="en-US" sz="2400" b="1" dirty="0"/>
              <a:t>Physical deterioration</a:t>
            </a:r>
          </a:p>
          <a:p>
            <a:pPr lvl="2" indent="-342900">
              <a:buFont typeface="Wingdings" panose="05000000000000000000" pitchFamily="2" charset="2"/>
              <a:buChar char="§"/>
            </a:pPr>
            <a:r>
              <a:rPr lang="en-US" dirty="0"/>
              <a:t>Loss from use, decay, wear</a:t>
            </a:r>
          </a:p>
          <a:p>
            <a:pPr lvl="2" indent="-342900">
              <a:buFont typeface="Wingdings" panose="05000000000000000000" pitchFamily="2" charset="2"/>
              <a:buChar char="§"/>
            </a:pPr>
            <a:r>
              <a:rPr lang="en-US" dirty="0"/>
              <a:t>Curable – resulting value greater than cost to fix</a:t>
            </a:r>
          </a:p>
          <a:p>
            <a:pPr lvl="2" indent="-342900">
              <a:buFont typeface="Wingdings" panose="05000000000000000000" pitchFamily="2" charset="2"/>
              <a:buChar char="§"/>
            </a:pPr>
            <a:r>
              <a:rPr lang="en-US" dirty="0"/>
              <a:t>Incurable – resulting value less than cost to fix</a:t>
            </a:r>
            <a:br>
              <a:rPr lang="en-US" dirty="0"/>
            </a:br>
            <a:endParaRPr lang="en-US" dirty="0"/>
          </a:p>
          <a:p>
            <a:pPr lvl="1" indent="-342900">
              <a:buFont typeface="Wingdings" panose="05000000000000000000" pitchFamily="2" charset="2"/>
              <a:buChar char="q"/>
            </a:pPr>
            <a:r>
              <a:rPr lang="en-US" sz="2400" b="1" dirty="0"/>
              <a:t>Functional obsolescence</a:t>
            </a:r>
          </a:p>
          <a:p>
            <a:pPr lvl="2" indent="-342900">
              <a:buFont typeface="Wingdings" panose="05000000000000000000" pitchFamily="2" charset="2"/>
              <a:buChar char="§"/>
            </a:pPr>
            <a:r>
              <a:rPr lang="en-US" dirty="0"/>
              <a:t>Outmoded physical or design features</a:t>
            </a:r>
          </a:p>
          <a:p>
            <a:pPr lvl="2" indent="-342900">
              <a:buFont typeface="Wingdings" panose="05000000000000000000" pitchFamily="2" charset="2"/>
              <a:buChar char="§"/>
            </a:pPr>
            <a:r>
              <a:rPr lang="en-US" dirty="0"/>
              <a:t>Curable or incurable</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solidFill>
                  <a:srgbClr val="FF0000"/>
                </a:solidFill>
              </a:rPr>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662544229"/>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67204939"/>
      </p:ext>
    </p:ext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a:bodyPr>
          <a:lstStyle/>
          <a:p>
            <a:pPr marL="0" indent="0">
              <a:buNone/>
            </a:pPr>
            <a:r>
              <a:rPr lang="en-US" sz="2400" b="1" dirty="0">
                <a:solidFill>
                  <a:srgbClr val="FF0000"/>
                </a:solidFill>
              </a:rPr>
              <a:t>The Cost Approach</a:t>
            </a:r>
          </a:p>
          <a:p>
            <a:pPr marL="0" indent="0">
              <a:buNone/>
            </a:pPr>
            <a:endParaRPr lang="en-US" sz="1200" b="1" dirty="0">
              <a:solidFill>
                <a:srgbClr val="FF0000"/>
              </a:solidFill>
            </a:endParaRPr>
          </a:p>
          <a:p>
            <a:pPr marL="400050" lvl="1" indent="0">
              <a:buNone/>
            </a:pPr>
            <a:r>
              <a:rPr lang="en-US" sz="2400" b="1" dirty="0"/>
              <a:t>Depreciation (cont.)</a:t>
            </a:r>
          </a:p>
          <a:p>
            <a:pPr marL="400050" lvl="1" indent="0">
              <a:buNone/>
            </a:pPr>
            <a:endParaRPr lang="en-US" sz="1200" dirty="0"/>
          </a:p>
          <a:p>
            <a:pPr marL="571500" lvl="1" indent="-171450">
              <a:buFont typeface="Wingdings" panose="05000000000000000000" pitchFamily="2" charset="2"/>
              <a:buChar char="q"/>
            </a:pPr>
            <a:r>
              <a:rPr lang="en-US" sz="2400" b="1" dirty="0"/>
              <a:t> Economic obsolescence</a:t>
            </a:r>
          </a:p>
          <a:p>
            <a:pPr lvl="2" indent="-342900">
              <a:buFont typeface="Wingdings" panose="05000000000000000000" pitchFamily="2" charset="2"/>
              <a:buChar char="§"/>
            </a:pPr>
            <a:r>
              <a:rPr lang="en-US" dirty="0"/>
              <a:t>Also, </a:t>
            </a:r>
            <a:r>
              <a:rPr lang="en-US" b="1" dirty="0"/>
              <a:t>external</a:t>
            </a:r>
            <a:r>
              <a:rPr lang="en-US" dirty="0"/>
              <a:t> obsolescence</a:t>
            </a:r>
            <a:br>
              <a:rPr lang="en-US" dirty="0"/>
            </a:br>
            <a:endParaRPr lang="en-US" dirty="0"/>
          </a:p>
          <a:p>
            <a:pPr lvl="2" indent="-342900">
              <a:buFont typeface="Wingdings" panose="05000000000000000000" pitchFamily="2" charset="2"/>
              <a:buChar char="§"/>
            </a:pPr>
            <a:r>
              <a:rPr lang="en-US" dirty="0"/>
              <a:t>Loss due to adverse changes in environment</a:t>
            </a:r>
            <a:br>
              <a:rPr lang="en-US" dirty="0"/>
            </a:br>
            <a:endParaRPr lang="en-US" dirty="0"/>
          </a:p>
          <a:p>
            <a:pPr lvl="2" indent="-342900">
              <a:buFont typeface="Wingdings" panose="05000000000000000000" pitchFamily="2" charset="2"/>
              <a:buChar char="§"/>
            </a:pPr>
            <a:r>
              <a:rPr lang="en-US" dirty="0"/>
              <a:t>Always incurable: </a:t>
            </a:r>
            <a:r>
              <a:rPr lang="en-US" b="1" dirty="0"/>
              <a:t>cannot fix</a:t>
            </a:r>
            <a:br>
              <a:rPr lang="en-US" b="1" dirty="0"/>
            </a:br>
            <a:endParaRPr lang="en-US" dirty="0"/>
          </a:p>
          <a:p>
            <a:pPr lvl="2" indent="-342900">
              <a:buFont typeface="Wingdings" panose="05000000000000000000" pitchFamily="2" charset="2"/>
              <a:buChar char="§"/>
            </a:pPr>
            <a:r>
              <a:rPr lang="en-US" dirty="0"/>
              <a:t>E.g., large employer goes bankrupt</a:t>
            </a:r>
          </a:p>
          <a:p>
            <a:pPr marL="800100" lvl="2" indent="0">
              <a:buNone/>
            </a:pP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solidFill>
                  <a:srgbClr val="FF0000"/>
                </a:solidFill>
              </a:rPr>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247193793"/>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30262533"/>
      </p:ext>
    </p:ext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a:bodyPr>
          <a:lstStyle/>
          <a:p>
            <a:pPr marL="0" indent="0">
              <a:buNone/>
            </a:pPr>
            <a:r>
              <a:rPr lang="en-US" sz="2400" b="1" dirty="0">
                <a:solidFill>
                  <a:srgbClr val="FF0000"/>
                </a:solidFill>
              </a:rPr>
              <a:t>The Cost Approach</a:t>
            </a:r>
          </a:p>
          <a:p>
            <a:pPr marL="0" indent="0">
              <a:buNone/>
            </a:pPr>
            <a:endParaRPr lang="en-US" sz="1200" b="1" dirty="0">
              <a:solidFill>
                <a:srgbClr val="FF0000"/>
              </a:solidFill>
            </a:endParaRPr>
          </a:p>
          <a:p>
            <a:pPr marL="800100" lvl="2" indent="0">
              <a:buNone/>
            </a:pP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solidFill>
                  <a:srgbClr val="FF0000"/>
                </a:solidFill>
              </a:rPr>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676613368"/>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2050"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200400" y="912125"/>
            <a:ext cx="5105400" cy="548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0088622"/>
      </p:ext>
    </p:ext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a:bodyPr>
          <a:lstStyle/>
          <a:p>
            <a:pPr marL="0" indent="0">
              <a:buNone/>
            </a:pPr>
            <a:r>
              <a:rPr lang="en-US" sz="2400" b="1" dirty="0">
                <a:solidFill>
                  <a:srgbClr val="FF0000"/>
                </a:solidFill>
              </a:rPr>
              <a:t>The Cost Approach</a:t>
            </a:r>
          </a:p>
          <a:p>
            <a:pPr marL="0" indent="0">
              <a:buNone/>
            </a:pPr>
            <a:endParaRPr lang="en-US" sz="1200" b="1" dirty="0">
              <a:solidFill>
                <a:srgbClr val="FF0000"/>
              </a:solidFill>
            </a:endParaRPr>
          </a:p>
          <a:p>
            <a:pPr marL="400050" lvl="1" indent="0">
              <a:buNone/>
            </a:pPr>
            <a:r>
              <a:rPr lang="en-US" sz="2400" b="1" dirty="0"/>
              <a:t>Steps in the approach (cont.)</a:t>
            </a:r>
          </a:p>
          <a:p>
            <a:pPr marL="400050" lvl="1" indent="0">
              <a:buNone/>
            </a:pPr>
            <a:endParaRPr lang="en-US" sz="1200" dirty="0"/>
          </a:p>
          <a:p>
            <a:pPr marL="571500" lvl="1" indent="-171450">
              <a:buFont typeface="Wingdings" panose="05000000000000000000" pitchFamily="2" charset="2"/>
              <a:buChar char="q"/>
            </a:pPr>
            <a:r>
              <a:rPr lang="en-US" sz="2400" b="1" dirty="0"/>
              <a:t> Estimate land value</a:t>
            </a:r>
          </a:p>
          <a:p>
            <a:pPr lvl="2" indent="-342900">
              <a:buFont typeface="Wingdings" panose="05000000000000000000" pitchFamily="2" charset="2"/>
              <a:buChar char="§"/>
            </a:pPr>
            <a:r>
              <a:rPr lang="en-US" dirty="0"/>
              <a:t>Cannot depreciate land</a:t>
            </a:r>
          </a:p>
          <a:p>
            <a:pPr lvl="2" indent="-342900">
              <a:buFont typeface="Wingdings" panose="05000000000000000000" pitchFamily="2" charset="2"/>
              <a:buChar char="§"/>
            </a:pPr>
            <a:r>
              <a:rPr lang="en-US" dirty="0"/>
              <a:t>Assume land is vacant</a:t>
            </a:r>
          </a:p>
          <a:p>
            <a:pPr lvl="2" indent="-342900">
              <a:buFont typeface="Wingdings" panose="05000000000000000000" pitchFamily="2" charset="2"/>
              <a:buChar char="§"/>
            </a:pPr>
            <a:r>
              <a:rPr lang="en-US" dirty="0"/>
              <a:t>Use sales comparison method</a:t>
            </a:r>
            <a:br>
              <a:rPr lang="en-US" dirty="0"/>
            </a:br>
            <a:endParaRPr lang="en-US" dirty="0"/>
          </a:p>
          <a:p>
            <a:pPr marL="857250" lvl="1" indent="-457200">
              <a:buFont typeface="Wingdings" panose="05000000000000000000" pitchFamily="2" charset="2"/>
              <a:buChar char="q"/>
            </a:pPr>
            <a:r>
              <a:rPr lang="en-US" sz="2400" b="1" dirty="0"/>
              <a:t>Estimate replacement cost</a:t>
            </a:r>
          </a:p>
          <a:p>
            <a:pPr lvl="2" indent="-342900">
              <a:buFont typeface="Wingdings" panose="05000000000000000000" pitchFamily="2" charset="2"/>
              <a:buChar char="§"/>
            </a:pPr>
            <a:r>
              <a:rPr lang="en-US" dirty="0"/>
              <a:t>Unit comparison method</a:t>
            </a:r>
          </a:p>
          <a:p>
            <a:pPr lvl="2" indent="-342900">
              <a:buFont typeface="Wingdings" panose="05000000000000000000" pitchFamily="2" charset="2"/>
              <a:buChar char="§"/>
            </a:pPr>
            <a:r>
              <a:rPr lang="en-US" dirty="0"/>
              <a:t>Unit-in-place method</a:t>
            </a:r>
          </a:p>
          <a:p>
            <a:pPr lvl="2" indent="-342900">
              <a:buFont typeface="Wingdings" panose="05000000000000000000" pitchFamily="2" charset="2"/>
              <a:buChar char="§"/>
            </a:pPr>
            <a:r>
              <a:rPr lang="en-US" dirty="0"/>
              <a:t>Quantity survey method</a:t>
            </a:r>
          </a:p>
          <a:p>
            <a:pPr marL="800100" lvl="2" indent="0">
              <a:buNone/>
            </a:pP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solidFill>
                  <a:srgbClr val="FF0000"/>
                </a:solidFill>
              </a:rPr>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630261877"/>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56647058"/>
      </p:ext>
    </p:ext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a:bodyPr>
          <a:lstStyle/>
          <a:p>
            <a:pPr marL="0" indent="0">
              <a:buNone/>
            </a:pPr>
            <a:r>
              <a:rPr lang="en-US" sz="2400" b="1" dirty="0">
                <a:solidFill>
                  <a:srgbClr val="FF0000"/>
                </a:solidFill>
              </a:rPr>
              <a:t>The Cost Approach</a:t>
            </a:r>
          </a:p>
          <a:p>
            <a:pPr marL="0" indent="0">
              <a:buNone/>
            </a:pPr>
            <a:endParaRPr lang="en-US" sz="1200" b="1" dirty="0">
              <a:solidFill>
                <a:srgbClr val="FF0000"/>
              </a:solidFill>
            </a:endParaRPr>
          </a:p>
          <a:p>
            <a:pPr marL="400050" lvl="1" indent="0">
              <a:buNone/>
            </a:pPr>
            <a:r>
              <a:rPr lang="en-US" sz="2400" b="1" dirty="0"/>
              <a:t>Steps in the approach (cont.)</a:t>
            </a:r>
          </a:p>
          <a:p>
            <a:pPr marL="400050" lvl="1" indent="0">
              <a:buNone/>
            </a:pPr>
            <a:endParaRPr lang="en-US" sz="1200" dirty="0"/>
          </a:p>
          <a:p>
            <a:pPr marL="571500" lvl="1" indent="-171450">
              <a:buFont typeface="Wingdings" panose="05000000000000000000" pitchFamily="2" charset="2"/>
              <a:buChar char="q"/>
            </a:pPr>
            <a:r>
              <a:rPr lang="en-US" sz="2400" b="1" dirty="0"/>
              <a:t> Estimate accrued depreciation</a:t>
            </a:r>
          </a:p>
          <a:p>
            <a:pPr lvl="2" indent="-342900">
              <a:buFont typeface="Wingdings" panose="05000000000000000000" pitchFamily="2" charset="2"/>
              <a:buChar char="§"/>
            </a:pPr>
            <a:r>
              <a:rPr lang="en-US" dirty="0"/>
              <a:t>Economic age-life method</a:t>
            </a:r>
          </a:p>
          <a:p>
            <a:pPr marL="800100" lvl="2" indent="0">
              <a:buNone/>
            </a:pPr>
            <a:endParaRPr lang="en-US" dirty="0"/>
          </a:p>
          <a:p>
            <a:pPr marL="857250" lvl="1" indent="-457200">
              <a:buFont typeface="Wingdings" panose="05000000000000000000" pitchFamily="2" charset="2"/>
              <a:buChar char="q"/>
            </a:pPr>
            <a:r>
              <a:rPr lang="en-US" sz="2400" b="1" dirty="0"/>
              <a:t>Subtract depreciation from replacement cost; add land value = value estimate</a:t>
            </a:r>
          </a:p>
          <a:p>
            <a:pPr marL="800100" lvl="2" indent="0">
              <a:buNone/>
            </a:pP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solidFill>
                  <a:srgbClr val="FF0000"/>
                </a:solidFill>
              </a:rPr>
              <a:t>The Cost Approach</a:t>
            </a:r>
          </a:p>
          <a:p>
            <a:endParaRPr lang="en-US" b="1" dirty="0"/>
          </a:p>
          <a:p>
            <a:r>
              <a:rPr lang="en-US" b="1" dirty="0"/>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814413789"/>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84460616"/>
      </p:ext>
    </p:extLst>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The Income Capitalization Approach</a:t>
            </a:r>
          </a:p>
          <a:p>
            <a:pPr marL="0" indent="0">
              <a:buNone/>
            </a:pPr>
            <a:endParaRPr lang="en-US" sz="1200" b="1" dirty="0">
              <a:solidFill>
                <a:srgbClr val="FF0000"/>
              </a:solidFill>
            </a:endParaRPr>
          </a:p>
          <a:p>
            <a:pPr marL="571500" lvl="1" indent="-171450">
              <a:buFont typeface="Wingdings" panose="05000000000000000000" pitchFamily="2" charset="2"/>
              <a:buChar char="q"/>
            </a:pPr>
            <a:r>
              <a:rPr lang="en-US" sz="2400" b="1" dirty="0"/>
              <a:t> </a:t>
            </a:r>
            <a:r>
              <a:rPr lang="en-US" sz="2400" dirty="0"/>
              <a:t>Used to appraise income properties</a:t>
            </a:r>
            <a:br>
              <a:rPr lang="en-US" sz="2400" dirty="0"/>
            </a:br>
            <a:endParaRPr lang="en-US" sz="2400" dirty="0"/>
          </a:p>
          <a:p>
            <a:pPr marL="571500" lvl="1" indent="-171450">
              <a:buFont typeface="Wingdings" panose="05000000000000000000" pitchFamily="2" charset="2"/>
              <a:buChar char="q"/>
            </a:pPr>
            <a:r>
              <a:rPr lang="en-US" sz="2400" dirty="0"/>
              <a:t> Based on value principle of anticipation: </a:t>
            </a:r>
          </a:p>
          <a:p>
            <a:pPr lvl="2" indent="-342900">
              <a:buFont typeface="Wingdings" panose="05000000000000000000" pitchFamily="2" charset="2"/>
              <a:buChar char="§"/>
            </a:pPr>
            <a:r>
              <a:rPr lang="en-US" dirty="0"/>
              <a:t>what is the expected future return</a:t>
            </a: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solidFill>
                  <a:srgbClr val="FF0000"/>
                </a:solidFill>
              </a:rPr>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4274703025"/>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26" name="Picture 2" descr="Image result for income capitalization approach"/>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362450" y="3704230"/>
            <a:ext cx="2476500" cy="2105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2705047"/>
      </p:ext>
    </p:extLst>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a:bodyPr>
          <a:lstStyle/>
          <a:p>
            <a:pPr marL="0" indent="0">
              <a:buNone/>
            </a:pPr>
            <a:r>
              <a:rPr lang="en-US" sz="2400" b="1" dirty="0">
                <a:solidFill>
                  <a:srgbClr val="FF0000"/>
                </a:solidFill>
              </a:rPr>
              <a:t>The Income Capitalization Approach</a:t>
            </a:r>
          </a:p>
          <a:p>
            <a:pPr marL="0" indent="0">
              <a:buNone/>
            </a:pPr>
            <a:endParaRPr lang="en-US" sz="1200" b="1" dirty="0">
              <a:solidFill>
                <a:srgbClr val="FF0000"/>
              </a:solidFill>
            </a:endParaRPr>
          </a:p>
          <a:p>
            <a:pPr marL="400050" lvl="1" indent="0">
              <a:buNone/>
            </a:pPr>
            <a:endParaRPr lang="en-US"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solidFill>
                  <a:srgbClr val="FF0000"/>
                </a:solidFill>
              </a:rPr>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28063260"/>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16-25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40 steps in the income approach.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048000" y="914401"/>
            <a:ext cx="5285096" cy="556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7391911"/>
      </p:ext>
    </p:extLst>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fontScale="92500" lnSpcReduction="20000"/>
          </a:bodyPr>
          <a:lstStyle/>
          <a:p>
            <a:pPr marL="0" indent="0">
              <a:buNone/>
            </a:pPr>
            <a:r>
              <a:rPr lang="en-US" sz="2400" b="1" dirty="0">
                <a:solidFill>
                  <a:srgbClr val="FF0000"/>
                </a:solidFill>
              </a:rPr>
              <a:t>The Income Capitalization Approach</a:t>
            </a:r>
          </a:p>
          <a:p>
            <a:pPr marL="400050" lvl="1" indent="0">
              <a:buNone/>
            </a:pPr>
            <a:endParaRPr lang="en-US" sz="1050" b="1" dirty="0"/>
          </a:p>
          <a:p>
            <a:pPr marL="400050" lvl="1" indent="0">
              <a:buNone/>
            </a:pPr>
            <a:r>
              <a:rPr lang="en-US" sz="2600" b="1" dirty="0"/>
              <a:t>Income approach - guidelines</a:t>
            </a:r>
          </a:p>
          <a:p>
            <a:pPr marL="400050" lvl="1" indent="0">
              <a:buNone/>
            </a:pPr>
            <a:endParaRPr lang="en-US" sz="2400" b="1" dirty="0"/>
          </a:p>
          <a:p>
            <a:pPr marL="857250" lvl="1" indent="-457200">
              <a:buFont typeface="Wingdings" panose="05000000000000000000" pitchFamily="2" charset="2"/>
              <a:buChar char="q"/>
            </a:pPr>
            <a:r>
              <a:rPr lang="en-US" sz="2600" b="1" dirty="0"/>
              <a:t>Income – expenses ÷ cap rate = value</a:t>
            </a:r>
            <a:br>
              <a:rPr lang="en-US" sz="2400" b="1" dirty="0"/>
            </a:br>
            <a:endParaRPr lang="en-US" sz="2400" b="1" dirty="0"/>
          </a:p>
          <a:p>
            <a:pPr marL="1257300" lvl="2" indent="-457200">
              <a:buFont typeface="Wingdings" panose="05000000000000000000" pitchFamily="2" charset="2"/>
              <a:buChar char="§"/>
            </a:pPr>
            <a:r>
              <a:rPr lang="en-US" sz="2600" dirty="0"/>
              <a:t>Potential income is fully-occupied rent + other income</a:t>
            </a:r>
            <a:br>
              <a:rPr lang="en-US" sz="2600" dirty="0"/>
            </a:br>
            <a:endParaRPr lang="en-US" sz="2600" dirty="0"/>
          </a:p>
          <a:p>
            <a:pPr marL="1257300" lvl="2" indent="-457200">
              <a:buFont typeface="Wingdings" panose="05000000000000000000" pitchFamily="2" charset="2"/>
              <a:buChar char="§"/>
            </a:pPr>
            <a:r>
              <a:rPr lang="en-US" sz="2600" dirty="0"/>
              <a:t>Take out projected vacancy and credit losses (rent defaults) to estimate effective income</a:t>
            </a:r>
            <a:br>
              <a:rPr lang="en-US" sz="2600" dirty="0"/>
            </a:br>
            <a:endParaRPr lang="en-US" sz="2600" dirty="0"/>
          </a:p>
          <a:p>
            <a:pPr marL="1257300" lvl="2" indent="-457200">
              <a:buFont typeface="Wingdings" panose="05000000000000000000" pitchFamily="2" charset="2"/>
              <a:buChar char="§"/>
            </a:pPr>
            <a:r>
              <a:rPr lang="en-US" sz="2600" dirty="0"/>
              <a:t>Subtract operating expenses to derive pre-tax net income (NOI)</a:t>
            </a:r>
            <a:br>
              <a:rPr lang="en-US" sz="2600" dirty="0"/>
            </a:br>
            <a:endParaRPr lang="en-US" sz="2600" dirty="0"/>
          </a:p>
          <a:p>
            <a:pPr marL="1257300" lvl="2" indent="-457200">
              <a:buFont typeface="Wingdings" panose="05000000000000000000" pitchFamily="2" charset="2"/>
              <a:buChar char="§"/>
            </a:pPr>
            <a:r>
              <a:rPr lang="en-US" sz="2600" dirty="0"/>
              <a:t>Apply cap rate to NOI to derive value estimate</a:t>
            </a: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solidFill>
                  <a:srgbClr val="FF0000"/>
                </a:solidFill>
              </a:rPr>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716481143"/>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16-26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87685383"/>
      </p:ext>
    </p:extLst>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lnSpcReduction="10000"/>
          </a:bodyPr>
          <a:lstStyle/>
          <a:p>
            <a:pPr marL="0" indent="0">
              <a:buNone/>
            </a:pPr>
            <a:r>
              <a:rPr lang="en-US" sz="2400" b="1" dirty="0">
                <a:solidFill>
                  <a:srgbClr val="FF0000"/>
                </a:solidFill>
              </a:rPr>
              <a:t>The Income Capitalization Approach</a:t>
            </a:r>
          </a:p>
          <a:p>
            <a:pPr marL="400050" lvl="1" indent="0">
              <a:buNone/>
            </a:pPr>
            <a:endParaRPr lang="en-US" sz="1050" b="1" dirty="0"/>
          </a:p>
          <a:p>
            <a:pPr marL="400050" lvl="1" indent="0">
              <a:buNone/>
            </a:pPr>
            <a:r>
              <a:rPr lang="en-US" sz="2400" b="1" dirty="0"/>
              <a:t>Gross Rent Multiplier (GRM) &amp; Gross Income Multiplier (GIM)</a:t>
            </a:r>
          </a:p>
          <a:p>
            <a:pPr marL="400050" lvl="1" indent="0">
              <a:buNone/>
            </a:pPr>
            <a:endParaRPr lang="en-US" sz="2400" b="1" dirty="0"/>
          </a:p>
          <a:p>
            <a:pPr lvl="1" indent="-342900">
              <a:buFont typeface="Wingdings" panose="05000000000000000000" pitchFamily="2" charset="2"/>
              <a:buChar char="q"/>
            </a:pPr>
            <a:r>
              <a:rPr lang="en-US" sz="2400" dirty="0"/>
              <a:t>GRM derives a value from </a:t>
            </a:r>
            <a:r>
              <a:rPr lang="en-US" sz="2400" b="1" dirty="0"/>
              <a:t>monthly rent</a:t>
            </a:r>
            <a:br>
              <a:rPr lang="en-US" sz="2000" b="1" dirty="0"/>
            </a:br>
            <a:endParaRPr lang="en-US" sz="2000" b="1" dirty="0"/>
          </a:p>
          <a:p>
            <a:pPr lvl="1" indent="-342900">
              <a:buFont typeface="Wingdings" panose="05000000000000000000" pitchFamily="2" charset="2"/>
              <a:buChar char="q"/>
            </a:pPr>
            <a:r>
              <a:rPr lang="en-US" sz="2400" dirty="0"/>
              <a:t>GIM derives a value from </a:t>
            </a:r>
            <a:r>
              <a:rPr lang="en-US" sz="2400" b="1" dirty="0"/>
              <a:t>annual rent</a:t>
            </a:r>
            <a:br>
              <a:rPr lang="en-US" sz="2400" b="1" dirty="0"/>
            </a:br>
            <a:endParaRPr lang="en-US" sz="2400" b="1" dirty="0"/>
          </a:p>
          <a:p>
            <a:pPr lvl="1" indent="-342900">
              <a:buFont typeface="Wingdings" panose="05000000000000000000" pitchFamily="2" charset="2"/>
              <a:buChar char="q"/>
            </a:pPr>
            <a:r>
              <a:rPr lang="en-US" sz="2400" dirty="0"/>
              <a:t>GRM and GIM are simplistic methods used for  very rough value estimates</a:t>
            </a:r>
          </a:p>
          <a:p>
            <a:pPr lvl="1" indent="-342900">
              <a:buFont typeface="Wingdings" panose="05000000000000000000" pitchFamily="2" charset="2"/>
              <a:buChar char="q"/>
            </a:pPr>
            <a:endParaRPr lang="en-US" sz="2400" dirty="0"/>
          </a:p>
          <a:p>
            <a:pPr lvl="1" indent="-342900">
              <a:buFont typeface="Wingdings" panose="05000000000000000000" pitchFamily="2" charset="2"/>
              <a:buChar char="q"/>
            </a:pPr>
            <a:r>
              <a:rPr lang="en-US" sz="2400" dirty="0"/>
              <a:t>Primarily used with multi-unit residential dwellings, e.g., duplexes</a:t>
            </a:r>
          </a:p>
          <a:p>
            <a:pPr marL="800100" lvl="2" indent="0">
              <a:buNone/>
            </a:pP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solidFill>
                  <a:srgbClr val="FF0000"/>
                </a:solidFill>
              </a:rPr>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70544419"/>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16-27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513384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3:</a:t>
            </a:r>
            <a:br>
              <a:rPr lang="en-US" sz="2400" dirty="0"/>
            </a:br>
            <a:r>
              <a:rPr lang="en-US" sz="2400" dirty="0"/>
              <a:t>Interests and</a:t>
            </a:r>
            <a:br>
              <a:rPr lang="en-US" sz="2400" dirty="0"/>
            </a:br>
            <a:r>
              <a:rPr lang="en-US" sz="2400" dirty="0"/>
              <a:t>Estates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853113"/>
          </a:xfrm>
        </p:spPr>
        <p:txBody>
          <a:bodyPr>
            <a:normAutofit/>
          </a:bodyPr>
          <a:lstStyle/>
          <a:p>
            <a:pPr marL="0" lvl="0" indent="0">
              <a:spcBef>
                <a:spcPts val="0"/>
              </a:spcBef>
              <a:buNone/>
            </a:pPr>
            <a:r>
              <a:rPr lang="en-US" sz="2400" b="1" dirty="0">
                <a:solidFill>
                  <a:srgbClr val="FF0000"/>
                </a:solidFill>
              </a:rPr>
              <a:t>Interests and Estates in Land</a:t>
            </a:r>
          </a:p>
          <a:p>
            <a:pPr marL="400050" lvl="1" indent="0">
              <a:spcBef>
                <a:spcPts val="0"/>
              </a:spcBef>
              <a:buNone/>
            </a:pPr>
            <a:endParaRPr lang="en-US" sz="2400" b="1" dirty="0"/>
          </a:p>
          <a:p>
            <a:pPr marL="400050" lvl="1" indent="0">
              <a:spcBef>
                <a:spcPts val="0"/>
              </a:spcBef>
              <a:buNone/>
            </a:pPr>
            <a:r>
              <a:rPr lang="en-US" sz="2400" b="1" dirty="0"/>
              <a:t>FREEHOLD ESTATES </a:t>
            </a:r>
          </a:p>
        </p:txBody>
      </p:sp>
      <p:sp>
        <p:nvSpPr>
          <p:cNvPr id="8" name="Text Placeholder 7"/>
          <p:cNvSpPr>
            <a:spLocks noGrp="1"/>
          </p:cNvSpPr>
          <p:nvPr>
            <p:ph type="body" sz="half" idx="2"/>
          </p:nvPr>
        </p:nvSpPr>
        <p:spPr>
          <a:xfrm>
            <a:off x="304801" y="1600200"/>
            <a:ext cx="1904999" cy="1828800"/>
          </a:xfrm>
          <a:noFill/>
        </p:spPr>
        <p:txBody>
          <a:bodyPr>
            <a:normAutofit/>
          </a:bodyPr>
          <a:lstStyle/>
          <a:p>
            <a:endParaRPr lang="en-US" sz="1200" b="1" dirty="0">
              <a:solidFill>
                <a:srgbClr val="FF0000"/>
              </a:solidFill>
            </a:endParaRPr>
          </a:p>
          <a:p>
            <a:r>
              <a:rPr lang="en-US" b="1" dirty="0"/>
              <a:t>Interests and Estates in Land</a:t>
            </a:r>
          </a:p>
          <a:p>
            <a:endParaRPr lang="en-US" b="1" dirty="0">
              <a:solidFill>
                <a:srgbClr val="FF0000"/>
              </a:solidFill>
            </a:endParaRPr>
          </a:p>
          <a:p>
            <a:r>
              <a:rPr lang="en-US" b="1" dirty="0">
                <a:solidFill>
                  <a:srgbClr val="FF0000"/>
                </a:solidFill>
              </a:rPr>
              <a:t>Freehold Estates</a:t>
            </a:r>
          </a:p>
          <a:p>
            <a:endParaRPr lang="en-US" b="1" dirty="0"/>
          </a:p>
          <a:p>
            <a:r>
              <a:rPr lang="en-US" b="1" dirty="0"/>
              <a:t>Leasehold Estates</a:t>
            </a:r>
          </a:p>
          <a:p>
            <a:endParaRPr lang="en-US" dirty="0"/>
          </a:p>
          <a:p>
            <a:endParaRPr lang="en-US" dirty="0"/>
          </a:p>
        </p:txBody>
      </p:sp>
      <p:cxnSp>
        <p:nvCxnSpPr>
          <p:cNvPr id="3" name="Straight Connector 2"/>
          <p:cNvCxnSpPr/>
          <p:nvPr/>
        </p:nvCxnSpPr>
        <p:spPr>
          <a:xfrm>
            <a:off x="2209800" y="3810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3  Interests and Estates            Slide 3-5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20" name="Picture 2" descr="C:\Users\Owner\Documents\PREP\PREP COLLATERALS\VISUAL GRAPHICS\07 estates in land.jpg"/>
          <p:cNvPicPr>
            <a:picLocks noChangeAspect="1" noChangeArrowheads="1"/>
          </p:cNvPicPr>
          <p:nvPr/>
        </p:nvPicPr>
        <p:blipFill rotWithShape="1">
          <a:blip r:embed="rId3">
            <a:extLst>
              <a:ext uri="{28A0092B-C50C-407E-A947-70E740481C1C}">
                <a14:useLocalDpi xmlns:a14="http://schemas.microsoft.com/office/drawing/2010/main" val="0"/>
              </a:ext>
            </a:extLst>
          </a:blip>
          <a:srcRect t="22855" r="49433" b="12529"/>
          <a:stretch/>
        </p:blipFill>
        <p:spPr bwMode="auto">
          <a:xfrm>
            <a:off x="3657600" y="1600200"/>
            <a:ext cx="3429000"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0546302"/>
      </p:ext>
    </p:ext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a:bodyPr>
          <a:lstStyle/>
          <a:p>
            <a:pPr marL="0" indent="0">
              <a:buNone/>
            </a:pPr>
            <a:r>
              <a:rPr lang="en-US" sz="2400" b="1" dirty="0">
                <a:solidFill>
                  <a:srgbClr val="FF0000"/>
                </a:solidFill>
              </a:rPr>
              <a:t>The Income Capitalization Approach</a:t>
            </a:r>
          </a:p>
          <a:p>
            <a:pPr marL="400050" lvl="1" indent="0">
              <a:buNone/>
            </a:pPr>
            <a:endParaRPr lang="en-US" sz="400" b="1" dirty="0"/>
          </a:p>
          <a:p>
            <a:pPr marL="400050" lvl="1" indent="0">
              <a:buNone/>
            </a:pPr>
            <a:r>
              <a:rPr lang="en-US" sz="2400" b="1" dirty="0"/>
              <a:t>(GRM) &amp; (GIM) Formulas</a:t>
            </a:r>
          </a:p>
          <a:p>
            <a:pPr marL="800100" lvl="2" indent="0">
              <a:buNone/>
            </a:pP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solidFill>
                  <a:srgbClr val="FF0000"/>
                </a:solidFill>
              </a:rPr>
              <a:t>The Income Capitalization Approach</a:t>
            </a:r>
          </a:p>
          <a:p>
            <a:endParaRPr lang="en-US" b="1" dirty="0"/>
          </a:p>
          <a:p>
            <a:r>
              <a:rPr lang="en-US" b="1" dirty="0"/>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241359148"/>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16-28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41 gross rent and gross income multiplier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7"/>
          <a:stretch/>
        </p:blipFill>
        <p:spPr bwMode="auto">
          <a:xfrm>
            <a:off x="3429000" y="1447799"/>
            <a:ext cx="4953000" cy="4923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421944"/>
      </p:ext>
    </p:extLst>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fontScale="77500" lnSpcReduction="20000"/>
          </a:bodyPr>
          <a:lstStyle/>
          <a:p>
            <a:pPr marL="0" indent="0">
              <a:buNone/>
            </a:pPr>
            <a:r>
              <a:rPr lang="en-US" sz="3100" b="1" dirty="0">
                <a:solidFill>
                  <a:srgbClr val="FF0000"/>
                </a:solidFill>
              </a:rPr>
              <a:t>Regulation of Appraisal Practice</a:t>
            </a:r>
          </a:p>
          <a:p>
            <a:pPr marL="400050" lvl="1" indent="0">
              <a:buNone/>
            </a:pPr>
            <a:endParaRPr lang="en-US" sz="1050" b="1" dirty="0"/>
          </a:p>
          <a:p>
            <a:pPr marL="400050" lvl="1" indent="0">
              <a:buNone/>
            </a:pPr>
            <a:r>
              <a:rPr lang="en-US" b="1" dirty="0"/>
              <a:t>Licensure</a:t>
            </a:r>
          </a:p>
          <a:p>
            <a:pPr marL="400050" lvl="1" indent="0">
              <a:buNone/>
            </a:pPr>
            <a:endParaRPr lang="en-US" b="1" dirty="0"/>
          </a:p>
          <a:p>
            <a:pPr lvl="1" indent="-342900">
              <a:buFont typeface="Wingdings" panose="05000000000000000000" pitchFamily="2" charset="2"/>
              <a:buChar char="q"/>
            </a:pPr>
            <a:r>
              <a:rPr lang="en-US" sz="3100" dirty="0"/>
              <a:t>Financial Institutions Reform, Recovery and Enforcement Act </a:t>
            </a:r>
            <a:r>
              <a:rPr lang="en-US" sz="3100" b="1" dirty="0"/>
              <a:t>(FIRREA) </a:t>
            </a:r>
            <a:br>
              <a:rPr lang="en-US" sz="3100" b="1" dirty="0"/>
            </a:br>
            <a:endParaRPr lang="en-US" sz="3100" b="1" dirty="0"/>
          </a:p>
          <a:p>
            <a:pPr lvl="2" indent="-342900">
              <a:buFont typeface="Wingdings" panose="05000000000000000000" pitchFamily="2" charset="2"/>
              <a:buChar char="§"/>
            </a:pPr>
            <a:r>
              <a:rPr lang="en-US" sz="3100" dirty="0"/>
              <a:t>Introduced licensure for appraisers in federally-related transactions</a:t>
            </a:r>
            <a:br>
              <a:rPr lang="en-US" sz="3100" dirty="0"/>
            </a:br>
            <a:endParaRPr lang="en-US" sz="3100" dirty="0"/>
          </a:p>
          <a:p>
            <a:pPr lvl="2" indent="-342900">
              <a:buFont typeface="Wingdings" panose="05000000000000000000" pitchFamily="2" charset="2"/>
              <a:buChar char="§"/>
            </a:pPr>
            <a:r>
              <a:rPr lang="en-US" sz="3100" dirty="0"/>
              <a:t>State-certified appraiser -- has passed the necessary examinations and competency standards set by each state</a:t>
            </a:r>
            <a:br>
              <a:rPr lang="en-US" sz="3100" dirty="0"/>
            </a:br>
            <a:endParaRPr lang="en-US" sz="3100" dirty="0"/>
          </a:p>
          <a:p>
            <a:pPr lvl="2" indent="-342900">
              <a:buFont typeface="Wingdings" panose="05000000000000000000" pitchFamily="2" charset="2"/>
              <a:buChar char="§"/>
            </a:pPr>
            <a:r>
              <a:rPr lang="en-US" sz="3100" dirty="0"/>
              <a:t>Testing and certification conforms with Uniform Standards of Professional Appraisal Practice (USPAP)</a:t>
            </a:r>
            <a:br>
              <a:rPr lang="en-US" sz="3100" dirty="0"/>
            </a:br>
            <a:endParaRPr lang="en-US" sz="3100" dirty="0"/>
          </a:p>
          <a:p>
            <a:pPr marL="800100" lvl="2" indent="0">
              <a:buNone/>
            </a:pP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solidFill>
                  <a:srgbClr val="FF0000"/>
                </a:solidFill>
              </a:rPr>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011574332"/>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16-29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61932193"/>
      </p:ext>
    </p:extLst>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16:</a:t>
            </a:r>
            <a:r>
              <a:rPr lang="en-US" sz="1000" dirty="0"/>
              <a:t> </a:t>
            </a:r>
            <a:br>
              <a:rPr lang="en-US" sz="2400" dirty="0"/>
            </a:br>
            <a:r>
              <a:rPr lang="en-US" sz="2400" dirty="0"/>
              <a:t>Appraising &amp;</a:t>
            </a:r>
            <a:br>
              <a:rPr lang="en-US" sz="2400" dirty="0"/>
            </a:br>
            <a:r>
              <a:rPr lang="en-US" sz="2400" dirty="0"/>
              <a:t>Estimating </a:t>
            </a:r>
            <a:br>
              <a:rPr lang="en-US" sz="2400" dirty="0"/>
            </a:br>
            <a:r>
              <a:rPr lang="en-US" sz="2400" dirty="0"/>
              <a:t>Market Value</a:t>
            </a:r>
            <a:br>
              <a:rPr lang="en-US" sz="1800" dirty="0"/>
            </a:br>
            <a:endParaRPr lang="en-US" sz="1800" dirty="0"/>
          </a:p>
        </p:txBody>
      </p:sp>
      <p:sp>
        <p:nvSpPr>
          <p:cNvPr id="7" name="Content Placeholder 6"/>
          <p:cNvSpPr>
            <a:spLocks noGrp="1"/>
          </p:cNvSpPr>
          <p:nvPr>
            <p:ph idx="1"/>
          </p:nvPr>
        </p:nvSpPr>
        <p:spPr>
          <a:xfrm>
            <a:off x="2362200" y="273050"/>
            <a:ext cx="6477000" cy="6127750"/>
          </a:xfrm>
        </p:spPr>
        <p:txBody>
          <a:bodyPr>
            <a:normAutofit fontScale="92500" lnSpcReduction="20000"/>
          </a:bodyPr>
          <a:lstStyle/>
          <a:p>
            <a:pPr marL="0" indent="0">
              <a:buNone/>
            </a:pPr>
            <a:endParaRPr lang="en-US" sz="2600" b="1" dirty="0">
              <a:solidFill>
                <a:srgbClr val="FF0000"/>
              </a:solidFill>
            </a:endParaRPr>
          </a:p>
          <a:p>
            <a:pPr marL="0" indent="0">
              <a:buNone/>
            </a:pPr>
            <a:r>
              <a:rPr lang="en-US" sz="2600" b="1" dirty="0">
                <a:solidFill>
                  <a:srgbClr val="FF0000"/>
                </a:solidFill>
              </a:rPr>
              <a:t>Regulation of Appraisal Practice</a:t>
            </a:r>
          </a:p>
          <a:p>
            <a:pPr marL="400050" lvl="1" indent="0">
              <a:buNone/>
            </a:pPr>
            <a:endParaRPr lang="en-US" sz="1050" b="1" dirty="0"/>
          </a:p>
          <a:p>
            <a:pPr marL="400050" lvl="1" indent="0">
              <a:buNone/>
            </a:pPr>
            <a:r>
              <a:rPr lang="en-US" sz="2600" b="1" dirty="0"/>
              <a:t>Professional standards</a:t>
            </a:r>
          </a:p>
          <a:p>
            <a:pPr marL="400050" lvl="1" indent="0">
              <a:buNone/>
            </a:pPr>
            <a:endParaRPr lang="en-US" sz="2600" b="1" dirty="0"/>
          </a:p>
          <a:p>
            <a:pPr lvl="1" indent="-342900">
              <a:buFont typeface="Wingdings" panose="05000000000000000000" pitchFamily="2" charset="2"/>
              <a:buChar char="q"/>
            </a:pPr>
            <a:r>
              <a:rPr lang="en-US" sz="2600" dirty="0"/>
              <a:t>Uniform Standards of Professional Appraisal Practice (USPAP) – principal concerns:</a:t>
            </a:r>
            <a:br>
              <a:rPr lang="en-US" sz="2600" dirty="0"/>
            </a:br>
            <a:endParaRPr lang="en-US" sz="2600" dirty="0"/>
          </a:p>
          <a:p>
            <a:pPr lvl="2" indent="-342900">
              <a:buFont typeface="Wingdings" panose="05000000000000000000" pitchFamily="2" charset="2"/>
              <a:buChar char="§"/>
            </a:pPr>
            <a:r>
              <a:rPr lang="en-US" sz="2600" dirty="0"/>
              <a:t>Use recognized appraisal methods</a:t>
            </a:r>
            <a:br>
              <a:rPr lang="en-US" sz="2600" dirty="0"/>
            </a:br>
            <a:endParaRPr lang="en-US" sz="2600" dirty="0"/>
          </a:p>
          <a:p>
            <a:pPr lvl="2" indent="-342900">
              <a:buFont typeface="Wingdings" panose="05000000000000000000" pitchFamily="2" charset="2"/>
              <a:buChar char="§"/>
            </a:pPr>
            <a:r>
              <a:rPr lang="en-US" sz="2600" dirty="0"/>
              <a:t>Exercise a defined due diligence</a:t>
            </a:r>
            <a:br>
              <a:rPr lang="en-US" sz="2600" dirty="0"/>
            </a:br>
            <a:endParaRPr lang="en-US" sz="2600" dirty="0"/>
          </a:p>
          <a:p>
            <a:pPr lvl="2" indent="-342900">
              <a:buFont typeface="Wingdings" panose="05000000000000000000" pitchFamily="2" charset="2"/>
              <a:buChar char="§"/>
            </a:pPr>
            <a:r>
              <a:rPr lang="en-US" sz="2600" dirty="0"/>
              <a:t>Properly report results</a:t>
            </a:r>
            <a:br>
              <a:rPr lang="en-US" sz="2600" dirty="0"/>
            </a:br>
            <a:endParaRPr lang="en-US" sz="2600" dirty="0"/>
          </a:p>
          <a:p>
            <a:pPr lvl="2" indent="-342900">
              <a:buFont typeface="Wingdings" panose="05000000000000000000" pitchFamily="2" charset="2"/>
              <a:buChar char="§"/>
            </a:pPr>
            <a:r>
              <a:rPr lang="en-US" sz="2600" dirty="0"/>
              <a:t>Proper disclosures and assumptions</a:t>
            </a:r>
          </a:p>
          <a:p>
            <a:pPr marL="800100" lvl="2" indent="0">
              <a:buNone/>
            </a:pPr>
            <a:br>
              <a:rPr lang="en-US" sz="2000" dirty="0"/>
            </a:br>
            <a:endParaRPr lang="en-US" sz="2000" dirty="0"/>
          </a:p>
          <a:p>
            <a:pPr marL="800100" lvl="2" indent="0">
              <a:buNone/>
            </a:pP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Real Estate Value</a:t>
            </a:r>
          </a:p>
          <a:p>
            <a:endParaRPr lang="en-US" b="1" dirty="0">
              <a:solidFill>
                <a:srgbClr val="FF0000"/>
              </a:solidFill>
            </a:endParaRPr>
          </a:p>
          <a:p>
            <a:r>
              <a:rPr lang="en-US" b="1" dirty="0"/>
              <a:t>Appraising Market Value</a:t>
            </a:r>
          </a:p>
          <a:p>
            <a:endParaRPr lang="en-US" b="1" dirty="0"/>
          </a:p>
          <a:p>
            <a:r>
              <a:rPr lang="en-US" b="1" dirty="0"/>
              <a:t>The Sales Comparison Approach</a:t>
            </a:r>
          </a:p>
          <a:p>
            <a:endParaRPr lang="en-US" b="1" dirty="0"/>
          </a:p>
          <a:p>
            <a:r>
              <a:rPr lang="en-US" b="1" dirty="0"/>
              <a:t>The Cost Approach</a:t>
            </a:r>
          </a:p>
          <a:p>
            <a:endParaRPr lang="en-US" b="1" dirty="0"/>
          </a:p>
          <a:p>
            <a:r>
              <a:rPr lang="en-US" b="1" dirty="0"/>
              <a:t>The Income Capitalization Approach</a:t>
            </a:r>
          </a:p>
          <a:p>
            <a:endParaRPr lang="en-US" b="1" dirty="0"/>
          </a:p>
          <a:p>
            <a:r>
              <a:rPr lang="en-US" b="1" dirty="0">
                <a:solidFill>
                  <a:srgbClr val="FF0000"/>
                </a:solidFill>
              </a:rPr>
              <a:t>Regulation of Appraisal Practice</a:t>
            </a:r>
          </a:p>
          <a:p>
            <a:endParaRPr lang="en-US" dirty="0"/>
          </a:p>
          <a:p>
            <a:endParaRPr lang="en-US" dirty="0"/>
          </a:p>
        </p:txBody>
      </p:sp>
      <p:cxnSp>
        <p:nvCxnSpPr>
          <p:cNvPr id="3" name="Straight Connector 2"/>
          <p:cNvCxnSpPr/>
          <p:nvPr/>
        </p:nvCxnSpPr>
        <p:spPr>
          <a:xfrm>
            <a:off x="2279176" y="3048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630553891"/>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#16  Appraising &amp; Estimating Market Value    Slide 16-30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64391982"/>
      </p:ext>
    </p:extLst>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5040"/>
          </a:xfrm>
          <a:prstGeom prst="rect">
            <a:avLst/>
          </a:prstGeom>
        </p:spPr>
      </p:pic>
      <p:sp>
        <p:nvSpPr>
          <p:cNvPr id="14" name="Rectangle 13"/>
          <p:cNvSpPr/>
          <p:nvPr/>
        </p:nvSpPr>
        <p:spPr>
          <a:xfrm>
            <a:off x="0" y="-2960"/>
            <a:ext cx="9144001"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199" y="538120"/>
            <a:ext cx="8229600" cy="639762"/>
          </a:xfrm>
        </p:spPr>
        <p:txBody>
          <a:bodyPr>
            <a:noAutofit/>
          </a:bodyPr>
          <a:lstStyle/>
          <a:p>
            <a:r>
              <a:rPr lang="en-US" b="1" dirty="0">
                <a:solidFill>
                  <a:schemeClr val="bg1"/>
                </a:solidFill>
              </a:rPr>
              <a:t>Unit 17:</a:t>
            </a:r>
            <a:r>
              <a:rPr lang="en-US" dirty="0">
                <a:solidFill>
                  <a:schemeClr val="bg1"/>
                </a:solidFill>
              </a:rPr>
              <a:t> </a:t>
            </a:r>
            <a:r>
              <a:rPr lang="en-US" b="1" dirty="0">
                <a:solidFill>
                  <a:schemeClr val="bg1"/>
                </a:solidFill>
              </a:rPr>
              <a:t>REAL ESTATE FINANCE</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1809748" y="1716002"/>
          <a:ext cx="5524502" cy="35765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6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 17  Real Estate Finance              Slide 17-1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87392283"/>
      </p:ext>
    </p:extLst>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0985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853113"/>
          </a:xfrm>
        </p:spPr>
        <p:txBody>
          <a:bodyPr>
            <a:normAutofit fontScale="92500" lnSpcReduction="10000"/>
          </a:bodyPr>
          <a:lstStyle/>
          <a:p>
            <a:pPr marL="0" indent="0">
              <a:buNone/>
            </a:pPr>
            <a:endParaRPr lang="en-US" sz="1600" b="1" dirty="0">
              <a:solidFill>
                <a:srgbClr val="00B0F0"/>
              </a:solidFill>
            </a:endParaRPr>
          </a:p>
          <a:p>
            <a:pPr marL="0" lvl="0" indent="0">
              <a:buNone/>
            </a:pPr>
            <a:r>
              <a:rPr lang="en-US" sz="2600" b="1" dirty="0">
                <a:solidFill>
                  <a:srgbClr val="FF0000"/>
                </a:solidFill>
              </a:rPr>
              <a:t>Anatomy of Mortgage Lending</a:t>
            </a:r>
          </a:p>
          <a:p>
            <a:pPr marL="0" indent="0">
              <a:buNone/>
            </a:pPr>
            <a:endParaRPr lang="en-US" sz="2400" dirty="0"/>
          </a:p>
          <a:p>
            <a:pPr marL="400050" lvl="1" indent="0">
              <a:buNone/>
            </a:pPr>
            <a:r>
              <a:rPr lang="en-US" sz="2400" b="1" dirty="0"/>
              <a:t>Mechanics of a loan transaction</a:t>
            </a:r>
          </a:p>
          <a:p>
            <a:pPr marL="400050" lvl="1" indent="0">
              <a:buNone/>
            </a:pPr>
            <a:endParaRPr lang="en-US" sz="2400" dirty="0"/>
          </a:p>
          <a:p>
            <a:pPr marL="1085850" lvl="2">
              <a:buFont typeface="Wingdings" panose="05000000000000000000" pitchFamily="2" charset="2"/>
              <a:buChar char="q"/>
            </a:pPr>
            <a:r>
              <a:rPr lang="en-US" b="1" dirty="0"/>
              <a:t>Mortgage financing</a:t>
            </a:r>
            <a:r>
              <a:rPr lang="en-US" dirty="0"/>
              <a:t>: borrowed money secured by mortgage </a:t>
            </a:r>
          </a:p>
          <a:p>
            <a:pPr marL="1085850" lvl="2">
              <a:buFont typeface="Wingdings" panose="05000000000000000000" pitchFamily="2" charset="2"/>
              <a:buChar char="q"/>
            </a:pPr>
            <a:endParaRPr lang="en-US" dirty="0"/>
          </a:p>
          <a:p>
            <a:pPr marL="1085850" lvl="2">
              <a:buFont typeface="Wingdings" panose="05000000000000000000" pitchFamily="2" charset="2"/>
              <a:buChar char="q"/>
            </a:pPr>
            <a:r>
              <a:rPr lang="en-US" b="1" dirty="0"/>
              <a:t>Instruments</a:t>
            </a:r>
            <a:r>
              <a:rPr lang="en-US" dirty="0"/>
              <a:t>: note &amp; mortgage or trust deed</a:t>
            </a:r>
          </a:p>
          <a:p>
            <a:pPr marL="857250" lvl="2" indent="0">
              <a:buNone/>
            </a:pPr>
            <a:endParaRPr lang="en-US" dirty="0"/>
          </a:p>
          <a:p>
            <a:pPr marL="1085850" lvl="2">
              <a:buFont typeface="Wingdings" panose="05000000000000000000" pitchFamily="2" charset="2"/>
              <a:buChar char="q"/>
            </a:pPr>
            <a:r>
              <a:rPr lang="en-US" b="1" dirty="0"/>
              <a:t>Mortgage process</a:t>
            </a:r>
            <a:r>
              <a:rPr lang="en-US" dirty="0"/>
              <a:t>: borrower gives lender note and mortgage; lender gives borrower funds and records a lien</a:t>
            </a:r>
            <a:br>
              <a:rPr lang="en-US" dirty="0"/>
            </a:br>
            <a:endParaRPr lang="en-US" dirty="0"/>
          </a:p>
          <a:p>
            <a:pPr marL="1085850" lvl="2">
              <a:buFont typeface="Wingdings" panose="05000000000000000000" pitchFamily="2" charset="2"/>
              <a:buChar char="q"/>
            </a:pPr>
            <a:r>
              <a:rPr lang="en-US" b="1" dirty="0"/>
              <a:t>Trust deed process</a:t>
            </a:r>
            <a:r>
              <a:rPr lang="en-US" dirty="0"/>
              <a:t>: conveys title from  borrower/trustor to third-party trustee who holds title for lender/beneficiary</a:t>
            </a:r>
          </a:p>
          <a:p>
            <a:pPr marL="400050" lvl="1" indent="0">
              <a:buNone/>
            </a:pPr>
            <a:endParaRPr lang="en-US" sz="1400" dirty="0"/>
          </a:p>
        </p:txBody>
      </p:sp>
      <p:sp>
        <p:nvSpPr>
          <p:cNvPr id="8" name="Text Placeholder 7"/>
          <p:cNvSpPr>
            <a:spLocks noGrp="1"/>
          </p:cNvSpPr>
          <p:nvPr>
            <p:ph type="body" sz="half" idx="2"/>
          </p:nvPr>
        </p:nvSpPr>
        <p:spPr>
          <a:xfrm>
            <a:off x="304801" y="1600200"/>
            <a:ext cx="1904999" cy="4114800"/>
          </a:xfrm>
          <a:noFill/>
        </p:spPr>
        <p:txBody>
          <a:bodyPr>
            <a:normAutofit/>
          </a:bodyPr>
          <a:lstStyle/>
          <a:p>
            <a:pPr>
              <a:spcBef>
                <a:spcPts val="0"/>
              </a:spcBef>
            </a:pPr>
            <a:r>
              <a:rPr lang="en-US" b="1" dirty="0">
                <a:solidFill>
                  <a:srgbClr val="FF0000"/>
                </a:solidFill>
              </a:rPr>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lnSpc>
                <a:spcPct val="150000"/>
              </a:lnSpc>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cxnSp>
        <p:nvCxnSpPr>
          <p:cNvPr id="3" name="Straight Connector 2"/>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17  Real Estate Finance              Slide 17-2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77222627"/>
      </p:ext>
    </p:extLst>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5562600" cy="6051550"/>
          </a:xfrm>
        </p:spPr>
        <p:txBody>
          <a:bodyPr>
            <a:normAutofit/>
          </a:bodyPr>
          <a:lstStyle/>
          <a:p>
            <a:pPr marL="0" lvl="0" indent="0">
              <a:buNone/>
            </a:pPr>
            <a:r>
              <a:rPr lang="en-US" sz="2400" b="1" dirty="0">
                <a:solidFill>
                  <a:srgbClr val="FF0000"/>
                </a:solidFill>
              </a:rPr>
              <a:t>Anatomy of Mortgage Lending</a:t>
            </a:r>
          </a:p>
          <a:p>
            <a:pPr marL="0" indent="0">
              <a:buNone/>
            </a:pPr>
            <a:endParaRPr lang="en-US" sz="1600" dirty="0"/>
          </a:p>
          <a:p>
            <a:pPr marL="400050" lvl="1" indent="0">
              <a:buNone/>
            </a:pPr>
            <a:endParaRPr lang="en-US" sz="1400" dirty="0"/>
          </a:p>
        </p:txBody>
      </p:sp>
      <p:sp>
        <p:nvSpPr>
          <p:cNvPr id="8" name="Text Placeholder 7"/>
          <p:cNvSpPr>
            <a:spLocks noGrp="1"/>
          </p:cNvSpPr>
          <p:nvPr>
            <p:ph type="body" sz="half" idx="2"/>
          </p:nvPr>
        </p:nvSpPr>
        <p:spPr>
          <a:xfrm>
            <a:off x="304801" y="1600200"/>
            <a:ext cx="1905000" cy="4114800"/>
          </a:xfrm>
          <a:noFill/>
        </p:spPr>
        <p:txBody>
          <a:bodyPr>
            <a:normAutofit/>
          </a:bodyPr>
          <a:lstStyle/>
          <a:p>
            <a:pPr lvl="0">
              <a:spcBef>
                <a:spcPts val="0"/>
              </a:spcBef>
            </a:pPr>
            <a:r>
              <a:rPr lang="en-US" b="1" dirty="0">
                <a:solidFill>
                  <a:srgbClr val="FF0000"/>
                </a:solidFill>
              </a:rPr>
              <a:t>Anatomy of Mortgage Lending</a:t>
            </a:r>
          </a:p>
          <a:p>
            <a:pPr lvl="0">
              <a:spcBef>
                <a:spcPts val="0"/>
              </a:spcBef>
            </a:pPr>
            <a:r>
              <a:rPr lang="en-US" b="1" dirty="0">
                <a:solidFill>
                  <a:srgbClr val="2F2B20"/>
                </a:solidFill>
              </a:rPr>
              <a:t> </a:t>
            </a:r>
            <a:endParaRPr lang="en-US" dirty="0">
              <a:solidFill>
                <a:srgbClr val="2F2B20"/>
              </a:solidFill>
            </a:endParaRPr>
          </a:p>
          <a:p>
            <a:pPr lvl="0">
              <a:spcBef>
                <a:spcPts val="0"/>
              </a:spcBef>
            </a:pPr>
            <a:r>
              <a:rPr lang="en-US" b="1" dirty="0"/>
              <a:t>Initiating a Mortgage Loan</a:t>
            </a:r>
            <a:endParaRPr lang="en-US" dirty="0"/>
          </a:p>
          <a:p>
            <a:pPr lvl="0">
              <a:spcBef>
                <a:spcPts val="0"/>
              </a:spcBef>
            </a:pPr>
            <a:r>
              <a:rPr lang="en-US" b="1" dirty="0"/>
              <a:t> </a:t>
            </a:r>
            <a:endParaRPr lang="en-US" dirty="0"/>
          </a:p>
          <a:p>
            <a:pPr lvl="0">
              <a:spcBef>
                <a:spcPts val="0"/>
              </a:spcBef>
            </a:pPr>
            <a:r>
              <a:rPr lang="en-US" b="1" dirty="0"/>
              <a:t>Qualifying for a Mortgage Loan</a:t>
            </a:r>
            <a:endParaRPr lang="en-US" dirty="0"/>
          </a:p>
          <a:p>
            <a:pPr lvl="0">
              <a:spcBef>
                <a:spcPts val="0"/>
              </a:spcBef>
            </a:pPr>
            <a:r>
              <a:rPr lang="en-US" b="1" dirty="0"/>
              <a:t> </a:t>
            </a:r>
            <a:endParaRPr lang="en-US" dirty="0"/>
          </a:p>
          <a:p>
            <a:pPr lvl="0">
              <a:lnSpc>
                <a:spcPct val="150000"/>
              </a:lnSpc>
              <a:spcBef>
                <a:spcPts val="0"/>
              </a:spcBef>
            </a:pPr>
            <a:r>
              <a:rPr lang="en-US" b="1" dirty="0"/>
              <a:t>Closing a Loan</a:t>
            </a:r>
            <a:endParaRPr lang="en-US" dirty="0"/>
          </a:p>
          <a:p>
            <a:pPr lvl="0">
              <a:spcBef>
                <a:spcPts val="0"/>
              </a:spcBef>
            </a:pPr>
            <a:r>
              <a:rPr lang="en-US" b="1" dirty="0"/>
              <a:t> </a:t>
            </a:r>
            <a:endParaRPr lang="en-US" dirty="0"/>
          </a:p>
          <a:p>
            <a:pPr lvl="0">
              <a:spcBef>
                <a:spcPts val="0"/>
              </a:spcBef>
            </a:pPr>
            <a:r>
              <a:rPr lang="en-US" b="1" dirty="0"/>
              <a:t>Laws Affecting Mortgage Lending</a:t>
            </a:r>
            <a:endParaRPr lang="en-US" dirty="0"/>
          </a:p>
          <a:p>
            <a:pPr lvl="0">
              <a:spcBef>
                <a:spcPts val="0"/>
              </a:spcBef>
            </a:pPr>
            <a:r>
              <a:rPr lang="en-US" b="1" dirty="0"/>
              <a:t> </a:t>
            </a:r>
            <a:endParaRPr lang="en-US" dirty="0"/>
          </a:p>
          <a:p>
            <a:pPr lvl="0">
              <a:spcBef>
                <a:spcPts val="0"/>
              </a:spcBef>
            </a:pPr>
            <a:r>
              <a:rPr lang="en-US" b="1" dirty="0"/>
              <a:t>The Mortgage Market</a:t>
            </a:r>
            <a:endParaRPr lang="en-US" dirty="0"/>
          </a:p>
          <a:p>
            <a:pPr lvl="0">
              <a:spcBef>
                <a:spcPts val="0"/>
              </a:spcBef>
            </a:pPr>
            <a:r>
              <a:rPr lang="en-US" b="1" dirty="0"/>
              <a:t> </a:t>
            </a:r>
            <a:endParaRPr lang="en-US" dirty="0"/>
          </a:p>
          <a:p>
            <a:pPr lvl="0">
              <a:spcBef>
                <a:spcPts val="0"/>
              </a:spcBef>
            </a:pPr>
            <a:r>
              <a:rPr lang="en-US" b="1" dirty="0"/>
              <a:t>Types of Real Estate Loans</a:t>
            </a:r>
            <a:endParaRPr lang="en-US" dirty="0"/>
          </a:p>
          <a:p>
            <a:endParaRPr lang="en-US" dirty="0"/>
          </a:p>
          <a:p>
            <a:endParaRPr lang="en-US" dirty="0"/>
          </a:p>
        </p:txBody>
      </p: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17  Real Estate Finance              Slide 17-3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42 flow of mortgage transaction.jpg"/>
          <p:cNvPicPr>
            <a:picLocks noChangeAspect="1" noChangeArrowheads="1"/>
          </p:cNvPicPr>
          <p:nvPr/>
        </p:nvPicPr>
        <p:blipFill rotWithShape="1">
          <a:blip r:embed="rId3">
            <a:extLst>
              <a:ext uri="{28A0092B-C50C-407E-A947-70E740481C1C}">
                <a14:useLocalDpi xmlns:a14="http://schemas.microsoft.com/office/drawing/2010/main" val="0"/>
              </a:ext>
            </a:extLst>
          </a:blip>
          <a:srcRect b="4286"/>
          <a:stretch/>
        </p:blipFill>
        <p:spPr bwMode="auto">
          <a:xfrm>
            <a:off x="2971800" y="914400"/>
            <a:ext cx="4953000" cy="5562600"/>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8371927"/>
      </p:ext>
    </p:extLst>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5853113"/>
          </a:xfrm>
        </p:spPr>
        <p:txBody>
          <a:bodyPr>
            <a:normAutofit/>
          </a:bodyPr>
          <a:lstStyle/>
          <a:p>
            <a:pPr marL="0" lvl="0" indent="0">
              <a:buNone/>
            </a:pPr>
            <a:r>
              <a:rPr lang="en-US" sz="2400" b="1" dirty="0">
                <a:solidFill>
                  <a:srgbClr val="FF0000"/>
                </a:solidFill>
              </a:rPr>
              <a:t>Anatomy of Mortgage Lending</a:t>
            </a:r>
          </a:p>
          <a:p>
            <a:pPr marL="0" indent="0">
              <a:buNone/>
            </a:pPr>
            <a:endParaRPr lang="en-US" sz="1600" dirty="0"/>
          </a:p>
          <a:p>
            <a:pPr marL="400050" lvl="1" indent="0">
              <a:buNone/>
            </a:pPr>
            <a:endParaRPr lang="en-US" sz="1400" dirty="0"/>
          </a:p>
        </p:txBody>
      </p:sp>
      <p:sp>
        <p:nvSpPr>
          <p:cNvPr id="8" name="Text Placeholder 7"/>
          <p:cNvSpPr>
            <a:spLocks noGrp="1"/>
          </p:cNvSpPr>
          <p:nvPr>
            <p:ph type="body" sz="half" idx="2"/>
          </p:nvPr>
        </p:nvSpPr>
        <p:spPr>
          <a:xfrm>
            <a:off x="304801" y="1600200"/>
            <a:ext cx="1905000" cy="4114800"/>
          </a:xfrm>
          <a:noFill/>
        </p:spPr>
        <p:txBody>
          <a:bodyPr>
            <a:normAutofit/>
          </a:bodyPr>
          <a:lstStyle/>
          <a:p>
            <a:pPr lvl="0">
              <a:spcBef>
                <a:spcPts val="0"/>
              </a:spcBef>
            </a:pPr>
            <a:r>
              <a:rPr lang="en-US" b="1" dirty="0">
                <a:solidFill>
                  <a:srgbClr val="FF0000"/>
                </a:solidFill>
              </a:rPr>
              <a:t>Anatomy of Mortgage Lending</a:t>
            </a:r>
          </a:p>
          <a:p>
            <a:pPr lvl="0">
              <a:spcBef>
                <a:spcPts val="0"/>
              </a:spcBef>
            </a:pPr>
            <a:r>
              <a:rPr lang="en-US" b="1" dirty="0">
                <a:solidFill>
                  <a:srgbClr val="2F2B20"/>
                </a:solidFill>
              </a:rPr>
              <a:t> </a:t>
            </a:r>
            <a:endParaRPr lang="en-US" dirty="0">
              <a:solidFill>
                <a:srgbClr val="2F2B20"/>
              </a:solidFill>
            </a:endParaRPr>
          </a:p>
          <a:p>
            <a:pPr lvl="0">
              <a:spcBef>
                <a:spcPts val="0"/>
              </a:spcBef>
            </a:pPr>
            <a:r>
              <a:rPr lang="en-US" b="1" dirty="0"/>
              <a:t>Initiating a Mortgage Loan</a:t>
            </a:r>
            <a:endParaRPr lang="en-US" dirty="0"/>
          </a:p>
          <a:p>
            <a:pPr lvl="0">
              <a:spcBef>
                <a:spcPts val="0"/>
              </a:spcBef>
            </a:pPr>
            <a:r>
              <a:rPr lang="en-US" b="1" dirty="0"/>
              <a:t> </a:t>
            </a:r>
            <a:endParaRPr lang="en-US" dirty="0"/>
          </a:p>
          <a:p>
            <a:pPr lvl="0">
              <a:spcBef>
                <a:spcPts val="0"/>
              </a:spcBef>
            </a:pPr>
            <a:r>
              <a:rPr lang="en-US" b="1" dirty="0"/>
              <a:t>Qualifying for a Mortgage Loan</a:t>
            </a:r>
            <a:endParaRPr lang="en-US" dirty="0"/>
          </a:p>
          <a:p>
            <a:pPr lvl="0">
              <a:spcBef>
                <a:spcPts val="0"/>
              </a:spcBef>
            </a:pPr>
            <a:r>
              <a:rPr lang="en-US" b="1" dirty="0"/>
              <a:t> </a:t>
            </a:r>
            <a:endParaRPr lang="en-US" dirty="0"/>
          </a:p>
          <a:p>
            <a:pPr lvl="0">
              <a:lnSpc>
                <a:spcPct val="150000"/>
              </a:lnSpc>
              <a:spcBef>
                <a:spcPts val="0"/>
              </a:spcBef>
            </a:pPr>
            <a:r>
              <a:rPr lang="en-US" b="1" dirty="0"/>
              <a:t>Closing a Loan</a:t>
            </a:r>
            <a:endParaRPr lang="en-US" dirty="0"/>
          </a:p>
          <a:p>
            <a:pPr lvl="0">
              <a:spcBef>
                <a:spcPts val="0"/>
              </a:spcBef>
            </a:pPr>
            <a:r>
              <a:rPr lang="en-US" b="1" dirty="0"/>
              <a:t> </a:t>
            </a:r>
            <a:endParaRPr lang="en-US" dirty="0"/>
          </a:p>
          <a:p>
            <a:pPr lvl="0">
              <a:spcBef>
                <a:spcPts val="0"/>
              </a:spcBef>
            </a:pPr>
            <a:r>
              <a:rPr lang="en-US" b="1" dirty="0"/>
              <a:t>Laws Affecting Mortgage Lending</a:t>
            </a:r>
            <a:endParaRPr lang="en-US" dirty="0"/>
          </a:p>
          <a:p>
            <a:pPr lvl="0">
              <a:spcBef>
                <a:spcPts val="0"/>
              </a:spcBef>
            </a:pPr>
            <a:r>
              <a:rPr lang="en-US" b="1" dirty="0"/>
              <a:t> </a:t>
            </a:r>
            <a:endParaRPr lang="en-US" dirty="0"/>
          </a:p>
          <a:p>
            <a:pPr lvl="0">
              <a:spcBef>
                <a:spcPts val="0"/>
              </a:spcBef>
            </a:pPr>
            <a:r>
              <a:rPr lang="en-US" b="1" dirty="0"/>
              <a:t>The Mortgage Market</a:t>
            </a:r>
            <a:endParaRPr lang="en-US" dirty="0"/>
          </a:p>
          <a:p>
            <a:pPr lvl="0">
              <a:spcBef>
                <a:spcPts val="0"/>
              </a:spcBef>
            </a:pPr>
            <a:r>
              <a:rPr lang="en-US" b="1" dirty="0"/>
              <a:t> </a:t>
            </a:r>
            <a:endParaRPr lang="en-US" dirty="0"/>
          </a:p>
          <a:p>
            <a:pPr lvl="0">
              <a:spcBef>
                <a:spcPts val="0"/>
              </a:spcBef>
            </a:pPr>
            <a:r>
              <a:rPr lang="en-US" b="1" dirty="0"/>
              <a:t>Types of Real Estate Loans</a:t>
            </a:r>
            <a:endParaRPr lang="en-US" dirty="0"/>
          </a:p>
          <a:p>
            <a:endParaRPr lang="en-US" dirty="0"/>
          </a:p>
          <a:p>
            <a:endParaRPr lang="en-US" dirty="0"/>
          </a:p>
        </p:txBody>
      </p: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17  Real Estate Finance              Slide 17-4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 name="Picture 2" descr="C:\Users\Owner\Documents\PREP\PREP COLLATERALS\VISUAL GRAPHICS\43 flow of a trust deed transaction.jpg"/>
          <p:cNvPicPr>
            <a:picLocks noChangeAspect="1" noChangeArrowheads="1"/>
          </p:cNvPicPr>
          <p:nvPr/>
        </p:nvPicPr>
        <p:blipFill rotWithShape="1">
          <a:blip r:embed="rId3">
            <a:extLst>
              <a:ext uri="{28A0092B-C50C-407E-A947-70E740481C1C}">
                <a14:useLocalDpi xmlns:a14="http://schemas.microsoft.com/office/drawing/2010/main" val="0"/>
              </a:ext>
            </a:extLst>
          </a:blip>
          <a:srcRect b="6871"/>
          <a:stretch/>
        </p:blipFill>
        <p:spPr bwMode="auto">
          <a:xfrm>
            <a:off x="3124200" y="990601"/>
            <a:ext cx="4572000" cy="5335702"/>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4683306"/>
      </p:ext>
    </p:extLst>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73050"/>
            <a:ext cx="28194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743200" y="273050"/>
            <a:ext cx="5943600" cy="60515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Anatomy of Mortgage Lending</a:t>
            </a:r>
          </a:p>
          <a:p>
            <a:pPr marL="0" indent="0">
              <a:buNone/>
            </a:pPr>
            <a:endParaRPr lang="en-US" sz="2400" dirty="0"/>
          </a:p>
          <a:p>
            <a:pPr marL="400050" lvl="1" indent="0">
              <a:buNone/>
            </a:pPr>
            <a:r>
              <a:rPr lang="en-US" sz="2400" b="1" dirty="0"/>
              <a:t>Financial components of a loan</a:t>
            </a:r>
            <a:br>
              <a:rPr lang="en-US" sz="2400" b="1" dirty="0"/>
            </a:br>
            <a:endParaRPr lang="en-US" sz="2400" b="1" dirty="0"/>
          </a:p>
          <a:p>
            <a:pPr marL="685800" lvl="1">
              <a:buFont typeface="Wingdings" panose="05000000000000000000" pitchFamily="2" charset="2"/>
              <a:buChar char="q"/>
            </a:pPr>
            <a:r>
              <a:rPr lang="en-US" sz="2400" b="1" dirty="0"/>
              <a:t>Original principal</a:t>
            </a:r>
            <a:r>
              <a:rPr lang="en-US" sz="2400" dirty="0"/>
              <a:t>: amount borrowed </a:t>
            </a:r>
            <a:br>
              <a:rPr lang="en-US" sz="2400" dirty="0"/>
            </a:br>
            <a:endParaRPr lang="en-US" sz="2400" dirty="0"/>
          </a:p>
          <a:p>
            <a:pPr marL="685800" lvl="1">
              <a:buFont typeface="Wingdings" panose="05000000000000000000" pitchFamily="2" charset="2"/>
              <a:buChar char="q"/>
            </a:pPr>
            <a:r>
              <a:rPr lang="en-US" sz="2400" b="1" dirty="0"/>
              <a:t>Loan balance</a:t>
            </a:r>
            <a:r>
              <a:rPr lang="en-US" sz="2400" dirty="0"/>
              <a:t>: unpaid principal at any point in life of loan</a:t>
            </a:r>
            <a:br>
              <a:rPr lang="en-US" sz="2400" dirty="0"/>
            </a:br>
            <a:endParaRPr lang="en-US" sz="2400" dirty="0"/>
          </a:p>
          <a:p>
            <a:pPr marL="685800" lvl="1">
              <a:buFont typeface="Wingdings" panose="05000000000000000000" pitchFamily="2" charset="2"/>
              <a:buChar char="q"/>
            </a:pPr>
            <a:r>
              <a:rPr lang="en-US" sz="2400" b="1" dirty="0"/>
              <a:t>Interest</a:t>
            </a:r>
            <a:r>
              <a:rPr lang="en-US" sz="2400" dirty="0"/>
              <a:t>: charge for use of money; rate fixed or variable</a:t>
            </a:r>
            <a:br>
              <a:rPr lang="en-US" sz="1800" dirty="0"/>
            </a:br>
            <a:endParaRPr lang="en-US" sz="1400" dirty="0"/>
          </a:p>
        </p:txBody>
      </p:sp>
      <p:sp>
        <p:nvSpPr>
          <p:cNvPr id="8" name="Text Placeholder 7"/>
          <p:cNvSpPr>
            <a:spLocks noGrp="1"/>
          </p:cNvSpPr>
          <p:nvPr>
            <p:ph type="body" sz="half" idx="2"/>
          </p:nvPr>
        </p:nvSpPr>
        <p:spPr>
          <a:xfrm>
            <a:off x="234461" y="1524000"/>
            <a:ext cx="1981201" cy="4191000"/>
          </a:xfrm>
          <a:noFill/>
        </p:spPr>
        <p:txBody>
          <a:bodyPr>
            <a:normAutofit/>
          </a:bodyPr>
          <a:lstStyle/>
          <a:p>
            <a:pPr>
              <a:spcBef>
                <a:spcPts val="0"/>
              </a:spcBef>
            </a:pPr>
            <a:r>
              <a:rPr lang="en-US" b="1" dirty="0">
                <a:solidFill>
                  <a:srgbClr val="FF0000"/>
                </a:solidFill>
              </a:rPr>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nvGraphicFramePr>
        <p:xfrm>
          <a:off x="228600" y="656336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17  Real Estate Finance              Slide 17-5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3277283"/>
      </p:ext>
    </p:extLst>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73050"/>
            <a:ext cx="28194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743200" y="273050"/>
            <a:ext cx="5943600" cy="60515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Anatomy of Mortgage Lending</a:t>
            </a:r>
          </a:p>
          <a:p>
            <a:pPr marL="0" indent="0">
              <a:buNone/>
            </a:pPr>
            <a:endParaRPr lang="en-US" sz="2400" dirty="0"/>
          </a:p>
          <a:p>
            <a:pPr marL="400050" lvl="1" indent="0">
              <a:buNone/>
            </a:pPr>
            <a:r>
              <a:rPr lang="en-US" sz="2400" b="1" dirty="0"/>
              <a:t>Financial components of a loan (cont.)</a:t>
            </a:r>
            <a:br>
              <a:rPr lang="en-US" sz="2400" b="1" dirty="0"/>
            </a:br>
            <a:endParaRPr lang="en-US" sz="2400" b="1" dirty="0"/>
          </a:p>
          <a:p>
            <a:pPr marL="685800" lvl="1">
              <a:buFont typeface="Wingdings" panose="05000000000000000000" pitchFamily="2" charset="2"/>
              <a:buChar char="q"/>
            </a:pPr>
            <a:r>
              <a:rPr lang="en-US" sz="2400" b="1" dirty="0"/>
              <a:t>Annual Percentage Rate (APR) </a:t>
            </a:r>
            <a:r>
              <a:rPr lang="en-US" sz="2400" dirty="0"/>
              <a:t>includes interest &amp; all finance charges</a:t>
            </a:r>
            <a:br>
              <a:rPr lang="en-US" sz="2400" dirty="0"/>
            </a:br>
            <a:endParaRPr lang="en-US" sz="2400" dirty="0"/>
          </a:p>
          <a:p>
            <a:pPr marL="685800" lvl="1">
              <a:buFont typeface="Wingdings" panose="05000000000000000000" pitchFamily="2" charset="2"/>
              <a:buChar char="q"/>
            </a:pPr>
            <a:r>
              <a:rPr lang="en-US" sz="2400" b="1" dirty="0"/>
              <a:t>Term: </a:t>
            </a:r>
            <a:r>
              <a:rPr lang="en-US" sz="2400" dirty="0"/>
              <a:t>period for repayment of interest and principal </a:t>
            </a:r>
            <a:br>
              <a:rPr lang="en-US" sz="2400" dirty="0"/>
            </a:br>
            <a:endParaRPr lang="en-US" sz="2400" dirty="0"/>
          </a:p>
          <a:p>
            <a:pPr marL="685800" lvl="1">
              <a:buFont typeface="Wingdings" panose="05000000000000000000" pitchFamily="2" charset="2"/>
              <a:buChar char="q"/>
            </a:pPr>
            <a:r>
              <a:rPr lang="en-US" sz="2400" b="1" dirty="0"/>
              <a:t>Payment: </a:t>
            </a:r>
            <a:r>
              <a:rPr lang="en-US" sz="2400" dirty="0"/>
              <a:t>periodic payment of interest and/or principal</a:t>
            </a:r>
          </a:p>
          <a:p>
            <a:pPr marL="400050" lvl="1" indent="0">
              <a:buNone/>
            </a:pPr>
            <a:endParaRPr lang="en-US" sz="1400" dirty="0"/>
          </a:p>
        </p:txBody>
      </p:sp>
      <p:sp>
        <p:nvSpPr>
          <p:cNvPr id="8" name="Text Placeholder 7"/>
          <p:cNvSpPr>
            <a:spLocks noGrp="1"/>
          </p:cNvSpPr>
          <p:nvPr>
            <p:ph type="body" sz="half" idx="2"/>
          </p:nvPr>
        </p:nvSpPr>
        <p:spPr>
          <a:xfrm>
            <a:off x="234461" y="1524000"/>
            <a:ext cx="1981201" cy="4191000"/>
          </a:xfrm>
          <a:noFill/>
        </p:spPr>
        <p:txBody>
          <a:bodyPr>
            <a:normAutofit/>
          </a:bodyPr>
          <a:lstStyle/>
          <a:p>
            <a:pPr>
              <a:spcBef>
                <a:spcPts val="0"/>
              </a:spcBef>
            </a:pPr>
            <a:r>
              <a:rPr lang="en-US" b="1" dirty="0">
                <a:solidFill>
                  <a:srgbClr val="FF0000"/>
                </a:solidFill>
              </a:rPr>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nvGraphicFramePr>
        <p:xfrm>
          <a:off x="228600" y="656336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17  Real Estate Finance              Slide 17-6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0689739"/>
      </p:ext>
    </p:extLst>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6051550"/>
          </a:xfrm>
        </p:spPr>
        <p:txBody>
          <a:bodyPr>
            <a:normAutofit/>
          </a:bodyPr>
          <a:lstStyle/>
          <a:p>
            <a:pPr marL="0" lvl="0" indent="0">
              <a:buNone/>
            </a:pPr>
            <a:r>
              <a:rPr lang="en-US" sz="2400" b="1" dirty="0">
                <a:solidFill>
                  <a:srgbClr val="FF0000"/>
                </a:solidFill>
              </a:rPr>
              <a:t>Anatomy of Mortgage Lending</a:t>
            </a:r>
            <a:endParaRPr lang="en-US" sz="2400" b="1" dirty="0"/>
          </a:p>
          <a:p>
            <a:pPr marL="400050" lvl="1" indent="0">
              <a:buNone/>
            </a:pPr>
            <a:r>
              <a:rPr lang="en-US" sz="2400" b="1" dirty="0"/>
              <a:t>Financial components of a loan (cont.)</a:t>
            </a:r>
            <a:br>
              <a:rPr lang="en-US" sz="2400" b="1" dirty="0"/>
            </a:br>
            <a:endParaRPr lang="en-US" sz="2400" dirty="0"/>
          </a:p>
          <a:p>
            <a:pPr marL="400050" lvl="1" indent="0">
              <a:buNone/>
            </a:pPr>
            <a:endParaRPr lang="en-US" sz="1400" dirty="0"/>
          </a:p>
        </p:txBody>
      </p:sp>
      <p:sp>
        <p:nvSpPr>
          <p:cNvPr id="8" name="Text Placeholder 7"/>
          <p:cNvSpPr>
            <a:spLocks noGrp="1"/>
          </p:cNvSpPr>
          <p:nvPr>
            <p:ph type="body" sz="half" idx="2"/>
          </p:nvPr>
        </p:nvSpPr>
        <p:spPr>
          <a:xfrm>
            <a:off x="304800" y="1600200"/>
            <a:ext cx="1905001" cy="4114800"/>
          </a:xfrm>
          <a:noFill/>
        </p:spPr>
        <p:txBody>
          <a:bodyPr>
            <a:normAutofit/>
          </a:bodyPr>
          <a:lstStyle/>
          <a:p>
            <a:pPr>
              <a:spcBef>
                <a:spcPts val="0"/>
              </a:spcBef>
            </a:pPr>
            <a:r>
              <a:rPr lang="en-US" b="1" dirty="0">
                <a:solidFill>
                  <a:srgbClr val="FF0000"/>
                </a:solidFill>
              </a:rPr>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nvGraphicFramePr>
        <p:xfrm>
          <a:off x="228600" y="656336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17  Real Estate Finance              Slide 17-7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 name="Picture 2" descr="C:\Users\Owner\Documents\PREP\PREP COLLATERALS\VISUAL GRAPHICS\44 points.jpg"/>
          <p:cNvPicPr>
            <a:picLocks noChangeAspect="1" noChangeArrowheads="1"/>
          </p:cNvPicPr>
          <p:nvPr/>
        </p:nvPicPr>
        <p:blipFill rotWithShape="1">
          <a:blip r:embed="rId3">
            <a:extLst>
              <a:ext uri="{28A0092B-C50C-407E-A947-70E740481C1C}">
                <a14:useLocalDpi xmlns:a14="http://schemas.microsoft.com/office/drawing/2010/main" val="0"/>
              </a:ext>
            </a:extLst>
          </a:blip>
          <a:srcRect b="5797"/>
          <a:stretch/>
        </p:blipFill>
        <p:spPr bwMode="auto">
          <a:xfrm>
            <a:off x="3429000" y="1371600"/>
            <a:ext cx="4724400" cy="5181600"/>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209800" y="381000"/>
            <a:ext cx="0" cy="54864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62347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3:</a:t>
            </a:r>
            <a:br>
              <a:rPr lang="en-US" sz="2400" dirty="0"/>
            </a:br>
            <a:r>
              <a:rPr lang="en-US" sz="2400" dirty="0"/>
              <a:t>Interests and</a:t>
            </a:r>
            <a:br>
              <a:rPr lang="en-US" sz="2400" dirty="0"/>
            </a:br>
            <a:r>
              <a:rPr lang="en-US" sz="2400" dirty="0"/>
              <a:t>Estates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lnSpcReduction="10000"/>
          </a:bodyPr>
          <a:lstStyle/>
          <a:p>
            <a:pPr marL="0" indent="0">
              <a:buNone/>
            </a:pPr>
            <a:endParaRPr lang="en-US" sz="1600" b="1" dirty="0">
              <a:solidFill>
                <a:srgbClr val="00B0F0"/>
              </a:solidFill>
            </a:endParaRPr>
          </a:p>
          <a:p>
            <a:pPr marL="0" indent="0">
              <a:buNone/>
            </a:pPr>
            <a:r>
              <a:rPr lang="en-US" sz="2400" b="1" dirty="0">
                <a:solidFill>
                  <a:srgbClr val="FF0000"/>
                </a:solidFill>
              </a:rPr>
              <a:t>Freehold Estates</a:t>
            </a:r>
            <a:endParaRPr lang="en-US" sz="2400" b="1" dirty="0"/>
          </a:p>
          <a:p>
            <a:pPr marL="0" indent="0">
              <a:buNone/>
            </a:pPr>
            <a:endParaRPr lang="en-US" sz="2400" dirty="0"/>
          </a:p>
          <a:p>
            <a:pPr marL="400050" lvl="1" indent="0">
              <a:buNone/>
            </a:pPr>
            <a:r>
              <a:rPr lang="en-US" sz="2400" b="1" dirty="0"/>
              <a:t>Fee simple estate</a:t>
            </a:r>
          </a:p>
          <a:p>
            <a:pPr marL="400050" lvl="1" indent="0">
              <a:buNone/>
            </a:pPr>
            <a:endParaRPr lang="en-US" sz="2400" b="1" dirty="0"/>
          </a:p>
          <a:p>
            <a:pPr lvl="1" indent="-342900">
              <a:buFont typeface="Wingdings" panose="05000000000000000000" pitchFamily="2" charset="2"/>
              <a:buChar char="q"/>
            </a:pPr>
            <a:r>
              <a:rPr lang="en-US" sz="2400" dirty="0"/>
              <a:t>Also called "fee estate;“ most common estate</a:t>
            </a:r>
          </a:p>
          <a:p>
            <a:pPr lvl="1" indent="-342900">
              <a:buFont typeface="Wingdings" panose="05000000000000000000" pitchFamily="2" charset="2"/>
              <a:buChar char="q"/>
            </a:pPr>
            <a:endParaRPr lang="en-US" sz="2400" dirty="0"/>
          </a:p>
          <a:p>
            <a:pPr lvl="1" indent="-342900">
              <a:buFont typeface="Wingdings" panose="05000000000000000000" pitchFamily="2" charset="2"/>
              <a:buChar char="q"/>
            </a:pPr>
            <a:r>
              <a:rPr lang="en-US" sz="2400" dirty="0"/>
              <a:t>Not limited by one's lifetime; passes to heirs</a:t>
            </a:r>
            <a:br>
              <a:rPr lang="en-US" sz="2400" dirty="0"/>
            </a:br>
            <a:endParaRPr lang="en-US" sz="2400" dirty="0"/>
          </a:p>
          <a:p>
            <a:pPr lvl="1" indent="-342900">
              <a:buFont typeface="Wingdings" panose="05000000000000000000" pitchFamily="2" charset="2"/>
              <a:buChar char="q"/>
            </a:pPr>
            <a:r>
              <a:rPr lang="en-US" sz="2400" b="1" dirty="0"/>
              <a:t>Fee simple absolute</a:t>
            </a:r>
            <a:r>
              <a:rPr lang="en-US" sz="2400" dirty="0"/>
              <a:t>: highest form of ownership interest</a:t>
            </a:r>
          </a:p>
          <a:p>
            <a:pPr lvl="1" indent="-342900">
              <a:buFont typeface="Wingdings" panose="05000000000000000000" pitchFamily="2" charset="2"/>
              <a:buChar char="q"/>
            </a:pPr>
            <a:endParaRPr lang="en-US" sz="2400" dirty="0"/>
          </a:p>
          <a:p>
            <a:pPr lvl="1" indent="-342900">
              <a:buFont typeface="Wingdings" panose="05000000000000000000" pitchFamily="2" charset="2"/>
              <a:buChar char="q"/>
            </a:pPr>
            <a:r>
              <a:rPr lang="en-US" sz="2400" b="1" dirty="0"/>
              <a:t>Defeasible fee estate</a:t>
            </a:r>
            <a:r>
              <a:rPr lang="en-US" sz="2400" dirty="0"/>
              <a:t>: </a:t>
            </a:r>
            <a:r>
              <a:rPr lang="en-US" sz="2400" b="1" dirty="0"/>
              <a:t>can revert </a:t>
            </a:r>
            <a:r>
              <a:rPr lang="en-US" sz="2400" dirty="0"/>
              <a:t>to previous owner for violation of  conditions </a:t>
            </a:r>
          </a:p>
        </p:txBody>
      </p:sp>
      <p:sp>
        <p:nvSpPr>
          <p:cNvPr id="8" name="Text Placeholder 7"/>
          <p:cNvSpPr>
            <a:spLocks noGrp="1"/>
          </p:cNvSpPr>
          <p:nvPr>
            <p:ph type="body" sz="half" idx="2"/>
          </p:nvPr>
        </p:nvSpPr>
        <p:spPr>
          <a:xfrm>
            <a:off x="304801" y="1600200"/>
            <a:ext cx="1904999" cy="1828800"/>
          </a:xfrm>
          <a:noFill/>
        </p:spPr>
        <p:txBody>
          <a:bodyPr>
            <a:normAutofit/>
          </a:bodyPr>
          <a:lstStyle/>
          <a:p>
            <a:endParaRPr lang="en-US" sz="1200" b="1" dirty="0">
              <a:solidFill>
                <a:srgbClr val="FF0000"/>
              </a:solidFill>
            </a:endParaRPr>
          </a:p>
          <a:p>
            <a:r>
              <a:rPr lang="en-US" b="1" dirty="0"/>
              <a:t>Interests and Estates in Land</a:t>
            </a:r>
          </a:p>
          <a:p>
            <a:endParaRPr lang="en-US" b="1" dirty="0">
              <a:solidFill>
                <a:srgbClr val="FF0000"/>
              </a:solidFill>
            </a:endParaRPr>
          </a:p>
          <a:p>
            <a:r>
              <a:rPr lang="en-US" b="1" dirty="0">
                <a:solidFill>
                  <a:srgbClr val="FF0000"/>
                </a:solidFill>
              </a:rPr>
              <a:t>Freehold Estates</a:t>
            </a:r>
          </a:p>
          <a:p>
            <a:endParaRPr lang="en-US" b="1" dirty="0"/>
          </a:p>
          <a:p>
            <a:r>
              <a:rPr lang="en-US" b="1" dirty="0"/>
              <a:t>Leasehold Estates</a:t>
            </a:r>
          </a:p>
          <a:p>
            <a:endParaRPr lang="en-US" dirty="0"/>
          </a:p>
          <a:p>
            <a:endParaRPr lang="en-US" dirty="0"/>
          </a:p>
        </p:txBody>
      </p:sp>
      <p:cxnSp>
        <p:nvCxnSpPr>
          <p:cNvPr id="3" name="Straight Connector 2"/>
          <p:cNvCxnSpPr/>
          <p:nvPr/>
        </p:nvCxnSpPr>
        <p:spPr>
          <a:xfrm>
            <a:off x="2209800" y="3810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3  Interests and Estates            Slide 3-6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56905187"/>
      </p:ext>
    </p:extLst>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73050"/>
            <a:ext cx="28194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5853113"/>
          </a:xfrm>
        </p:spPr>
        <p:txBody>
          <a:bodyPr>
            <a:normAutofit/>
          </a:bodyPr>
          <a:lstStyle/>
          <a:p>
            <a:pPr marL="0" lvl="0" indent="0">
              <a:buNone/>
            </a:pPr>
            <a:r>
              <a:rPr lang="en-US" sz="2400" b="1" dirty="0">
                <a:solidFill>
                  <a:srgbClr val="FF0000"/>
                </a:solidFill>
              </a:rPr>
              <a:t>Anatomy of Mortgage Lending</a:t>
            </a:r>
          </a:p>
          <a:p>
            <a:pPr marL="0" indent="0">
              <a:buNone/>
            </a:pPr>
            <a:endParaRPr lang="en-US" sz="1600" dirty="0"/>
          </a:p>
          <a:p>
            <a:pPr marL="400050" lvl="1" indent="0">
              <a:buNone/>
            </a:pPr>
            <a:br>
              <a:rPr lang="en-US" sz="1700" dirty="0"/>
            </a:br>
            <a:endParaRPr lang="en-US" sz="1700" dirty="0"/>
          </a:p>
          <a:p>
            <a:pPr marL="400050" lvl="1" indent="0">
              <a:buNone/>
            </a:pPr>
            <a:endParaRPr lang="en-US" sz="1400" dirty="0"/>
          </a:p>
        </p:txBody>
      </p:sp>
      <p:sp>
        <p:nvSpPr>
          <p:cNvPr id="8" name="Text Placeholder 7"/>
          <p:cNvSpPr>
            <a:spLocks noGrp="1"/>
          </p:cNvSpPr>
          <p:nvPr>
            <p:ph type="body" sz="half" idx="2"/>
          </p:nvPr>
        </p:nvSpPr>
        <p:spPr>
          <a:xfrm>
            <a:off x="228600" y="1600200"/>
            <a:ext cx="1981201" cy="4114800"/>
          </a:xfrm>
          <a:noFill/>
        </p:spPr>
        <p:txBody>
          <a:bodyPr>
            <a:normAutofit/>
          </a:bodyPr>
          <a:lstStyle/>
          <a:p>
            <a:pPr>
              <a:spcBef>
                <a:spcPts val="0"/>
              </a:spcBef>
            </a:pPr>
            <a:r>
              <a:rPr lang="en-US" b="1" dirty="0">
                <a:solidFill>
                  <a:srgbClr val="FF0000"/>
                </a:solidFill>
              </a:rPr>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sz="1200" dirty="0"/>
          </a:p>
          <a:p>
            <a:endParaRPr lang="en-US" sz="1200" dirty="0"/>
          </a:p>
        </p:txBody>
      </p:sp>
      <p:graphicFrame>
        <p:nvGraphicFramePr>
          <p:cNvPr id="9" name="Table 8"/>
          <p:cNvGraphicFramePr>
            <a:graphicFrameLocks noGrp="1"/>
          </p:cNvGraphicFramePr>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 name="Picture 2" descr="C:\Users\Owner\Documents\PREP\PREP COLLATERALS\VISUAL GRAPHICS\45 elements of the mortgage loan.jpg"/>
          <p:cNvPicPr>
            <a:picLocks noChangeAspect="1" noChangeArrowheads="1"/>
          </p:cNvPicPr>
          <p:nvPr/>
        </p:nvPicPr>
        <p:blipFill rotWithShape="1">
          <a:blip r:embed="rId3">
            <a:extLst>
              <a:ext uri="{28A0092B-C50C-407E-A947-70E740481C1C}">
                <a14:useLocalDpi xmlns:a14="http://schemas.microsoft.com/office/drawing/2010/main" val="0"/>
              </a:ext>
            </a:extLst>
          </a:blip>
          <a:srcRect r="5555" b="13473"/>
          <a:stretch/>
        </p:blipFill>
        <p:spPr bwMode="auto">
          <a:xfrm>
            <a:off x="3087254" y="1066801"/>
            <a:ext cx="4761345" cy="5410200"/>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3460310"/>
      </p:ext>
    </p:extLst>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819400" y="273050"/>
            <a:ext cx="5867400" cy="6127750"/>
          </a:xfrm>
        </p:spPr>
        <p:txBody>
          <a:bodyPr>
            <a:normAutofit lnSpcReduction="10000"/>
          </a:bodyPr>
          <a:lstStyle/>
          <a:p>
            <a:pPr marL="0" indent="0">
              <a:buNone/>
            </a:pPr>
            <a:endParaRPr lang="en-US" sz="1600" b="1" dirty="0">
              <a:solidFill>
                <a:srgbClr val="00B0F0"/>
              </a:solidFill>
            </a:endParaRPr>
          </a:p>
          <a:p>
            <a:pPr marL="0" indent="0">
              <a:buNone/>
            </a:pPr>
            <a:endParaRPr lang="en-US" sz="1600" b="1" dirty="0">
              <a:solidFill>
                <a:srgbClr val="00B0F0"/>
              </a:solidFill>
            </a:endParaRPr>
          </a:p>
          <a:p>
            <a:pPr marL="0" lvl="0" indent="0">
              <a:buNone/>
            </a:pPr>
            <a:r>
              <a:rPr lang="en-US" sz="2400" b="1" dirty="0">
                <a:solidFill>
                  <a:srgbClr val="FF0000"/>
                </a:solidFill>
              </a:rPr>
              <a:t>Anatomy of Mortgage Lending</a:t>
            </a:r>
          </a:p>
          <a:p>
            <a:pPr marL="0" indent="0">
              <a:buNone/>
            </a:pPr>
            <a:endParaRPr lang="en-US" sz="2400" dirty="0"/>
          </a:p>
          <a:p>
            <a:pPr marL="400050" lvl="1" indent="0">
              <a:buNone/>
            </a:pPr>
            <a:r>
              <a:rPr lang="en-US" sz="2400" b="1" dirty="0"/>
              <a:t>Promissory Note</a:t>
            </a:r>
          </a:p>
          <a:p>
            <a:pPr marL="400050" lvl="1" indent="0">
              <a:buNone/>
            </a:pPr>
            <a:endParaRPr lang="en-US" sz="2400" dirty="0"/>
          </a:p>
          <a:p>
            <a:pPr marL="1085850" lvl="2">
              <a:buFont typeface="Wingdings" panose="05000000000000000000" pitchFamily="2" charset="2"/>
              <a:buChar char="q"/>
            </a:pPr>
            <a:r>
              <a:rPr lang="en-US" dirty="0"/>
              <a:t>Legal instrument stating </a:t>
            </a:r>
          </a:p>
          <a:p>
            <a:pPr lvl="3" indent="-285750">
              <a:buFont typeface="Wingdings" panose="05000000000000000000" pitchFamily="2" charset="2"/>
              <a:buChar char="§"/>
            </a:pPr>
            <a:r>
              <a:rPr lang="en-US" sz="2400" dirty="0"/>
              <a:t>debt amount</a:t>
            </a:r>
          </a:p>
          <a:p>
            <a:pPr lvl="3" indent="-285750">
              <a:buFont typeface="Wingdings" panose="05000000000000000000" pitchFamily="2" charset="2"/>
              <a:buChar char="§"/>
            </a:pPr>
            <a:r>
              <a:rPr lang="en-US" sz="2400" dirty="0"/>
              <a:t>loan term</a:t>
            </a:r>
          </a:p>
          <a:p>
            <a:pPr lvl="3" indent="-285750">
              <a:buFont typeface="Wingdings" panose="05000000000000000000" pitchFamily="2" charset="2"/>
              <a:buChar char="§"/>
            </a:pPr>
            <a:r>
              <a:rPr lang="en-US" sz="2400" dirty="0"/>
              <a:t>method &amp; timing of repayment</a:t>
            </a:r>
          </a:p>
          <a:p>
            <a:pPr lvl="3" indent="-285750">
              <a:buFont typeface="Wingdings" panose="05000000000000000000" pitchFamily="2" charset="2"/>
              <a:buChar char="§"/>
            </a:pPr>
            <a:r>
              <a:rPr lang="en-US" sz="2400" dirty="0"/>
              <a:t>interest rate </a:t>
            </a:r>
          </a:p>
          <a:p>
            <a:pPr lvl="3" indent="-285750">
              <a:buFont typeface="Wingdings" panose="05000000000000000000" pitchFamily="2" charset="2"/>
              <a:buChar char="§"/>
            </a:pPr>
            <a:r>
              <a:rPr lang="en-US" sz="2400" dirty="0"/>
              <a:t>promise to pay </a:t>
            </a:r>
            <a:br>
              <a:rPr lang="en-US" sz="2400" dirty="0"/>
            </a:br>
            <a:endParaRPr lang="en-US" sz="2400" dirty="0"/>
          </a:p>
          <a:p>
            <a:pPr marL="1085850" lvl="2">
              <a:buFont typeface="Wingdings" panose="05000000000000000000" pitchFamily="2" charset="2"/>
              <a:buChar char="q"/>
            </a:pPr>
            <a:r>
              <a:rPr lang="en-US" dirty="0"/>
              <a:t>Negotiable instrument assignable to a third party</a:t>
            </a:r>
            <a:br>
              <a:rPr lang="en-US" sz="1700" dirty="0"/>
            </a:br>
            <a:endParaRPr lang="en-US" sz="1700" dirty="0"/>
          </a:p>
          <a:p>
            <a:pPr marL="400050" lvl="1" indent="0">
              <a:buNone/>
            </a:pPr>
            <a:endParaRPr lang="en-US" sz="1400" dirty="0"/>
          </a:p>
        </p:txBody>
      </p:sp>
      <p:sp>
        <p:nvSpPr>
          <p:cNvPr id="8" name="Text Placeholder 7"/>
          <p:cNvSpPr>
            <a:spLocks noGrp="1"/>
          </p:cNvSpPr>
          <p:nvPr>
            <p:ph type="body" sz="half" idx="2"/>
          </p:nvPr>
        </p:nvSpPr>
        <p:spPr>
          <a:xfrm>
            <a:off x="304801" y="1600200"/>
            <a:ext cx="1905000" cy="4114800"/>
          </a:xfrm>
          <a:noFill/>
        </p:spPr>
        <p:txBody>
          <a:bodyPr>
            <a:normAutofit/>
          </a:bodyPr>
          <a:lstStyle/>
          <a:p>
            <a:pPr>
              <a:spcBef>
                <a:spcPts val="0"/>
              </a:spcBef>
            </a:pPr>
            <a:r>
              <a:rPr lang="en-US" b="1" dirty="0">
                <a:solidFill>
                  <a:srgbClr val="FF0000"/>
                </a:solidFill>
              </a:rPr>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sz="1200" dirty="0"/>
          </a:p>
          <a:p>
            <a:endParaRPr lang="en-US" sz="1200" dirty="0"/>
          </a:p>
        </p:txBody>
      </p:sp>
      <p:graphicFrame>
        <p:nvGraphicFramePr>
          <p:cNvPr id="9" name="Table 8"/>
          <p:cNvGraphicFramePr>
            <a:graphicFrameLocks noGrp="1"/>
          </p:cNvGraphicFramePr>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21832" y="228600"/>
            <a:ext cx="0" cy="54864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622012"/>
      </p:ext>
    </p:extLst>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73050"/>
            <a:ext cx="28194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590800" y="273050"/>
            <a:ext cx="6096000" cy="6584950"/>
          </a:xfrm>
        </p:spPr>
        <p:txBody>
          <a:bodyPr>
            <a:normAutofit fontScale="32500" lnSpcReduction="20000"/>
          </a:bodyPr>
          <a:lstStyle/>
          <a:p>
            <a:pPr marL="0" lvl="0" indent="0">
              <a:buNone/>
            </a:pPr>
            <a:r>
              <a:rPr lang="en-US" sz="7400" b="1" dirty="0">
                <a:solidFill>
                  <a:srgbClr val="FF0000"/>
                </a:solidFill>
              </a:rPr>
              <a:t>Anatomy of Mortgage Lending</a:t>
            </a:r>
          </a:p>
          <a:p>
            <a:pPr marL="0" indent="0">
              <a:buNone/>
            </a:pPr>
            <a:endParaRPr lang="en-US" sz="2800" dirty="0"/>
          </a:p>
          <a:p>
            <a:pPr marL="400050" lvl="1" indent="0">
              <a:buNone/>
            </a:pPr>
            <a:r>
              <a:rPr lang="en-US" sz="7400" b="1" dirty="0"/>
              <a:t>Mortgage document and trust deed</a:t>
            </a:r>
          </a:p>
          <a:p>
            <a:pPr marL="400050" lvl="1" indent="0">
              <a:buNone/>
            </a:pPr>
            <a:endParaRPr lang="en-US" sz="4300" dirty="0"/>
          </a:p>
          <a:p>
            <a:pPr marL="685800" lvl="1">
              <a:buFont typeface="Wingdings" panose="05000000000000000000" pitchFamily="2" charset="2"/>
              <a:buChar char="q"/>
            </a:pPr>
            <a:r>
              <a:rPr lang="en-US" sz="7400" dirty="0"/>
              <a:t>Documents pledging property as collateral for  loan</a:t>
            </a:r>
          </a:p>
          <a:p>
            <a:pPr marL="685800" lvl="1">
              <a:buFont typeface="Wingdings" panose="05000000000000000000" pitchFamily="2" charset="2"/>
              <a:buChar char="q"/>
            </a:pPr>
            <a:r>
              <a:rPr lang="en-US" sz="7400" dirty="0"/>
              <a:t>May set forth terms covering </a:t>
            </a:r>
          </a:p>
          <a:p>
            <a:pPr lvl="2" indent="-285750">
              <a:buFont typeface="Wingdings" panose="05000000000000000000" pitchFamily="2" charset="2"/>
              <a:buChar char="§"/>
            </a:pPr>
            <a:r>
              <a:rPr lang="en-US" sz="6800" dirty="0"/>
              <a:t>principal &amp; interest	</a:t>
            </a:r>
          </a:p>
          <a:p>
            <a:pPr lvl="2" indent="-285750">
              <a:buFont typeface="Wingdings" panose="05000000000000000000" pitchFamily="2" charset="2"/>
              <a:buChar char="§"/>
            </a:pPr>
            <a:r>
              <a:rPr lang="en-US" sz="6800" dirty="0"/>
              <a:t>prepayment</a:t>
            </a:r>
          </a:p>
          <a:p>
            <a:pPr lvl="2" indent="-285750">
              <a:buFont typeface="Wingdings" panose="05000000000000000000" pitchFamily="2" charset="2"/>
              <a:buChar char="§"/>
            </a:pPr>
            <a:r>
              <a:rPr lang="en-US" sz="6800" dirty="0"/>
              <a:t>late charges </a:t>
            </a:r>
          </a:p>
          <a:p>
            <a:pPr lvl="2" indent="-285750">
              <a:buFont typeface="Wingdings" panose="05000000000000000000" pitchFamily="2" charset="2"/>
              <a:buChar char="§"/>
            </a:pPr>
            <a:r>
              <a:rPr lang="en-US" sz="6800" dirty="0"/>
              <a:t>T &amp; I escrow </a:t>
            </a:r>
          </a:p>
          <a:p>
            <a:pPr lvl="2" indent="-285750">
              <a:buFont typeface="Wingdings" panose="05000000000000000000" pitchFamily="2" charset="2"/>
              <a:buChar char="§"/>
            </a:pPr>
            <a:r>
              <a:rPr lang="en-US" sz="6800" dirty="0"/>
              <a:t>liens </a:t>
            </a:r>
          </a:p>
          <a:p>
            <a:pPr lvl="2" indent="-285750">
              <a:buFont typeface="Wingdings" panose="05000000000000000000" pitchFamily="2" charset="2"/>
              <a:buChar char="§"/>
            </a:pPr>
            <a:r>
              <a:rPr lang="en-US" sz="6800" dirty="0"/>
              <a:t>insurance requirements </a:t>
            </a:r>
          </a:p>
          <a:p>
            <a:pPr lvl="2" indent="-285750">
              <a:buFont typeface="Wingdings" panose="05000000000000000000" pitchFamily="2" charset="2"/>
              <a:buChar char="§"/>
            </a:pPr>
            <a:r>
              <a:rPr lang="en-US" sz="6800" dirty="0"/>
              <a:t>occupancy  </a:t>
            </a:r>
          </a:p>
          <a:p>
            <a:pPr lvl="2" indent="-285750">
              <a:buFont typeface="Wingdings" panose="05000000000000000000" pitchFamily="2" charset="2"/>
              <a:buChar char="§"/>
            </a:pPr>
            <a:r>
              <a:rPr lang="en-US" sz="6800" dirty="0"/>
              <a:t>maintenance</a:t>
            </a:r>
          </a:p>
          <a:p>
            <a:pPr lvl="2" indent="-285750">
              <a:buFont typeface="Wingdings" panose="05000000000000000000" pitchFamily="2" charset="2"/>
              <a:buChar char="§"/>
            </a:pPr>
            <a:r>
              <a:rPr lang="en-US" sz="6800" dirty="0"/>
              <a:t>lender's rights</a:t>
            </a:r>
          </a:p>
          <a:p>
            <a:pPr lvl="2" indent="-285750">
              <a:buFont typeface="Wingdings" panose="05000000000000000000" pitchFamily="2" charset="2"/>
              <a:buChar char="§"/>
            </a:pPr>
            <a:r>
              <a:rPr lang="en-US" sz="6800" dirty="0"/>
              <a:t>private mortgage insurance</a:t>
            </a:r>
          </a:p>
          <a:p>
            <a:pPr lvl="2" indent="-285750">
              <a:buFont typeface="Wingdings" panose="05000000000000000000" pitchFamily="2" charset="2"/>
              <a:buChar char="§"/>
            </a:pPr>
            <a:r>
              <a:rPr lang="en-US" sz="6800" dirty="0"/>
              <a:t>inspection</a:t>
            </a:r>
          </a:p>
          <a:p>
            <a:pPr lvl="2" indent="-285750">
              <a:buFont typeface="Wingdings" panose="05000000000000000000" pitchFamily="2" charset="2"/>
              <a:buChar char="§"/>
            </a:pPr>
            <a:r>
              <a:rPr lang="en-US" sz="6800" dirty="0"/>
              <a:t>other conditions</a:t>
            </a:r>
          </a:p>
          <a:p>
            <a:pPr marL="857250" lvl="2" indent="0">
              <a:buNone/>
            </a:pPr>
            <a:br>
              <a:rPr lang="en-US" sz="1700" dirty="0"/>
            </a:br>
            <a:endParaRPr lang="en-US" sz="1700" dirty="0"/>
          </a:p>
          <a:p>
            <a:pPr marL="400050" lvl="1" indent="0">
              <a:buNone/>
            </a:pPr>
            <a:endParaRPr lang="en-US" sz="1400" dirty="0"/>
          </a:p>
        </p:txBody>
      </p:sp>
      <p:sp>
        <p:nvSpPr>
          <p:cNvPr id="8" name="Text Placeholder 7"/>
          <p:cNvSpPr>
            <a:spLocks noGrp="1"/>
          </p:cNvSpPr>
          <p:nvPr>
            <p:ph type="body" sz="half" idx="2"/>
          </p:nvPr>
        </p:nvSpPr>
        <p:spPr>
          <a:xfrm>
            <a:off x="266700" y="1600200"/>
            <a:ext cx="1905000" cy="4114800"/>
          </a:xfrm>
          <a:noFill/>
        </p:spPr>
        <p:txBody>
          <a:bodyPr>
            <a:normAutofit/>
          </a:bodyPr>
          <a:lstStyle/>
          <a:p>
            <a:pPr>
              <a:spcBef>
                <a:spcPts val="0"/>
              </a:spcBef>
            </a:pPr>
            <a:r>
              <a:rPr lang="en-US" b="1" dirty="0">
                <a:solidFill>
                  <a:srgbClr val="FF0000"/>
                </a:solidFill>
              </a:rPr>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sz="1200" dirty="0"/>
          </a:p>
          <a:p>
            <a:endParaRPr lang="en-US" sz="1200" dirty="0"/>
          </a:p>
        </p:txBody>
      </p:sp>
      <p:graphicFrame>
        <p:nvGraphicFramePr>
          <p:cNvPr id="9" name="Table 8"/>
          <p:cNvGraphicFramePr>
            <a:graphicFrameLocks noGrp="1"/>
          </p:cNvGraphicFramePr>
          <p:nvPr/>
        </p:nvGraphicFramePr>
        <p:xfrm>
          <a:off x="228600" y="6527501"/>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9945857"/>
      </p:ext>
    </p:extLst>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438400" y="273050"/>
            <a:ext cx="6553200" cy="6203950"/>
          </a:xfrm>
        </p:spPr>
        <p:txBody>
          <a:bodyPr>
            <a:normAutofit fontScale="92500" lnSpcReduction="20000"/>
          </a:bodyPr>
          <a:lstStyle/>
          <a:p>
            <a:pPr marL="0" indent="0">
              <a:buNone/>
            </a:pPr>
            <a:endParaRPr lang="en-US" sz="1600" b="1" dirty="0">
              <a:solidFill>
                <a:srgbClr val="00B0F0"/>
              </a:solidFill>
            </a:endParaRPr>
          </a:p>
          <a:p>
            <a:pPr marL="0" lvl="0" indent="0">
              <a:buNone/>
            </a:pPr>
            <a:r>
              <a:rPr lang="en-US" sz="2600" b="1" dirty="0">
                <a:solidFill>
                  <a:srgbClr val="FF0000"/>
                </a:solidFill>
              </a:rPr>
              <a:t>Initiating a Mortgage Loan</a:t>
            </a:r>
          </a:p>
          <a:p>
            <a:pPr marL="0" indent="0">
              <a:buNone/>
            </a:pPr>
            <a:endParaRPr lang="en-US" sz="1300" dirty="0"/>
          </a:p>
          <a:p>
            <a:pPr marL="400050" lvl="1" indent="0">
              <a:buNone/>
            </a:pPr>
            <a:r>
              <a:rPr lang="en-US" sz="2600" b="1" dirty="0"/>
              <a:t>The loan application</a:t>
            </a:r>
          </a:p>
          <a:p>
            <a:pPr marL="400050" lvl="1" indent="0">
              <a:buNone/>
            </a:pPr>
            <a:endParaRPr lang="en-US" sz="1700" b="1" dirty="0"/>
          </a:p>
          <a:p>
            <a:pPr marL="685800" lvl="1">
              <a:buFont typeface="Wingdings" panose="05000000000000000000" pitchFamily="2" charset="2"/>
              <a:buChar char="q"/>
            </a:pPr>
            <a:r>
              <a:rPr lang="en-US" sz="2600" dirty="0"/>
              <a:t>Borrower provides </a:t>
            </a:r>
          </a:p>
          <a:p>
            <a:pPr lvl="2" indent="-285750">
              <a:buFont typeface="Wingdings" panose="05000000000000000000" pitchFamily="2" charset="2"/>
              <a:buChar char="§"/>
            </a:pPr>
            <a:r>
              <a:rPr lang="en-US" sz="2600" dirty="0"/>
              <a:t>personal and property data</a:t>
            </a:r>
          </a:p>
          <a:p>
            <a:pPr lvl="2" indent="-285750">
              <a:buFont typeface="Wingdings" panose="05000000000000000000" pitchFamily="2" charset="2"/>
              <a:buChar char="§"/>
            </a:pPr>
            <a:r>
              <a:rPr lang="en-US" sz="2600" dirty="0"/>
              <a:t>supporting documentation</a:t>
            </a:r>
          </a:p>
          <a:p>
            <a:pPr lvl="2" indent="-285750">
              <a:buFont typeface="Wingdings" panose="05000000000000000000" pitchFamily="2" charset="2"/>
              <a:buChar char="§"/>
            </a:pPr>
            <a:r>
              <a:rPr lang="en-US" sz="2600" dirty="0"/>
              <a:t>appraisal report </a:t>
            </a:r>
          </a:p>
          <a:p>
            <a:pPr lvl="2" indent="-285750">
              <a:buFont typeface="Wingdings" panose="05000000000000000000" pitchFamily="2" charset="2"/>
              <a:buChar char="§"/>
            </a:pPr>
            <a:r>
              <a:rPr lang="en-US" sz="2600" dirty="0"/>
              <a:t>credit report</a:t>
            </a:r>
          </a:p>
          <a:p>
            <a:pPr lvl="2" indent="-285750">
              <a:buFont typeface="Wingdings" panose="05000000000000000000" pitchFamily="2" charset="2"/>
              <a:buChar char="§"/>
            </a:pPr>
            <a:r>
              <a:rPr lang="en-US" sz="2600" dirty="0"/>
              <a:t>purchase contract</a:t>
            </a:r>
          </a:p>
          <a:p>
            <a:pPr lvl="2" indent="-285750">
              <a:buFont typeface="Wingdings" panose="05000000000000000000" pitchFamily="2" charset="2"/>
              <a:buChar char="§"/>
            </a:pPr>
            <a:r>
              <a:rPr lang="en-US" sz="2600" dirty="0"/>
              <a:t>income and/or employment verification</a:t>
            </a:r>
            <a:br>
              <a:rPr lang="en-US" sz="2600" dirty="0"/>
            </a:br>
            <a:endParaRPr lang="en-US" sz="2600" dirty="0"/>
          </a:p>
          <a:p>
            <a:pPr marL="685800" lvl="1">
              <a:buFont typeface="Wingdings" panose="05000000000000000000" pitchFamily="2" charset="2"/>
              <a:buChar char="q"/>
            </a:pPr>
            <a:r>
              <a:rPr lang="en-US" sz="2600" dirty="0"/>
              <a:t>Lenders’ obligations</a:t>
            </a:r>
          </a:p>
          <a:p>
            <a:pPr lvl="2" indent="-285750">
              <a:buFont typeface="Wingdings" panose="05000000000000000000" pitchFamily="2" charset="2"/>
              <a:buChar char="§"/>
            </a:pPr>
            <a:r>
              <a:rPr lang="en-US" sz="2600" dirty="0"/>
              <a:t>must accept all completed applications</a:t>
            </a:r>
          </a:p>
          <a:p>
            <a:pPr lvl="2" indent="-285750">
              <a:buFont typeface="Wingdings" panose="05000000000000000000" pitchFamily="2" charset="2"/>
              <a:buChar char="§"/>
            </a:pPr>
            <a:r>
              <a:rPr lang="en-US" sz="2600" dirty="0"/>
              <a:t>notify applicants about disposition of application</a:t>
            </a:r>
          </a:p>
          <a:p>
            <a:pPr marL="857250" lvl="2" indent="0">
              <a:buNone/>
            </a:pPr>
            <a:br>
              <a:rPr lang="en-US" sz="1700" dirty="0"/>
            </a:br>
            <a:endParaRPr lang="en-US" sz="1700" dirty="0"/>
          </a:p>
          <a:p>
            <a:pPr marL="400050" lvl="1" indent="0">
              <a:buNone/>
            </a:pPr>
            <a:endParaRPr lang="en-US" sz="1400" dirty="0"/>
          </a:p>
        </p:txBody>
      </p:sp>
      <p:sp>
        <p:nvSpPr>
          <p:cNvPr id="8" name="Text Placeholder 7"/>
          <p:cNvSpPr>
            <a:spLocks noGrp="1"/>
          </p:cNvSpPr>
          <p:nvPr>
            <p:ph type="body" sz="half" idx="2"/>
          </p:nvPr>
        </p:nvSpPr>
        <p:spPr>
          <a:xfrm>
            <a:off x="304801" y="1600200"/>
            <a:ext cx="1905000" cy="4114800"/>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solidFill>
                  <a:srgbClr val="FF0000"/>
                </a:solidFill>
              </a:rPr>
              <a:t>Initiating a Mortgage Loan</a:t>
            </a:r>
            <a:endParaRPr lang="en-US" dirty="0">
              <a:solidFill>
                <a:srgbClr val="FF0000"/>
              </a:solidFill>
            </a:endParaRPr>
          </a:p>
          <a:p>
            <a:pPr>
              <a:spcBef>
                <a:spcPts val="0"/>
              </a:spcBef>
            </a:pPr>
            <a:r>
              <a:rPr lang="en-US" b="1" dirty="0">
                <a:solidFill>
                  <a:schemeClr val="bg1">
                    <a:lumMod val="65000"/>
                  </a:schemeClr>
                </a:solidFill>
              </a:rPr>
              <a:t> </a:t>
            </a:r>
            <a:endParaRPr lang="en-US" dirty="0">
              <a:solidFill>
                <a:schemeClr val="bg1">
                  <a:lumMod val="65000"/>
                </a:schemeClr>
              </a:solidFill>
            </a:endParaRPr>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nvGraphicFramePr>
        <p:xfrm>
          <a:off x="228600" y="6527501"/>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7375658"/>
      </p:ext>
    </p:extLst>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73050"/>
            <a:ext cx="28194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0"/>
            <a:ext cx="6019800" cy="6553200"/>
          </a:xfrm>
        </p:spPr>
        <p:txBody>
          <a:bodyPr>
            <a:normAutofit fontScale="92500" lnSpcReduction="20000"/>
          </a:bodyPr>
          <a:lstStyle/>
          <a:p>
            <a:pPr marL="0" indent="0">
              <a:buNone/>
            </a:pPr>
            <a:endParaRPr lang="en-US" sz="1600" b="1" dirty="0">
              <a:solidFill>
                <a:srgbClr val="00B0F0"/>
              </a:solidFill>
            </a:endParaRPr>
          </a:p>
          <a:p>
            <a:pPr marL="0" lvl="0" indent="0">
              <a:buNone/>
            </a:pPr>
            <a:r>
              <a:rPr lang="en-US" sz="2600" b="1" dirty="0">
                <a:solidFill>
                  <a:srgbClr val="FF0000"/>
                </a:solidFill>
              </a:rPr>
              <a:t>Initiating a Mortgage Loan</a:t>
            </a:r>
            <a:endParaRPr lang="en-US" sz="1200" b="1" dirty="0">
              <a:solidFill>
                <a:srgbClr val="FF0000"/>
              </a:solidFill>
            </a:endParaRPr>
          </a:p>
          <a:p>
            <a:pPr marL="0" indent="0">
              <a:buNone/>
            </a:pPr>
            <a:endParaRPr lang="en-US" sz="900" dirty="0"/>
          </a:p>
          <a:p>
            <a:pPr marL="400050" lvl="1" indent="0">
              <a:buNone/>
            </a:pPr>
            <a:r>
              <a:rPr lang="en-US" sz="2600" b="1" dirty="0"/>
              <a:t>Mortgage loan underwriting</a:t>
            </a:r>
            <a:endParaRPr lang="en-US" sz="1000" b="1" dirty="0"/>
          </a:p>
          <a:p>
            <a:pPr marL="400050" lvl="1" indent="0">
              <a:buNone/>
            </a:pPr>
            <a:endParaRPr lang="en-US" sz="1000" b="1" dirty="0"/>
          </a:p>
          <a:p>
            <a:pPr marL="685800" lvl="1">
              <a:buFont typeface="Wingdings" panose="05000000000000000000" pitchFamily="2" charset="2"/>
              <a:buChar char="q"/>
            </a:pPr>
            <a:r>
              <a:rPr lang="en-US" sz="2600" dirty="0"/>
              <a:t>Process of evaluating  </a:t>
            </a:r>
          </a:p>
          <a:p>
            <a:pPr lvl="2" indent="-285750">
              <a:buFont typeface="Wingdings" panose="05000000000000000000" pitchFamily="2" charset="2"/>
              <a:buChar char="§"/>
            </a:pPr>
            <a:r>
              <a:rPr lang="en-US" sz="2600" dirty="0"/>
              <a:t>borrower's ability to repay </a:t>
            </a:r>
          </a:p>
          <a:p>
            <a:pPr lvl="2" indent="-285750">
              <a:buFont typeface="Wingdings" panose="05000000000000000000" pitchFamily="2" charset="2"/>
              <a:buChar char="§"/>
            </a:pPr>
            <a:r>
              <a:rPr lang="en-US" sz="2600" dirty="0"/>
              <a:t>value of the property </a:t>
            </a:r>
            <a:br>
              <a:rPr lang="en-US" sz="100" dirty="0"/>
            </a:br>
            <a:br>
              <a:rPr lang="en-US" sz="100" dirty="0"/>
            </a:br>
            <a:endParaRPr lang="en-US" sz="700" dirty="0"/>
          </a:p>
          <a:p>
            <a:pPr marL="685800" lvl="1">
              <a:buFont typeface="Wingdings" panose="05000000000000000000" pitchFamily="2" charset="2"/>
              <a:buChar char="q"/>
            </a:pPr>
            <a:r>
              <a:rPr lang="en-US" sz="2600" dirty="0"/>
              <a:t>Loan-to-value ratio (LTV)</a:t>
            </a:r>
          </a:p>
          <a:p>
            <a:pPr lvl="2" indent="-285750">
              <a:buFont typeface="Wingdings" panose="05000000000000000000" pitchFamily="2" charset="2"/>
              <a:buChar char="§"/>
            </a:pPr>
            <a:r>
              <a:rPr lang="en-US" sz="2600" dirty="0"/>
              <a:t>relationship of loan amount to property value</a:t>
            </a:r>
          </a:p>
          <a:p>
            <a:pPr lvl="2" indent="-285750">
              <a:buFont typeface="Wingdings" panose="05000000000000000000" pitchFamily="2" charset="2"/>
              <a:buChar char="§"/>
            </a:pPr>
            <a:r>
              <a:rPr lang="en-US" sz="2600" dirty="0"/>
              <a:t>expressed as a percentage</a:t>
            </a:r>
          </a:p>
          <a:p>
            <a:pPr lvl="2" indent="-285750">
              <a:buFont typeface="Wingdings" panose="05000000000000000000" pitchFamily="2" charset="2"/>
              <a:buChar char="§"/>
            </a:pPr>
            <a:r>
              <a:rPr lang="en-US" sz="2600" dirty="0"/>
              <a:t>80% LTV = loan is 80% of property value</a:t>
            </a:r>
            <a:endParaRPr lang="en-US" sz="1200" dirty="0"/>
          </a:p>
          <a:p>
            <a:pPr marL="857250" lvl="2" indent="0">
              <a:buNone/>
            </a:pPr>
            <a:endParaRPr lang="en-US" sz="1200" dirty="0"/>
          </a:p>
          <a:p>
            <a:pPr marL="914400" lvl="1" indent="-457200">
              <a:buFont typeface="Wingdings" panose="05000000000000000000" pitchFamily="2" charset="2"/>
              <a:buChar char="q"/>
            </a:pPr>
            <a:r>
              <a:rPr lang="en-US" sz="2600" dirty="0"/>
              <a:t>Private mortgage insurance – required if LTV is too high; removable once equity build-up generates a sufficiently safe LTV ratio for the lender</a:t>
            </a:r>
          </a:p>
          <a:p>
            <a:pPr marL="857250" lvl="2" indent="0">
              <a:buNone/>
            </a:pPr>
            <a:br>
              <a:rPr lang="en-US" sz="1700" dirty="0"/>
            </a:br>
            <a:endParaRPr lang="en-US" sz="1700" dirty="0"/>
          </a:p>
          <a:p>
            <a:pPr marL="400050" lvl="1" indent="0">
              <a:buNone/>
            </a:pPr>
            <a:endParaRPr lang="en-US" sz="1400" dirty="0"/>
          </a:p>
        </p:txBody>
      </p:sp>
      <p:sp>
        <p:nvSpPr>
          <p:cNvPr id="8" name="Text Placeholder 7"/>
          <p:cNvSpPr>
            <a:spLocks noGrp="1"/>
          </p:cNvSpPr>
          <p:nvPr>
            <p:ph type="body" sz="half" idx="2"/>
          </p:nvPr>
        </p:nvSpPr>
        <p:spPr>
          <a:xfrm>
            <a:off x="228601" y="1600200"/>
            <a:ext cx="1981200" cy="4114800"/>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solidFill>
                  <a:srgbClr val="FF0000"/>
                </a:solidFill>
              </a:rPr>
              <a:t>Initiating a Mortgage Loan</a:t>
            </a:r>
            <a:endParaRPr lang="en-US" dirty="0">
              <a:solidFill>
                <a:srgbClr val="FF0000"/>
              </a:solidFill>
            </a:endParaRPr>
          </a:p>
          <a:p>
            <a:pPr>
              <a:spcBef>
                <a:spcPts val="0"/>
              </a:spcBef>
            </a:pPr>
            <a:r>
              <a:rPr lang="en-US" b="1" dirty="0">
                <a:solidFill>
                  <a:schemeClr val="bg1">
                    <a:lumMod val="65000"/>
                  </a:schemeClr>
                </a:solidFill>
              </a:rPr>
              <a:t> </a:t>
            </a:r>
            <a:endParaRPr lang="en-US" dirty="0">
              <a:solidFill>
                <a:schemeClr val="bg1">
                  <a:lumMod val="65000"/>
                </a:schemeClr>
              </a:solidFill>
            </a:endParaRPr>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sz="1200" dirty="0"/>
          </a:p>
          <a:p>
            <a:endParaRPr lang="en-US" dirty="0"/>
          </a:p>
        </p:txBody>
      </p:sp>
      <p:graphicFrame>
        <p:nvGraphicFramePr>
          <p:cNvPr id="9" name="Table 8"/>
          <p:cNvGraphicFramePr>
            <a:graphicFrameLocks noGrp="1"/>
          </p:cNvGraphicFramePr>
          <p:nvPr/>
        </p:nvGraphicFramePr>
        <p:xfrm>
          <a:off x="228600" y="656336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39108"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7291327"/>
      </p:ext>
    </p:extLst>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73050"/>
            <a:ext cx="28194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324600" cy="6584950"/>
          </a:xfrm>
        </p:spPr>
        <p:txBody>
          <a:bodyPr>
            <a:normAutofit fontScale="85000" lnSpcReduction="20000"/>
          </a:bodyPr>
          <a:lstStyle/>
          <a:p>
            <a:pPr marL="0" indent="0">
              <a:buNone/>
            </a:pPr>
            <a:endParaRPr lang="en-US" sz="1600" b="1" dirty="0">
              <a:solidFill>
                <a:srgbClr val="00B0F0"/>
              </a:solidFill>
            </a:endParaRPr>
          </a:p>
          <a:p>
            <a:pPr marL="0" lvl="0" indent="0">
              <a:buNone/>
            </a:pPr>
            <a:r>
              <a:rPr lang="en-US" sz="2800" b="1" dirty="0">
                <a:solidFill>
                  <a:srgbClr val="FF0000"/>
                </a:solidFill>
              </a:rPr>
              <a:t>Qualifying for a Mortgage Loan</a:t>
            </a:r>
          </a:p>
          <a:p>
            <a:pPr marL="0" indent="0">
              <a:buNone/>
            </a:pPr>
            <a:endParaRPr lang="en-US" sz="2600" dirty="0"/>
          </a:p>
          <a:p>
            <a:pPr marL="400050" lvl="1" indent="0">
              <a:buNone/>
            </a:pPr>
            <a:r>
              <a:rPr lang="en-US" b="1" dirty="0"/>
              <a:t>Equal Credit Opportunity Act</a:t>
            </a:r>
          </a:p>
          <a:p>
            <a:pPr marL="400050" lvl="1" indent="0">
              <a:buNone/>
            </a:pPr>
            <a:endParaRPr lang="en-US" sz="2600" b="1" dirty="0"/>
          </a:p>
          <a:p>
            <a:pPr marL="685800" lvl="1">
              <a:buFont typeface="Wingdings" panose="05000000000000000000" pitchFamily="2" charset="2"/>
              <a:buChar char="q"/>
            </a:pPr>
            <a:r>
              <a:rPr lang="en-US" dirty="0"/>
              <a:t>Lender must evaluate applicant's own income and credit information </a:t>
            </a:r>
            <a:br>
              <a:rPr lang="en-US" dirty="0"/>
            </a:br>
            <a:endParaRPr lang="en-US" dirty="0"/>
          </a:p>
          <a:p>
            <a:pPr marL="685800" lvl="1">
              <a:buFont typeface="Wingdings" panose="05000000000000000000" pitchFamily="2" charset="2"/>
              <a:buChar char="q"/>
            </a:pPr>
            <a:r>
              <a:rPr lang="en-US" dirty="0"/>
              <a:t>Lenders may not</a:t>
            </a:r>
          </a:p>
          <a:p>
            <a:pPr lvl="2" indent="-285750">
              <a:buFont typeface="Wingdings" panose="05000000000000000000" pitchFamily="2" charset="2"/>
              <a:buChar char="§"/>
            </a:pPr>
            <a:r>
              <a:rPr lang="en-US" sz="2800" dirty="0"/>
              <a:t>discount income from part-time work</a:t>
            </a:r>
            <a:br>
              <a:rPr lang="en-US" sz="2800" dirty="0"/>
            </a:br>
            <a:endParaRPr lang="en-US" sz="2800" dirty="0"/>
          </a:p>
          <a:p>
            <a:pPr lvl="2" indent="-285750">
              <a:buFont typeface="Wingdings" panose="05000000000000000000" pitchFamily="2" charset="2"/>
              <a:buChar char="§"/>
            </a:pPr>
            <a:r>
              <a:rPr lang="en-US" sz="2800" dirty="0"/>
              <a:t>assume less income based on future family plans</a:t>
            </a:r>
            <a:br>
              <a:rPr lang="en-US" sz="2800" dirty="0"/>
            </a:br>
            <a:endParaRPr lang="en-US" sz="2800" dirty="0"/>
          </a:p>
          <a:p>
            <a:pPr lvl="2" indent="-285750">
              <a:buFont typeface="Wingdings" panose="05000000000000000000" pitchFamily="2" charset="2"/>
              <a:buChar char="§"/>
            </a:pPr>
            <a:r>
              <a:rPr lang="en-US" sz="2800" dirty="0"/>
              <a:t>refuse loan solely due to location</a:t>
            </a:r>
            <a:br>
              <a:rPr lang="en-US" sz="2800" dirty="0"/>
            </a:br>
            <a:endParaRPr lang="en-US" sz="2800" dirty="0"/>
          </a:p>
          <a:p>
            <a:pPr lvl="2" indent="-285750">
              <a:buFont typeface="Wingdings" panose="05000000000000000000" pitchFamily="2" charset="2"/>
              <a:buChar char="§"/>
            </a:pPr>
            <a:r>
              <a:rPr lang="en-US" sz="2800" dirty="0"/>
              <a:t>question age, sex, religion, race or national origin</a:t>
            </a:r>
          </a:p>
          <a:p>
            <a:pPr marL="857250" lvl="2" indent="0">
              <a:buNone/>
            </a:pPr>
            <a:endParaRPr lang="en-US" sz="1600" dirty="0"/>
          </a:p>
          <a:p>
            <a:pPr marL="857250" lvl="2" indent="0">
              <a:buNone/>
            </a:pPr>
            <a:br>
              <a:rPr lang="en-US" sz="1700" dirty="0"/>
            </a:br>
            <a:endParaRPr lang="en-US" sz="1700" dirty="0"/>
          </a:p>
          <a:p>
            <a:pPr marL="400050" lvl="1" indent="0">
              <a:buNone/>
            </a:pPr>
            <a:endParaRPr lang="en-US" sz="1400" dirty="0"/>
          </a:p>
        </p:txBody>
      </p:sp>
      <p:sp>
        <p:nvSpPr>
          <p:cNvPr id="8" name="Text Placeholder 7"/>
          <p:cNvSpPr>
            <a:spLocks noGrp="1"/>
          </p:cNvSpPr>
          <p:nvPr>
            <p:ph type="body" sz="half" idx="2"/>
          </p:nvPr>
        </p:nvSpPr>
        <p:spPr>
          <a:xfrm>
            <a:off x="228601" y="1600200"/>
            <a:ext cx="1981200" cy="4114800"/>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solidFill>
                  <a:srgbClr val="FF0000"/>
                </a:solidFill>
              </a:rPr>
              <a:t>Qualifying for a Mortgage Loan</a:t>
            </a:r>
            <a:endParaRPr lang="en-US" dirty="0">
              <a:solidFill>
                <a:srgbClr val="FF0000"/>
              </a:solidFill>
            </a:endParaRPr>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04800"/>
            <a:ext cx="0" cy="5374105"/>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1719127"/>
      </p:ext>
    </p:extLst>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6051550"/>
          </a:xfrm>
        </p:spPr>
        <p:txBody>
          <a:bodyPr>
            <a:noAutofit/>
          </a:bodyPr>
          <a:lstStyle/>
          <a:p>
            <a:pPr marL="0" indent="0">
              <a:buNone/>
            </a:pPr>
            <a:endParaRPr lang="en-US" sz="1800" b="1" dirty="0">
              <a:solidFill>
                <a:srgbClr val="00B0F0"/>
              </a:solidFill>
            </a:endParaRPr>
          </a:p>
          <a:p>
            <a:pPr marL="0" lvl="0" indent="0">
              <a:buNone/>
            </a:pPr>
            <a:r>
              <a:rPr lang="en-US" sz="2400" b="1" dirty="0">
                <a:solidFill>
                  <a:srgbClr val="FF0000"/>
                </a:solidFill>
              </a:rPr>
              <a:t>Qualifying for a Mortgage Loan</a:t>
            </a:r>
          </a:p>
          <a:p>
            <a:pPr marL="0" indent="0">
              <a:buNone/>
            </a:pPr>
            <a:endParaRPr lang="en-US" sz="2400" dirty="0"/>
          </a:p>
          <a:p>
            <a:pPr marL="400050" lvl="1" indent="0">
              <a:buNone/>
            </a:pPr>
            <a:r>
              <a:rPr lang="en-US" sz="2400" b="1" dirty="0"/>
              <a:t>Income qualification</a:t>
            </a:r>
          </a:p>
          <a:p>
            <a:pPr marL="400050" lvl="1" indent="0">
              <a:buNone/>
            </a:pPr>
            <a:endParaRPr lang="en-US" sz="2400" b="1" dirty="0"/>
          </a:p>
          <a:p>
            <a:pPr marL="685800" lvl="1">
              <a:buFont typeface="Wingdings" panose="05000000000000000000" pitchFamily="2" charset="2"/>
              <a:buChar char="q"/>
            </a:pPr>
            <a:r>
              <a:rPr lang="en-US" sz="2400" dirty="0"/>
              <a:t>Income ratio &amp; debt ratio qualify borrower's income</a:t>
            </a:r>
            <a:br>
              <a:rPr lang="en-US" sz="2400" dirty="0"/>
            </a:br>
            <a:endParaRPr lang="en-US" sz="2400" dirty="0"/>
          </a:p>
          <a:p>
            <a:pPr marL="1085850" lvl="2">
              <a:buFont typeface="Wingdings" panose="05000000000000000000" pitchFamily="2" charset="2"/>
              <a:buChar char="§"/>
            </a:pPr>
            <a:r>
              <a:rPr lang="en-US" dirty="0"/>
              <a:t>income ratio applied to gross income determines housing expense maximum</a:t>
            </a:r>
            <a:br>
              <a:rPr lang="en-US" dirty="0"/>
            </a:br>
            <a:endParaRPr lang="en-US" dirty="0"/>
          </a:p>
          <a:p>
            <a:pPr marL="1085850" lvl="2">
              <a:buFont typeface="Wingdings" panose="05000000000000000000" pitchFamily="2" charset="2"/>
              <a:buChar char="§"/>
            </a:pPr>
            <a:r>
              <a:rPr lang="en-US" dirty="0"/>
              <a:t>debt ratio takes revolving debt into account</a:t>
            </a:r>
          </a:p>
          <a:p>
            <a:pPr lvl="2" indent="-285750">
              <a:buFont typeface="Wingdings" panose="05000000000000000000" pitchFamily="2" charset="2"/>
              <a:buChar char="§"/>
            </a:pPr>
            <a:endParaRPr lang="en-US" sz="1800" dirty="0"/>
          </a:p>
          <a:p>
            <a:pPr marL="857250" lvl="2" indent="0">
              <a:buNone/>
            </a:pPr>
            <a:br>
              <a:rPr lang="en-US" sz="1800" dirty="0"/>
            </a:br>
            <a:endParaRPr lang="en-US" sz="1800" dirty="0"/>
          </a:p>
          <a:p>
            <a:pPr marL="400050" lvl="1" indent="0">
              <a:buNone/>
            </a:pPr>
            <a:endParaRPr lang="en-US" sz="1800" dirty="0"/>
          </a:p>
        </p:txBody>
      </p:sp>
      <p:sp>
        <p:nvSpPr>
          <p:cNvPr id="8" name="Text Placeholder 7"/>
          <p:cNvSpPr>
            <a:spLocks noGrp="1"/>
          </p:cNvSpPr>
          <p:nvPr>
            <p:ph type="body" sz="half" idx="2"/>
          </p:nvPr>
        </p:nvSpPr>
        <p:spPr>
          <a:xfrm>
            <a:off x="304800" y="1600200"/>
            <a:ext cx="1905000" cy="4114800"/>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solidFill>
                  <a:srgbClr val="FF0000"/>
                </a:solidFill>
              </a:rPr>
              <a:t>Qualifying for a Mortgage Loan</a:t>
            </a:r>
            <a:endParaRPr lang="en-US" dirty="0">
              <a:solidFill>
                <a:srgbClr val="FF0000"/>
              </a:solidFill>
            </a:endParaRPr>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3938"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4366973"/>
      </p:ext>
    </p:extLst>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6051550"/>
          </a:xfrm>
        </p:spPr>
        <p:txBody>
          <a:bodyPr>
            <a:noAutofit/>
          </a:bodyPr>
          <a:lstStyle/>
          <a:p>
            <a:pPr marL="0" indent="0">
              <a:buNone/>
            </a:pPr>
            <a:endParaRPr lang="en-US" sz="1800" b="1" dirty="0">
              <a:solidFill>
                <a:srgbClr val="00B0F0"/>
              </a:solidFill>
            </a:endParaRPr>
          </a:p>
          <a:p>
            <a:pPr marL="0" lvl="0" indent="0">
              <a:buNone/>
            </a:pPr>
            <a:r>
              <a:rPr lang="en-US" sz="2400" b="1" dirty="0">
                <a:solidFill>
                  <a:srgbClr val="FF0000"/>
                </a:solidFill>
              </a:rPr>
              <a:t>Qualifying for a Mortgage Loan</a:t>
            </a:r>
          </a:p>
          <a:p>
            <a:pPr marL="0" indent="0">
              <a:buNone/>
            </a:pPr>
            <a:endParaRPr lang="en-US" sz="2400" dirty="0"/>
          </a:p>
          <a:p>
            <a:pPr marL="400050" lvl="1" indent="0">
              <a:buNone/>
            </a:pPr>
            <a:r>
              <a:rPr lang="en-US" sz="2400" b="1" dirty="0"/>
              <a:t>Income qualification (cont.)</a:t>
            </a:r>
            <a:br>
              <a:rPr lang="en-US" sz="2400" b="1" dirty="0"/>
            </a:br>
            <a:endParaRPr lang="en-US" sz="2400" b="1" dirty="0"/>
          </a:p>
          <a:p>
            <a:pPr marL="685800" lvl="1">
              <a:buFont typeface="Wingdings" panose="05000000000000000000" pitchFamily="2" charset="2"/>
              <a:buChar char="q"/>
            </a:pPr>
            <a:r>
              <a:rPr lang="en-US" sz="2400" dirty="0"/>
              <a:t>Income ratios: </a:t>
            </a:r>
            <a:br>
              <a:rPr lang="en-US" sz="2400" dirty="0"/>
            </a:br>
            <a:endParaRPr lang="en-US" sz="2400" dirty="0"/>
          </a:p>
          <a:p>
            <a:pPr marL="1085850" lvl="2">
              <a:buFont typeface="Wingdings" panose="05000000000000000000" pitchFamily="2" charset="2"/>
              <a:buChar char="§"/>
            </a:pPr>
            <a:r>
              <a:rPr lang="en-US" dirty="0"/>
              <a:t>25-28% conventional</a:t>
            </a:r>
          </a:p>
          <a:p>
            <a:pPr marL="1085850" lvl="2">
              <a:buFont typeface="Wingdings" panose="05000000000000000000" pitchFamily="2" charset="2"/>
              <a:buChar char="§"/>
            </a:pPr>
            <a:r>
              <a:rPr lang="en-US" dirty="0"/>
              <a:t>29% FHA-insured</a:t>
            </a:r>
            <a:br>
              <a:rPr lang="en-US" dirty="0"/>
            </a:br>
            <a:endParaRPr lang="en-US" dirty="0"/>
          </a:p>
          <a:p>
            <a:pPr marL="685800" lvl="1">
              <a:buFont typeface="Wingdings" panose="05000000000000000000" pitchFamily="2" charset="2"/>
              <a:buChar char="q"/>
            </a:pPr>
            <a:r>
              <a:rPr lang="en-US" sz="2400" dirty="0"/>
              <a:t>Debt ratios: </a:t>
            </a:r>
            <a:br>
              <a:rPr lang="en-US" sz="2400" dirty="0"/>
            </a:br>
            <a:endParaRPr lang="en-US" sz="2400" dirty="0"/>
          </a:p>
          <a:p>
            <a:pPr marL="1085850" lvl="2">
              <a:buFont typeface="Wingdings" panose="05000000000000000000" pitchFamily="2" charset="2"/>
              <a:buChar char="§"/>
            </a:pPr>
            <a:r>
              <a:rPr lang="en-US" dirty="0"/>
              <a:t>36% conventional; </a:t>
            </a:r>
          </a:p>
          <a:p>
            <a:pPr marL="1085850" lvl="2">
              <a:buFont typeface="Wingdings" panose="05000000000000000000" pitchFamily="2" charset="2"/>
              <a:buChar char="§"/>
            </a:pPr>
            <a:r>
              <a:rPr lang="en-US" dirty="0"/>
              <a:t>41% FHA and VA</a:t>
            </a:r>
          </a:p>
          <a:p>
            <a:pPr lvl="2" indent="-285750">
              <a:buFont typeface="Wingdings" panose="05000000000000000000" pitchFamily="2" charset="2"/>
              <a:buChar char="§"/>
            </a:pPr>
            <a:endParaRPr lang="en-US" sz="1800" dirty="0"/>
          </a:p>
          <a:p>
            <a:pPr marL="857250" lvl="2" indent="0">
              <a:buNone/>
            </a:pPr>
            <a:br>
              <a:rPr lang="en-US" sz="1800" dirty="0"/>
            </a:br>
            <a:endParaRPr lang="en-US" sz="1800" dirty="0"/>
          </a:p>
          <a:p>
            <a:pPr marL="400050" lvl="1" indent="0">
              <a:buNone/>
            </a:pPr>
            <a:endParaRPr lang="en-US" sz="1800" dirty="0"/>
          </a:p>
        </p:txBody>
      </p:sp>
      <p:sp>
        <p:nvSpPr>
          <p:cNvPr id="8" name="Text Placeholder 7"/>
          <p:cNvSpPr>
            <a:spLocks noGrp="1"/>
          </p:cNvSpPr>
          <p:nvPr>
            <p:ph type="body" sz="half" idx="2"/>
          </p:nvPr>
        </p:nvSpPr>
        <p:spPr>
          <a:xfrm>
            <a:off x="304800" y="1600200"/>
            <a:ext cx="1905000" cy="4114800"/>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solidFill>
                  <a:srgbClr val="FF0000"/>
                </a:solidFill>
              </a:rPr>
              <a:t>Qualifying for a Mortgage Loan</a:t>
            </a:r>
            <a:endParaRPr lang="en-US" dirty="0">
              <a:solidFill>
                <a:srgbClr val="FF0000"/>
              </a:solidFill>
            </a:endParaRPr>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3938"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1226260"/>
      </p:ext>
    </p:extLst>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73050"/>
            <a:ext cx="28194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5853113"/>
          </a:xfrm>
        </p:spPr>
        <p:txBody>
          <a:bodyPr>
            <a:normAutofit/>
          </a:bodyPr>
          <a:lstStyle/>
          <a:p>
            <a:pPr marL="0" lvl="0" indent="0">
              <a:buNone/>
            </a:pPr>
            <a:r>
              <a:rPr lang="en-US" sz="2400" b="1" dirty="0">
                <a:solidFill>
                  <a:srgbClr val="FF0000"/>
                </a:solidFill>
              </a:rPr>
              <a:t>Qualifying for a Mortgage Loan</a:t>
            </a:r>
          </a:p>
          <a:p>
            <a:pPr marL="0" indent="0">
              <a:buNone/>
            </a:pPr>
            <a:endParaRPr lang="en-US" sz="1700" dirty="0"/>
          </a:p>
          <a:p>
            <a:pPr marL="400050" lvl="1" indent="0">
              <a:buNone/>
            </a:pPr>
            <a:endParaRPr lang="en-US" sz="1700" b="1" dirty="0"/>
          </a:p>
          <a:p>
            <a:pPr lvl="2" indent="-285750">
              <a:buFont typeface="Wingdings" panose="05000000000000000000" pitchFamily="2" charset="2"/>
              <a:buChar char="§"/>
            </a:pPr>
            <a:endParaRPr lang="en-US" sz="1600" dirty="0"/>
          </a:p>
          <a:p>
            <a:pPr marL="857250" lvl="2" indent="0">
              <a:buNone/>
            </a:pPr>
            <a:br>
              <a:rPr lang="en-US" sz="1700" dirty="0"/>
            </a:br>
            <a:endParaRPr lang="en-US" sz="1700" dirty="0"/>
          </a:p>
          <a:p>
            <a:pPr marL="400050" lvl="1" indent="0">
              <a:buNone/>
            </a:pPr>
            <a:endParaRPr lang="en-US" sz="1400" dirty="0"/>
          </a:p>
        </p:txBody>
      </p:sp>
      <p:sp>
        <p:nvSpPr>
          <p:cNvPr id="8" name="Text Placeholder 7"/>
          <p:cNvSpPr>
            <a:spLocks noGrp="1"/>
          </p:cNvSpPr>
          <p:nvPr>
            <p:ph type="body" sz="half" idx="2"/>
          </p:nvPr>
        </p:nvSpPr>
        <p:spPr>
          <a:xfrm>
            <a:off x="228601" y="1600200"/>
            <a:ext cx="19812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solidFill>
                  <a:srgbClr val="FF0000"/>
                </a:solidFill>
              </a:rPr>
              <a:t>Qualifying for a Mortgage Loan</a:t>
            </a:r>
            <a:endParaRPr lang="en-US" dirty="0">
              <a:solidFill>
                <a:srgbClr val="FF0000"/>
              </a:solidFill>
            </a:endParaRPr>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 name="Picture 2" descr="C:\Users\Owner\Documents\PREP\PREP COLLATERALS\VISUAL GRAPHICS\46 income ratio qualification.jpg"/>
          <p:cNvPicPr>
            <a:picLocks noChangeAspect="1" noChangeArrowheads="1"/>
          </p:cNvPicPr>
          <p:nvPr/>
        </p:nvPicPr>
        <p:blipFill rotWithShape="1">
          <a:blip r:embed="rId3">
            <a:extLst>
              <a:ext uri="{28A0092B-C50C-407E-A947-70E740481C1C}">
                <a14:useLocalDpi xmlns:a14="http://schemas.microsoft.com/office/drawing/2010/main" val="0"/>
              </a:ext>
            </a:extLst>
          </a:blip>
          <a:srcRect b="5551"/>
          <a:stretch/>
        </p:blipFill>
        <p:spPr bwMode="auto">
          <a:xfrm>
            <a:off x="3355109" y="1066800"/>
            <a:ext cx="4800600" cy="5402765"/>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209800" y="381000"/>
            <a:ext cx="0" cy="5482682"/>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3091969"/>
      </p:ext>
    </p:extLst>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73050"/>
            <a:ext cx="28194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5853113"/>
          </a:xfrm>
        </p:spPr>
        <p:txBody>
          <a:bodyPr>
            <a:normAutofit/>
          </a:bodyPr>
          <a:lstStyle/>
          <a:p>
            <a:pPr marL="0" lvl="0" indent="0">
              <a:buNone/>
            </a:pPr>
            <a:r>
              <a:rPr lang="en-US" sz="2400" b="1" dirty="0">
                <a:solidFill>
                  <a:srgbClr val="FF0000"/>
                </a:solidFill>
              </a:rPr>
              <a:t>Qualifying for a Mortgage Loan</a:t>
            </a:r>
          </a:p>
          <a:p>
            <a:pPr marL="0" indent="0">
              <a:buNone/>
            </a:pPr>
            <a:endParaRPr lang="en-US" sz="1700" dirty="0"/>
          </a:p>
          <a:p>
            <a:pPr marL="400050" lvl="1" indent="0">
              <a:buNone/>
            </a:pPr>
            <a:endParaRPr lang="en-US" sz="1700" b="1" dirty="0"/>
          </a:p>
          <a:p>
            <a:pPr lvl="2" indent="-285750">
              <a:buFont typeface="Wingdings" panose="05000000000000000000" pitchFamily="2" charset="2"/>
              <a:buChar char="§"/>
            </a:pPr>
            <a:endParaRPr lang="en-US" sz="1600" dirty="0"/>
          </a:p>
          <a:p>
            <a:pPr marL="857250" lvl="2" indent="0">
              <a:buNone/>
            </a:pPr>
            <a:br>
              <a:rPr lang="en-US" sz="1700" dirty="0"/>
            </a:br>
            <a:endParaRPr lang="en-US" sz="1700" dirty="0"/>
          </a:p>
          <a:p>
            <a:pPr marL="400050" lvl="1" indent="0">
              <a:buNone/>
            </a:pPr>
            <a:endParaRPr lang="en-US" sz="1400" dirty="0"/>
          </a:p>
        </p:txBody>
      </p:sp>
      <p:sp>
        <p:nvSpPr>
          <p:cNvPr id="8" name="Text Placeholder 7"/>
          <p:cNvSpPr>
            <a:spLocks noGrp="1"/>
          </p:cNvSpPr>
          <p:nvPr>
            <p:ph type="body" sz="half" idx="2"/>
          </p:nvPr>
        </p:nvSpPr>
        <p:spPr>
          <a:xfrm>
            <a:off x="228601" y="1600200"/>
            <a:ext cx="19812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solidFill>
                  <a:srgbClr val="FF0000"/>
                </a:solidFill>
              </a:rPr>
              <a:t>Qualifying for a Mortgage Loan</a:t>
            </a:r>
            <a:endParaRPr lang="en-US" dirty="0">
              <a:solidFill>
                <a:srgbClr val="FF0000"/>
              </a:solidFill>
            </a:endParaRPr>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2" name="Picture 2" descr="C:\Users\Owner\Documents\PREP\PREP COLLATERALS\VISUAL GRAPHICS\47 debt ratio qualification.jpg"/>
          <p:cNvPicPr>
            <a:picLocks noChangeAspect="1" noChangeArrowheads="1"/>
          </p:cNvPicPr>
          <p:nvPr/>
        </p:nvPicPr>
        <p:blipFill rotWithShape="1">
          <a:blip r:embed="rId3">
            <a:extLst>
              <a:ext uri="{28A0092B-C50C-407E-A947-70E740481C1C}">
                <a14:useLocalDpi xmlns:a14="http://schemas.microsoft.com/office/drawing/2010/main" val="0"/>
              </a:ext>
            </a:extLst>
          </a:blip>
          <a:srcRect b="5617"/>
          <a:stretch/>
        </p:blipFill>
        <p:spPr bwMode="auto">
          <a:xfrm>
            <a:off x="3523673" y="866359"/>
            <a:ext cx="4953000" cy="5488259"/>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239108" y="304800"/>
            <a:ext cx="0" cy="5477388"/>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7080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3:</a:t>
            </a:r>
            <a:br>
              <a:rPr lang="en-US" sz="2400" dirty="0"/>
            </a:br>
            <a:r>
              <a:rPr lang="en-US" sz="2400" dirty="0"/>
              <a:t>Interests and</a:t>
            </a:r>
            <a:br>
              <a:rPr lang="en-US" sz="2400" dirty="0"/>
            </a:br>
            <a:r>
              <a:rPr lang="en-US" sz="2400" dirty="0"/>
              <a:t>Estates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853113"/>
          </a:xfrm>
        </p:spPr>
        <p:txBody>
          <a:bodyPr>
            <a:normAutofit/>
          </a:bodyPr>
          <a:lstStyle/>
          <a:p>
            <a:pPr marL="0" indent="0">
              <a:buNone/>
            </a:pPr>
            <a:endParaRPr lang="en-US" sz="1600" b="1" dirty="0">
              <a:solidFill>
                <a:srgbClr val="00B0F0"/>
              </a:solidFill>
            </a:endParaRPr>
          </a:p>
          <a:p>
            <a:pPr marL="0" indent="0">
              <a:buNone/>
            </a:pPr>
            <a:r>
              <a:rPr lang="en-US" sz="2400" b="1" dirty="0">
                <a:solidFill>
                  <a:srgbClr val="FF0000"/>
                </a:solidFill>
              </a:rPr>
              <a:t>Freehold Estates</a:t>
            </a:r>
            <a:endParaRPr lang="en-US" sz="2400" b="1" dirty="0"/>
          </a:p>
          <a:p>
            <a:pPr marL="0" indent="0">
              <a:buNone/>
            </a:pPr>
            <a:endParaRPr lang="en-US" sz="2400" dirty="0"/>
          </a:p>
          <a:p>
            <a:pPr marL="400050" lvl="1" indent="0">
              <a:buNone/>
            </a:pPr>
            <a:r>
              <a:rPr lang="en-US" sz="2400" b="1" dirty="0"/>
              <a:t>Life estate</a:t>
            </a:r>
          </a:p>
          <a:p>
            <a:pPr marL="400050" lvl="1" indent="0">
              <a:buNone/>
            </a:pPr>
            <a:endParaRPr lang="en-US" sz="2400" b="1" dirty="0"/>
          </a:p>
          <a:p>
            <a:pPr lvl="1" indent="-342900">
              <a:buFont typeface="Wingdings" panose="05000000000000000000" pitchFamily="2" charset="2"/>
              <a:buChar char="q"/>
            </a:pPr>
            <a:r>
              <a:rPr lang="en-US" sz="2400" dirty="0"/>
              <a:t>Passes upon death of named party</a:t>
            </a:r>
          </a:p>
          <a:p>
            <a:pPr marL="400050" lvl="1" indent="0">
              <a:buNone/>
            </a:pPr>
            <a:endParaRPr lang="en-US" sz="2400" dirty="0"/>
          </a:p>
          <a:p>
            <a:pPr lvl="1" indent="-342900">
              <a:buFont typeface="Wingdings" panose="05000000000000000000" pitchFamily="2" charset="2"/>
              <a:buChar char="q"/>
            </a:pPr>
            <a:r>
              <a:rPr lang="en-US" sz="2400" b="1" dirty="0"/>
              <a:t>Remainder</a:t>
            </a:r>
            <a:r>
              <a:rPr lang="en-US" sz="2400" dirty="0"/>
              <a:t>: </a:t>
            </a:r>
            <a:r>
              <a:rPr lang="en-US" sz="2400" i="1" dirty="0"/>
              <a:t>named party </a:t>
            </a:r>
            <a:r>
              <a:rPr lang="en-US" sz="2400" dirty="0"/>
              <a:t>receives estate after holder's death </a:t>
            </a:r>
          </a:p>
          <a:p>
            <a:pPr marL="400050" lvl="1" indent="0">
              <a:buNone/>
            </a:pPr>
            <a:endParaRPr lang="en-US" sz="2400" dirty="0"/>
          </a:p>
          <a:p>
            <a:pPr lvl="1" indent="-342900">
              <a:buFont typeface="Wingdings" panose="05000000000000000000" pitchFamily="2" charset="2"/>
              <a:buChar char="q"/>
            </a:pPr>
            <a:r>
              <a:rPr lang="en-US" sz="2400" b="1" dirty="0"/>
              <a:t>Reversion</a:t>
            </a:r>
            <a:r>
              <a:rPr lang="en-US" sz="2400" dirty="0"/>
              <a:t>: </a:t>
            </a:r>
            <a:r>
              <a:rPr lang="en-US" sz="2400" i="1" dirty="0"/>
              <a:t>previous owner </a:t>
            </a:r>
            <a:r>
              <a:rPr lang="en-US" sz="2400" dirty="0"/>
              <a:t>receives estate after holder's death </a:t>
            </a:r>
          </a:p>
        </p:txBody>
      </p:sp>
      <p:sp>
        <p:nvSpPr>
          <p:cNvPr id="8" name="Text Placeholder 7"/>
          <p:cNvSpPr>
            <a:spLocks noGrp="1"/>
          </p:cNvSpPr>
          <p:nvPr>
            <p:ph type="body" sz="half" idx="2"/>
          </p:nvPr>
        </p:nvSpPr>
        <p:spPr>
          <a:xfrm>
            <a:off x="304801" y="1600200"/>
            <a:ext cx="1904999" cy="1828800"/>
          </a:xfrm>
          <a:noFill/>
        </p:spPr>
        <p:txBody>
          <a:bodyPr>
            <a:normAutofit/>
          </a:bodyPr>
          <a:lstStyle/>
          <a:p>
            <a:endParaRPr lang="en-US" sz="1200" b="1" dirty="0">
              <a:solidFill>
                <a:srgbClr val="FF0000"/>
              </a:solidFill>
            </a:endParaRPr>
          </a:p>
          <a:p>
            <a:r>
              <a:rPr lang="en-US" b="1" dirty="0"/>
              <a:t>Interests and Estates in Land</a:t>
            </a:r>
          </a:p>
          <a:p>
            <a:endParaRPr lang="en-US" b="1" dirty="0">
              <a:solidFill>
                <a:srgbClr val="FF0000"/>
              </a:solidFill>
            </a:endParaRPr>
          </a:p>
          <a:p>
            <a:r>
              <a:rPr lang="en-US" b="1" dirty="0">
                <a:solidFill>
                  <a:srgbClr val="FF0000"/>
                </a:solidFill>
              </a:rPr>
              <a:t>Freehold Estates</a:t>
            </a:r>
          </a:p>
          <a:p>
            <a:endParaRPr lang="en-US" b="1" dirty="0"/>
          </a:p>
          <a:p>
            <a:r>
              <a:rPr lang="en-US" b="1" dirty="0"/>
              <a:t>Leasehold Estates</a:t>
            </a:r>
          </a:p>
          <a:p>
            <a:endParaRPr lang="en-US" dirty="0"/>
          </a:p>
          <a:p>
            <a:endParaRPr lang="en-US" dirty="0"/>
          </a:p>
        </p:txBody>
      </p:sp>
      <p:cxnSp>
        <p:nvCxnSpPr>
          <p:cNvPr id="3" name="Straight Connector 2"/>
          <p:cNvCxnSpPr/>
          <p:nvPr/>
        </p:nvCxnSpPr>
        <p:spPr>
          <a:xfrm>
            <a:off x="2209800" y="3810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3  Interests and Estates            Slide 3-7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93476992"/>
      </p:ext>
    </p:extLst>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6999" y="273050"/>
            <a:ext cx="6324591" cy="6051550"/>
          </a:xfrm>
        </p:spPr>
        <p:txBody>
          <a:bodyPr>
            <a:noAutofit/>
          </a:bodyPr>
          <a:lstStyle/>
          <a:p>
            <a:pPr marL="0" lvl="0" indent="0">
              <a:buNone/>
            </a:pPr>
            <a:r>
              <a:rPr lang="en-US" sz="2400" b="1" dirty="0">
                <a:solidFill>
                  <a:srgbClr val="FF0000"/>
                </a:solidFill>
              </a:rPr>
              <a:t>Qualifying for a Mortgage Loan</a:t>
            </a:r>
            <a:endParaRPr lang="en-US" sz="600" b="1" dirty="0">
              <a:solidFill>
                <a:srgbClr val="FF0000"/>
              </a:solidFill>
            </a:endParaRPr>
          </a:p>
          <a:p>
            <a:pPr marL="0" indent="0">
              <a:buNone/>
            </a:pPr>
            <a:endParaRPr lang="en-US" sz="600" dirty="0"/>
          </a:p>
          <a:p>
            <a:pPr marL="400050" lvl="1" indent="0">
              <a:buNone/>
            </a:pPr>
            <a:r>
              <a:rPr lang="en-US" sz="2400" b="1" dirty="0"/>
              <a:t>Loan constants</a:t>
            </a:r>
            <a:br>
              <a:rPr lang="en-US" sz="600" b="1" dirty="0"/>
            </a:br>
            <a:endParaRPr lang="en-US" sz="600" b="1" dirty="0"/>
          </a:p>
          <a:p>
            <a:pPr marL="857250" lvl="1" indent="-457200">
              <a:buFont typeface="+mj-lt"/>
              <a:buAutoNum type="arabicParenR"/>
            </a:pPr>
            <a:r>
              <a:rPr lang="en-US" sz="2400" dirty="0"/>
              <a:t>Enables solving for a loan payment, given : </a:t>
            </a:r>
            <a:br>
              <a:rPr lang="en-US" sz="700" dirty="0"/>
            </a:br>
            <a:endParaRPr lang="en-US" sz="700" dirty="0"/>
          </a:p>
          <a:p>
            <a:pPr marL="1085850" lvl="2">
              <a:buFont typeface="Wingdings" panose="05000000000000000000" pitchFamily="2" charset="2"/>
              <a:buChar char="§"/>
            </a:pPr>
            <a:r>
              <a:rPr lang="en-US" dirty="0"/>
              <a:t>loan amount &amp; loan constant</a:t>
            </a:r>
          </a:p>
          <a:p>
            <a:pPr marL="1085850" lvl="2">
              <a:buFont typeface="Wingdings" panose="05000000000000000000" pitchFamily="2" charset="2"/>
              <a:buChar char="§"/>
            </a:pPr>
            <a:r>
              <a:rPr lang="en-US" dirty="0"/>
              <a:t>formula:</a:t>
            </a:r>
            <a:br>
              <a:rPr lang="en-US" sz="900" dirty="0"/>
            </a:br>
            <a:endParaRPr lang="en-US" sz="900" dirty="0"/>
          </a:p>
          <a:p>
            <a:pPr marL="182880" lvl="2" indent="0">
              <a:buNone/>
            </a:pPr>
            <a:r>
              <a:rPr lang="en-US" dirty="0"/>
              <a:t>(Loan amount ÷ 1,000) x  Constant = Payment </a:t>
            </a:r>
            <a:endParaRPr lang="en-US" sz="1800" dirty="0"/>
          </a:p>
          <a:p>
            <a:pPr lvl="2" indent="-285750">
              <a:buFont typeface="Wingdings" panose="05000000000000000000" pitchFamily="2" charset="2"/>
              <a:buChar char="§"/>
            </a:pPr>
            <a:endParaRPr lang="en-US" sz="1800" dirty="0"/>
          </a:p>
          <a:p>
            <a:pPr lvl="2" indent="-285750">
              <a:buFont typeface="Wingdings" panose="05000000000000000000" pitchFamily="2" charset="2"/>
              <a:buChar char="§"/>
            </a:pPr>
            <a:r>
              <a:rPr lang="en-US" dirty="0"/>
              <a:t>example: </a:t>
            </a:r>
            <a:endParaRPr lang="en-US" sz="1050" dirty="0"/>
          </a:p>
          <a:p>
            <a:pPr marL="857250" lvl="2" indent="0">
              <a:buNone/>
            </a:pPr>
            <a:endParaRPr lang="en-US" sz="1050" dirty="0"/>
          </a:p>
          <a:p>
            <a:pPr marL="857250" lvl="2" indent="0">
              <a:buNone/>
            </a:pPr>
            <a:r>
              <a:rPr lang="en-US" dirty="0"/>
              <a:t>$350,000 loan 5.5% interest (5.68 constant)</a:t>
            </a:r>
          </a:p>
          <a:p>
            <a:pPr marL="857250" lvl="2" indent="0">
              <a:buNone/>
            </a:pPr>
            <a:r>
              <a:rPr lang="en-US" dirty="0"/>
              <a:t>$350,000 ÷ 1,000 x 5.68 = $1,988 PI/mo.</a:t>
            </a:r>
            <a:br>
              <a:rPr lang="en-US" dirty="0"/>
            </a:br>
            <a:endParaRPr lang="en-US" dirty="0"/>
          </a:p>
          <a:p>
            <a:pPr marL="400050" lvl="1" indent="0">
              <a:buNone/>
            </a:pPr>
            <a:endParaRPr lang="en-US" sz="1800" dirty="0"/>
          </a:p>
        </p:txBody>
      </p:sp>
      <p:sp>
        <p:nvSpPr>
          <p:cNvPr id="8" name="Text Placeholder 7"/>
          <p:cNvSpPr>
            <a:spLocks noGrp="1"/>
          </p:cNvSpPr>
          <p:nvPr>
            <p:ph type="body" sz="half" idx="2"/>
          </p:nvPr>
        </p:nvSpPr>
        <p:spPr>
          <a:xfrm>
            <a:off x="304800" y="1600200"/>
            <a:ext cx="1905000" cy="4114800"/>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solidFill>
                  <a:srgbClr val="FF0000"/>
                </a:solidFill>
              </a:rPr>
              <a:t>Qualifying for a Mortgage Loan</a:t>
            </a:r>
            <a:endParaRPr lang="en-US" dirty="0">
              <a:solidFill>
                <a:srgbClr val="FF0000"/>
              </a:solidFill>
            </a:endParaRPr>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582151443"/>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3938"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5757690"/>
      </p:ext>
    </p:ext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6999" y="273050"/>
            <a:ext cx="6477001" cy="6051550"/>
          </a:xfrm>
        </p:spPr>
        <p:txBody>
          <a:bodyPr>
            <a:noAutofit/>
          </a:bodyPr>
          <a:lstStyle/>
          <a:p>
            <a:pPr marL="0" lvl="0" indent="0">
              <a:buNone/>
            </a:pPr>
            <a:r>
              <a:rPr lang="en-US" sz="2400" b="1" dirty="0">
                <a:solidFill>
                  <a:srgbClr val="FF0000"/>
                </a:solidFill>
              </a:rPr>
              <a:t>Qualifying for a Mortgage Loan</a:t>
            </a:r>
            <a:endParaRPr lang="en-US" sz="600" b="1" dirty="0">
              <a:solidFill>
                <a:srgbClr val="FF0000"/>
              </a:solidFill>
            </a:endParaRPr>
          </a:p>
          <a:p>
            <a:pPr marL="0" indent="0">
              <a:buNone/>
            </a:pPr>
            <a:endParaRPr lang="en-US" sz="600" dirty="0"/>
          </a:p>
          <a:p>
            <a:pPr marL="400050" lvl="1" indent="0">
              <a:buNone/>
            </a:pPr>
            <a:r>
              <a:rPr lang="en-US" sz="2400" b="1" dirty="0"/>
              <a:t>Loan constants</a:t>
            </a:r>
            <a:br>
              <a:rPr lang="en-US" sz="600" b="1" dirty="0"/>
            </a:br>
            <a:endParaRPr lang="en-US" sz="600" b="1" dirty="0"/>
          </a:p>
          <a:p>
            <a:pPr marL="857250" lvl="1" indent="-457200">
              <a:buFont typeface="+mj-lt"/>
              <a:buAutoNum type="arabicParenR" startAt="2"/>
            </a:pPr>
            <a:r>
              <a:rPr lang="en-US" sz="2400" dirty="0"/>
              <a:t>Enables solving for a loan amount, given : </a:t>
            </a:r>
            <a:br>
              <a:rPr lang="en-US" sz="700" dirty="0"/>
            </a:br>
            <a:endParaRPr lang="en-US" sz="700" dirty="0"/>
          </a:p>
          <a:p>
            <a:pPr marL="1085850" lvl="2">
              <a:buFont typeface="Wingdings" panose="05000000000000000000" pitchFamily="2" charset="2"/>
              <a:buChar char="§"/>
            </a:pPr>
            <a:r>
              <a:rPr lang="en-US" dirty="0"/>
              <a:t>loan payment &amp; loan constant</a:t>
            </a:r>
          </a:p>
          <a:p>
            <a:pPr marL="1085850" lvl="2">
              <a:buFont typeface="Wingdings" panose="05000000000000000000" pitchFamily="2" charset="2"/>
              <a:buChar char="§"/>
            </a:pPr>
            <a:r>
              <a:rPr lang="en-US" dirty="0"/>
              <a:t>formula:</a:t>
            </a:r>
            <a:br>
              <a:rPr lang="en-US" sz="900" dirty="0"/>
            </a:br>
            <a:endParaRPr lang="en-US" sz="900" dirty="0"/>
          </a:p>
          <a:p>
            <a:pPr marL="182880" lvl="2" indent="0">
              <a:buNone/>
            </a:pPr>
            <a:r>
              <a:rPr lang="en-US" dirty="0"/>
              <a:t>(Loan payment ÷ Constant) x  1,000 = Loan amt. </a:t>
            </a:r>
            <a:endParaRPr lang="en-US" sz="1800" dirty="0"/>
          </a:p>
          <a:p>
            <a:pPr lvl="2" indent="-285750">
              <a:buFont typeface="Wingdings" panose="05000000000000000000" pitchFamily="2" charset="2"/>
              <a:buChar char="§"/>
            </a:pPr>
            <a:endParaRPr lang="en-US" sz="1800" dirty="0"/>
          </a:p>
          <a:p>
            <a:pPr lvl="2" indent="-285750">
              <a:buFont typeface="Wingdings" panose="05000000000000000000" pitchFamily="2" charset="2"/>
              <a:buChar char="§"/>
            </a:pPr>
            <a:r>
              <a:rPr lang="en-US" dirty="0"/>
              <a:t>example: </a:t>
            </a:r>
            <a:endParaRPr lang="en-US" sz="1050" dirty="0"/>
          </a:p>
          <a:p>
            <a:pPr marL="857250" lvl="2" indent="0">
              <a:buNone/>
            </a:pPr>
            <a:endParaRPr lang="en-US" sz="1050" dirty="0"/>
          </a:p>
          <a:p>
            <a:pPr marL="857250" lvl="2" indent="0">
              <a:buNone/>
            </a:pPr>
            <a:r>
              <a:rPr lang="en-US" dirty="0"/>
              <a:t>$350,000 loan 5.5% interest (5.68 constant)</a:t>
            </a:r>
          </a:p>
          <a:p>
            <a:pPr marL="857250" lvl="2" indent="0">
              <a:buNone/>
            </a:pPr>
            <a:r>
              <a:rPr lang="en-US" dirty="0"/>
              <a:t>$1,988 PI/</a:t>
            </a:r>
            <a:r>
              <a:rPr lang="en-US" dirty="0" err="1"/>
              <a:t>mo</a:t>
            </a:r>
            <a:r>
              <a:rPr lang="en-US" dirty="0"/>
              <a:t> ÷ 5.68 x 1,000 = $350,000</a:t>
            </a:r>
            <a:br>
              <a:rPr lang="en-US" dirty="0"/>
            </a:br>
            <a:endParaRPr lang="en-US" dirty="0"/>
          </a:p>
          <a:p>
            <a:pPr marL="400050" lvl="1" indent="0">
              <a:buNone/>
            </a:pPr>
            <a:endParaRPr lang="en-US" sz="1800" dirty="0"/>
          </a:p>
        </p:txBody>
      </p:sp>
      <p:sp>
        <p:nvSpPr>
          <p:cNvPr id="8" name="Text Placeholder 7"/>
          <p:cNvSpPr>
            <a:spLocks noGrp="1"/>
          </p:cNvSpPr>
          <p:nvPr>
            <p:ph type="body" sz="half" idx="2"/>
          </p:nvPr>
        </p:nvSpPr>
        <p:spPr>
          <a:xfrm>
            <a:off x="304800" y="1600200"/>
            <a:ext cx="1905000" cy="4114800"/>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solidFill>
                  <a:srgbClr val="FF0000"/>
                </a:solidFill>
              </a:rPr>
              <a:t>Qualifying for a Mortgage Loan</a:t>
            </a:r>
            <a:endParaRPr lang="en-US" dirty="0">
              <a:solidFill>
                <a:srgbClr val="FF0000"/>
              </a:solidFill>
            </a:endParaRPr>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1166055110"/>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3938"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838854"/>
      </p:ext>
    </p:extLst>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6051550"/>
          </a:xfrm>
        </p:spPr>
        <p:txBody>
          <a:bodyPr>
            <a:noAutofit/>
          </a:bodyPr>
          <a:lstStyle/>
          <a:p>
            <a:pPr marL="0" lvl="0" indent="0">
              <a:buNone/>
            </a:pPr>
            <a:r>
              <a:rPr lang="en-US" sz="2400" b="1" dirty="0">
                <a:solidFill>
                  <a:srgbClr val="FF0000"/>
                </a:solidFill>
              </a:rPr>
              <a:t>Qualifying for a Mortgage Loan</a:t>
            </a:r>
            <a:endParaRPr lang="en-US" sz="600" b="1" dirty="0">
              <a:solidFill>
                <a:srgbClr val="FF0000"/>
              </a:solidFill>
            </a:endParaRPr>
          </a:p>
          <a:p>
            <a:pPr marL="0" indent="0">
              <a:buNone/>
            </a:pPr>
            <a:endParaRPr lang="en-US" sz="600" dirty="0"/>
          </a:p>
          <a:p>
            <a:pPr marL="400050" lvl="1" indent="0">
              <a:buNone/>
            </a:pPr>
            <a:r>
              <a:rPr lang="en-US" sz="2400" b="1" dirty="0"/>
              <a:t>Loan constants</a:t>
            </a:r>
            <a:br>
              <a:rPr lang="en-US" sz="600" b="1" dirty="0"/>
            </a:br>
            <a:endParaRPr lang="en-US" sz="600" b="1" dirty="0"/>
          </a:p>
          <a:p>
            <a:pPr marL="685800" lvl="1">
              <a:buFont typeface="Wingdings" panose="05000000000000000000" pitchFamily="2" charset="2"/>
              <a:buChar char="q"/>
            </a:pPr>
            <a:r>
              <a:rPr lang="en-US" sz="2400" dirty="0"/>
              <a:t>Can solve for a loan payment, given : </a:t>
            </a:r>
            <a:br>
              <a:rPr lang="en-US" sz="700" dirty="0"/>
            </a:br>
            <a:endParaRPr lang="en-US" sz="700" dirty="0"/>
          </a:p>
          <a:p>
            <a:pPr marL="1085850" lvl="2">
              <a:buFont typeface="Wingdings" panose="05000000000000000000" pitchFamily="2" charset="2"/>
              <a:buChar char="§"/>
            </a:pPr>
            <a:r>
              <a:rPr lang="en-US" dirty="0"/>
              <a:t>loan amount</a:t>
            </a:r>
          </a:p>
          <a:p>
            <a:pPr marL="1085850" lvl="2">
              <a:buFont typeface="Wingdings" panose="05000000000000000000" pitchFamily="2" charset="2"/>
              <a:buChar char="§"/>
            </a:pPr>
            <a:r>
              <a:rPr lang="en-US" dirty="0"/>
              <a:t>loan constant</a:t>
            </a:r>
            <a:br>
              <a:rPr lang="en-US" sz="900" dirty="0"/>
            </a:br>
            <a:endParaRPr lang="en-US" sz="900" dirty="0"/>
          </a:p>
          <a:p>
            <a:pPr marL="685800" lvl="1">
              <a:buFont typeface="Wingdings" panose="05000000000000000000" pitchFamily="2" charset="2"/>
              <a:buChar char="q"/>
            </a:pPr>
            <a:r>
              <a:rPr lang="en-US" sz="2400" dirty="0"/>
              <a:t>Debt ratios: </a:t>
            </a:r>
            <a:br>
              <a:rPr lang="en-US" sz="900" dirty="0"/>
            </a:br>
            <a:endParaRPr lang="en-US" sz="900" dirty="0"/>
          </a:p>
          <a:p>
            <a:pPr marL="1085850" lvl="2">
              <a:buFont typeface="Wingdings" panose="05000000000000000000" pitchFamily="2" charset="2"/>
              <a:buChar char="§"/>
            </a:pPr>
            <a:r>
              <a:rPr lang="en-US" dirty="0"/>
              <a:t>36% conventional; </a:t>
            </a:r>
          </a:p>
          <a:p>
            <a:pPr marL="1085850" lvl="2">
              <a:buFont typeface="Wingdings" panose="05000000000000000000" pitchFamily="2" charset="2"/>
              <a:buChar char="§"/>
            </a:pPr>
            <a:r>
              <a:rPr lang="en-US" dirty="0"/>
              <a:t>41% FHA and VA</a:t>
            </a:r>
          </a:p>
          <a:p>
            <a:pPr lvl="2" indent="-285750">
              <a:buFont typeface="Wingdings" panose="05000000000000000000" pitchFamily="2" charset="2"/>
              <a:buChar char="§"/>
            </a:pPr>
            <a:endParaRPr lang="en-US" sz="1800" dirty="0"/>
          </a:p>
          <a:p>
            <a:pPr marL="857250" lvl="2" indent="0">
              <a:buNone/>
            </a:pPr>
            <a:br>
              <a:rPr lang="en-US" sz="1800" dirty="0"/>
            </a:br>
            <a:endParaRPr lang="en-US" sz="1800" dirty="0"/>
          </a:p>
          <a:p>
            <a:pPr marL="400050" lvl="1" indent="0">
              <a:buNone/>
            </a:pPr>
            <a:endParaRPr lang="en-US" sz="1800" dirty="0"/>
          </a:p>
        </p:txBody>
      </p:sp>
      <p:sp>
        <p:nvSpPr>
          <p:cNvPr id="8" name="Text Placeholder 7"/>
          <p:cNvSpPr>
            <a:spLocks noGrp="1"/>
          </p:cNvSpPr>
          <p:nvPr>
            <p:ph type="body" sz="half" idx="2"/>
          </p:nvPr>
        </p:nvSpPr>
        <p:spPr>
          <a:xfrm>
            <a:off x="304800" y="1600200"/>
            <a:ext cx="1905000" cy="4114800"/>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solidFill>
                  <a:srgbClr val="FF0000"/>
                </a:solidFill>
              </a:rPr>
              <a:t>Qualifying for a Mortgage Loan</a:t>
            </a:r>
            <a:endParaRPr lang="en-US" dirty="0">
              <a:solidFill>
                <a:srgbClr val="FF0000"/>
              </a:solidFill>
            </a:endParaRPr>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582050267"/>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3938"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9685263"/>
      </p:ext>
    </p:ext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73050"/>
            <a:ext cx="28194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6584950"/>
          </a:xfrm>
        </p:spPr>
        <p:txBody>
          <a:bodyPr>
            <a:normAutofit lnSpcReduction="10000"/>
          </a:bodyPr>
          <a:lstStyle/>
          <a:p>
            <a:pPr marL="0" lvl="0" indent="0">
              <a:buNone/>
            </a:pPr>
            <a:r>
              <a:rPr lang="en-US" sz="2400" b="1" dirty="0">
                <a:solidFill>
                  <a:srgbClr val="FF0000"/>
                </a:solidFill>
              </a:rPr>
              <a:t>Qualifying for a Mortgage Loan</a:t>
            </a:r>
          </a:p>
          <a:p>
            <a:pPr marL="0" lvl="0" indent="0">
              <a:buNone/>
            </a:pPr>
            <a:endParaRPr lang="en-US" sz="1200" dirty="0"/>
          </a:p>
          <a:p>
            <a:pPr marL="400050" lvl="1" indent="0">
              <a:buNone/>
            </a:pPr>
            <a:r>
              <a:rPr lang="en-US" sz="2400" b="1" dirty="0"/>
              <a:t>Cash qualification</a:t>
            </a:r>
          </a:p>
          <a:p>
            <a:pPr lvl="2" indent="-285750">
              <a:buFont typeface="Wingdings" panose="05000000000000000000" pitchFamily="2" charset="2"/>
              <a:buChar char="q"/>
            </a:pPr>
            <a:r>
              <a:rPr lang="en-US" dirty="0"/>
              <a:t>lender verifies applicant's sources of cash for down payment</a:t>
            </a:r>
          </a:p>
          <a:p>
            <a:pPr marL="400050" lvl="1" indent="0">
              <a:buNone/>
            </a:pPr>
            <a:r>
              <a:rPr lang="en-US" sz="2400" b="1" dirty="0"/>
              <a:t>Net worth</a:t>
            </a:r>
          </a:p>
          <a:p>
            <a:pPr lvl="2" indent="-285750">
              <a:buFont typeface="Wingdings" panose="05000000000000000000" pitchFamily="2" charset="2"/>
              <a:buChar char="q"/>
            </a:pPr>
            <a:r>
              <a:rPr lang="en-US" dirty="0"/>
              <a:t>extent to which applicant's assets exceed liabilities</a:t>
            </a:r>
          </a:p>
          <a:p>
            <a:pPr marL="400050" lvl="1" indent="0">
              <a:buNone/>
            </a:pPr>
            <a:r>
              <a:rPr lang="en-US" sz="2400" b="1" dirty="0"/>
              <a:t>Credit evaluation </a:t>
            </a:r>
          </a:p>
          <a:p>
            <a:pPr lvl="2" indent="-285750">
              <a:buFont typeface="Wingdings" panose="05000000000000000000" pitchFamily="2" charset="2"/>
              <a:buChar char="q"/>
            </a:pPr>
            <a:r>
              <a:rPr lang="en-US" dirty="0"/>
              <a:t>lender obtains credit reports to evaluate applicant's payment behavior</a:t>
            </a:r>
            <a:endParaRPr lang="en-US" b="1" dirty="0"/>
          </a:p>
          <a:p>
            <a:pPr marL="400050" lvl="1" indent="0">
              <a:buNone/>
            </a:pPr>
            <a:r>
              <a:rPr lang="en-US" sz="2400" b="1" dirty="0"/>
              <a:t>Loan commitment </a:t>
            </a:r>
          </a:p>
          <a:p>
            <a:pPr lvl="2" indent="-285750">
              <a:buFont typeface="Wingdings" panose="05000000000000000000" pitchFamily="2" charset="2"/>
              <a:buChar char="q"/>
            </a:pPr>
            <a:r>
              <a:rPr lang="en-US" dirty="0"/>
              <a:t>lender's written pledge to grant loan under certain terms</a:t>
            </a:r>
          </a:p>
          <a:p>
            <a:pPr lvl="2" indent="-285750">
              <a:buFont typeface="Wingdings" panose="05000000000000000000" pitchFamily="2" charset="2"/>
              <a:buChar char="q"/>
            </a:pPr>
            <a:r>
              <a:rPr lang="en-US" dirty="0"/>
              <a:t>commitment may be firm or conditional </a:t>
            </a:r>
          </a:p>
          <a:p>
            <a:pPr lvl="2" indent="-285750">
              <a:buFont typeface="Wingdings" panose="05000000000000000000" pitchFamily="2" charset="2"/>
              <a:buChar char="q"/>
            </a:pPr>
            <a:endParaRPr lang="en-US" sz="1600" dirty="0"/>
          </a:p>
          <a:p>
            <a:pPr marL="457200" lvl="1" indent="0">
              <a:buNone/>
            </a:pPr>
            <a:endParaRPr lang="en-US" sz="1200" dirty="0"/>
          </a:p>
          <a:p>
            <a:pPr marL="400050" lvl="1" indent="0">
              <a:buNone/>
            </a:pPr>
            <a:endParaRPr lang="en-US" sz="1600" dirty="0"/>
          </a:p>
        </p:txBody>
      </p:sp>
      <p:sp>
        <p:nvSpPr>
          <p:cNvPr id="8" name="Text Placeholder 7"/>
          <p:cNvSpPr>
            <a:spLocks noGrp="1"/>
          </p:cNvSpPr>
          <p:nvPr>
            <p:ph type="body" sz="half" idx="2"/>
          </p:nvPr>
        </p:nvSpPr>
        <p:spPr>
          <a:xfrm>
            <a:off x="228601" y="1600200"/>
            <a:ext cx="19812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solidFill>
                  <a:srgbClr val="FF0000"/>
                </a:solidFill>
              </a:rPr>
              <a:t>Qualifying for a Mortgage Loan</a:t>
            </a:r>
            <a:endParaRPr lang="en-US" dirty="0">
              <a:solidFill>
                <a:srgbClr val="FF0000"/>
              </a:solidFill>
            </a:endParaRPr>
          </a:p>
          <a:p>
            <a:pPr>
              <a:spcBef>
                <a:spcPts val="0"/>
              </a:spcBef>
            </a:pPr>
            <a:r>
              <a:rPr lang="en-US" b="1" dirty="0"/>
              <a:t> </a:t>
            </a:r>
            <a:endParaRPr lang="en-US" dirty="0"/>
          </a:p>
          <a:p>
            <a:pPr>
              <a:spcBef>
                <a:spcPts val="0"/>
              </a:spcBef>
            </a:pPr>
            <a:r>
              <a:rPr lang="en-US" b="1" dirty="0"/>
              <a:t>Closing a Loan</a:t>
            </a:r>
            <a:endParaRPr lang="en-US" dirty="0"/>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700290333"/>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9448478"/>
      </p:ext>
    </p:ext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5853113"/>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Closing a Loan</a:t>
            </a:r>
          </a:p>
          <a:p>
            <a:pPr marL="0" indent="0">
              <a:buNone/>
            </a:pPr>
            <a:endParaRPr lang="en-US" sz="2400" dirty="0"/>
          </a:p>
          <a:p>
            <a:pPr marL="685800" lvl="1">
              <a:buFont typeface="Wingdings" panose="05000000000000000000" pitchFamily="2" charset="2"/>
              <a:buChar char="q"/>
            </a:pPr>
            <a:r>
              <a:rPr lang="en-US" sz="2400" dirty="0"/>
              <a:t>Occurs at closing of the transaction</a:t>
            </a:r>
          </a:p>
          <a:p>
            <a:pPr marL="400050" lvl="1" indent="0">
              <a:buNone/>
            </a:pPr>
            <a:endParaRPr lang="en-US" sz="2400" dirty="0"/>
          </a:p>
          <a:p>
            <a:pPr marL="685800" lvl="1">
              <a:buFont typeface="Wingdings" panose="05000000000000000000" pitchFamily="2" charset="2"/>
              <a:buChar char="q"/>
            </a:pPr>
            <a:r>
              <a:rPr lang="en-US" sz="2400" dirty="0"/>
              <a:t>Funds disbursed from escrow per instructions</a:t>
            </a:r>
          </a:p>
          <a:p>
            <a:pPr marL="400050" lvl="1" indent="0">
              <a:buNone/>
            </a:pPr>
            <a:endParaRPr lang="en-US" sz="2400" b="1" dirty="0"/>
          </a:p>
          <a:p>
            <a:pPr marL="685800" lvl="1">
              <a:buFont typeface="Wingdings" panose="05000000000000000000" pitchFamily="2" charset="2"/>
              <a:buChar char="q"/>
            </a:pPr>
            <a:r>
              <a:rPr lang="en-US" sz="2400" dirty="0"/>
              <a:t>Buyer / borrower executes all documents and receives copies</a:t>
            </a:r>
            <a:br>
              <a:rPr lang="en-US" sz="2400" dirty="0"/>
            </a:br>
            <a:endParaRPr lang="en-US" sz="2400" dirty="0"/>
          </a:p>
          <a:p>
            <a:pPr marL="685800" lvl="1">
              <a:buFont typeface="Wingdings" panose="05000000000000000000" pitchFamily="2" charset="2"/>
              <a:buChar char="q"/>
            </a:pPr>
            <a:r>
              <a:rPr lang="en-US" sz="2400" dirty="0"/>
              <a:t>Title  to mortgaged property transfers to borrower and is duly recorded</a:t>
            </a:r>
          </a:p>
          <a:p>
            <a:pPr marL="857250" lvl="2" indent="0">
              <a:buNone/>
            </a:pPr>
            <a:endParaRPr lang="en-US" sz="1600" dirty="0"/>
          </a:p>
          <a:p>
            <a:pPr marL="457200" lvl="1" indent="0">
              <a:buNone/>
            </a:pPr>
            <a:endParaRPr lang="en-US" sz="1200" dirty="0"/>
          </a:p>
          <a:p>
            <a:pPr marL="400050" lvl="1" indent="0">
              <a:buNone/>
            </a:pPr>
            <a:endParaRPr lang="en-US" sz="1600" dirty="0"/>
          </a:p>
        </p:txBody>
      </p:sp>
      <p:sp>
        <p:nvSpPr>
          <p:cNvPr id="8" name="Text Placeholder 7"/>
          <p:cNvSpPr>
            <a:spLocks noGrp="1"/>
          </p:cNvSpPr>
          <p:nvPr>
            <p:ph type="body" sz="half" idx="2"/>
          </p:nvPr>
        </p:nvSpPr>
        <p:spPr>
          <a:xfrm>
            <a:off x="304801" y="1600200"/>
            <a:ext cx="1905000" cy="4114800"/>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solidFill>
                  <a:srgbClr val="FF0000"/>
                </a:solidFill>
              </a:rPr>
              <a:t>Closing a Loan</a:t>
            </a:r>
            <a:endParaRPr lang="en-US" dirty="0">
              <a:solidFill>
                <a:srgbClr val="FF0000"/>
              </a:solidFill>
            </a:endParaRP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161085860"/>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2602181"/>
      </p:ext>
    </p:ext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73050"/>
            <a:ext cx="28194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457200"/>
            <a:ext cx="6019800" cy="5668963"/>
          </a:xfrm>
        </p:spPr>
        <p:txBody>
          <a:bodyPr>
            <a:normAutofit/>
          </a:bodyPr>
          <a:lstStyle/>
          <a:p>
            <a:pPr marL="0" lvl="0" indent="0">
              <a:buNone/>
            </a:pPr>
            <a:r>
              <a:rPr lang="en-US" sz="2400" b="1" dirty="0">
                <a:solidFill>
                  <a:srgbClr val="FF0000"/>
                </a:solidFill>
              </a:rPr>
              <a:t>Laws Affecting Mortgage Lending</a:t>
            </a:r>
          </a:p>
          <a:p>
            <a:pPr marL="0" indent="0">
              <a:buNone/>
            </a:pPr>
            <a:endParaRPr lang="en-US" sz="1600" dirty="0"/>
          </a:p>
          <a:p>
            <a:pPr marL="857250" lvl="2" indent="0">
              <a:buNone/>
            </a:pPr>
            <a:endParaRPr lang="en-US" sz="1600" dirty="0"/>
          </a:p>
          <a:p>
            <a:pPr marL="457200" lvl="1" indent="0">
              <a:buNone/>
            </a:pPr>
            <a:endParaRPr lang="en-US" sz="1200" dirty="0"/>
          </a:p>
          <a:p>
            <a:pPr marL="400050" lvl="1" indent="0">
              <a:buNone/>
            </a:pPr>
            <a:endParaRPr lang="en-US" sz="1600" dirty="0"/>
          </a:p>
        </p:txBody>
      </p:sp>
      <p:sp>
        <p:nvSpPr>
          <p:cNvPr id="8" name="Text Placeholder 7"/>
          <p:cNvSpPr>
            <a:spLocks noGrp="1"/>
          </p:cNvSpPr>
          <p:nvPr>
            <p:ph type="body" sz="half" idx="2"/>
          </p:nvPr>
        </p:nvSpPr>
        <p:spPr>
          <a:xfrm>
            <a:off x="228601" y="1600200"/>
            <a:ext cx="19812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solidFill>
                  <a:srgbClr val="FF0000"/>
                </a:solidFill>
              </a:rPr>
              <a:t>Laws Affecting Mortgage Lending</a:t>
            </a:r>
            <a:endParaRPr lang="en-US" dirty="0">
              <a:solidFill>
                <a:srgbClr val="FF0000"/>
              </a:solidFill>
            </a:endParaRPr>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658896643"/>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 name="Picture 2" descr="C:\Users\Owner\Documents\PREP\PREP COLLATERALS\VISUAL GRAPHICS\48 major financing laws.jpg"/>
          <p:cNvPicPr>
            <a:picLocks noChangeAspect="1" noChangeArrowheads="1"/>
          </p:cNvPicPr>
          <p:nvPr/>
        </p:nvPicPr>
        <p:blipFill rotWithShape="1">
          <a:blip r:embed="rId3">
            <a:extLst>
              <a:ext uri="{28A0092B-C50C-407E-A947-70E740481C1C}">
                <a14:useLocalDpi xmlns:a14="http://schemas.microsoft.com/office/drawing/2010/main" val="0"/>
              </a:ext>
            </a:extLst>
          </a:blip>
          <a:srcRect b="4657"/>
          <a:stretch/>
        </p:blipFill>
        <p:spPr bwMode="auto">
          <a:xfrm>
            <a:off x="3276600" y="1167244"/>
            <a:ext cx="4648200" cy="5385956"/>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209800" y="3810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0189937"/>
      </p:ext>
    </p:extLst>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6203950"/>
          </a:xfrm>
        </p:spPr>
        <p:txBody>
          <a:bodyPr>
            <a:normAutofit lnSpcReduction="10000"/>
          </a:bodyPr>
          <a:lstStyle/>
          <a:p>
            <a:pPr marL="0" lvl="0" indent="0">
              <a:buNone/>
            </a:pPr>
            <a:r>
              <a:rPr lang="en-US" sz="2400" b="1" dirty="0">
                <a:solidFill>
                  <a:srgbClr val="FF0000"/>
                </a:solidFill>
              </a:rPr>
              <a:t>Laws Affecting Mortgage Lending</a:t>
            </a:r>
          </a:p>
          <a:p>
            <a:pPr marL="400050" lvl="1" indent="0">
              <a:buNone/>
            </a:pPr>
            <a:endParaRPr lang="en-US" sz="1200" b="1" dirty="0"/>
          </a:p>
          <a:p>
            <a:pPr marL="400050" lvl="1" indent="0">
              <a:buNone/>
            </a:pPr>
            <a:r>
              <a:rPr lang="en-US" sz="2400" b="1" dirty="0"/>
              <a:t>Truth-in-Lending and Regulation Z</a:t>
            </a:r>
          </a:p>
          <a:p>
            <a:pPr marL="400050" lvl="1" indent="0">
              <a:buNone/>
            </a:pPr>
            <a:endParaRPr lang="en-US" sz="2400" b="1" dirty="0"/>
          </a:p>
          <a:p>
            <a:pPr marL="685800" lvl="1">
              <a:buFont typeface="Wingdings" panose="05000000000000000000" pitchFamily="2" charset="2"/>
              <a:buChar char="q"/>
            </a:pPr>
            <a:r>
              <a:rPr lang="en-US" sz="2400" b="1" dirty="0" err="1"/>
              <a:t>Reg</a:t>
            </a:r>
            <a:r>
              <a:rPr lang="en-US" sz="2400" b="1" dirty="0"/>
              <a:t> Z</a:t>
            </a:r>
            <a:r>
              <a:rPr lang="en-US" sz="2400" dirty="0"/>
              <a:t> implements </a:t>
            </a:r>
            <a:r>
              <a:rPr lang="en-US" sz="2400" b="1" dirty="0"/>
              <a:t>Truth-in-Lending Simplification and Reform Act</a:t>
            </a:r>
            <a:r>
              <a:rPr lang="en-US" sz="2400" dirty="0"/>
              <a:t> and </a:t>
            </a:r>
            <a:r>
              <a:rPr lang="en-US" sz="2400" b="1" dirty="0"/>
              <a:t>Consumer Credit Protection Act</a:t>
            </a:r>
            <a:br>
              <a:rPr lang="en-US" sz="2400" b="1" dirty="0"/>
            </a:br>
            <a:endParaRPr lang="en-US" sz="2400" b="1" dirty="0"/>
          </a:p>
          <a:p>
            <a:pPr marL="685800" lvl="1">
              <a:buFont typeface="Wingdings" panose="05000000000000000000" pitchFamily="2" charset="2"/>
              <a:buChar char="q"/>
            </a:pPr>
            <a:r>
              <a:rPr lang="en-US" sz="2400" dirty="0"/>
              <a:t>Lender must </a:t>
            </a:r>
            <a:r>
              <a:rPr lang="en-US" sz="2400" b="1" dirty="0"/>
              <a:t>disclose finance charges</a:t>
            </a:r>
            <a:r>
              <a:rPr lang="en-US" sz="2400" dirty="0"/>
              <a:t> and APR prior to closing; </a:t>
            </a:r>
            <a:br>
              <a:rPr lang="en-US" sz="2400" dirty="0"/>
            </a:br>
            <a:endParaRPr lang="en-US" sz="2400" dirty="0"/>
          </a:p>
          <a:p>
            <a:pPr marL="685800" lvl="1">
              <a:buFont typeface="Wingdings" panose="05000000000000000000" pitchFamily="2" charset="2"/>
              <a:buChar char="q"/>
            </a:pPr>
            <a:r>
              <a:rPr lang="en-US" sz="2400" dirty="0"/>
              <a:t>Borrower has limited right of rescission, but excludes primary residence</a:t>
            </a:r>
            <a:br>
              <a:rPr lang="en-US" sz="2400" dirty="0"/>
            </a:br>
            <a:endParaRPr lang="en-US" sz="2400" dirty="0"/>
          </a:p>
          <a:p>
            <a:pPr marL="685800" lvl="1">
              <a:buFont typeface="Wingdings" panose="05000000000000000000" pitchFamily="2" charset="2"/>
              <a:buChar char="q"/>
            </a:pPr>
            <a:r>
              <a:rPr lang="en-US" sz="2400" dirty="0"/>
              <a:t>Lender must follow </a:t>
            </a:r>
            <a:r>
              <a:rPr lang="en-US" sz="2400" b="1" dirty="0"/>
              <a:t>advertising requirements </a:t>
            </a:r>
            <a:r>
              <a:rPr lang="en-US" sz="2400" dirty="0"/>
              <a:t>for full disclosure of costs, loan mechanics</a:t>
            </a:r>
            <a:endParaRPr lang="en-US" sz="2400" b="1" dirty="0"/>
          </a:p>
          <a:p>
            <a:pPr marL="857250" lvl="2" indent="0">
              <a:buNone/>
            </a:pPr>
            <a:endParaRPr lang="en-US" sz="1600" dirty="0"/>
          </a:p>
          <a:p>
            <a:pPr marL="457200" lvl="1" indent="0">
              <a:buNone/>
            </a:pPr>
            <a:endParaRPr lang="en-US" sz="1200" dirty="0"/>
          </a:p>
          <a:p>
            <a:pPr marL="400050" lvl="1" indent="0">
              <a:buNone/>
            </a:pPr>
            <a:endParaRPr lang="en-US" sz="1600" dirty="0"/>
          </a:p>
        </p:txBody>
      </p:sp>
      <p:sp>
        <p:nvSpPr>
          <p:cNvPr id="8" name="Text Placeholder 7"/>
          <p:cNvSpPr>
            <a:spLocks noGrp="1"/>
          </p:cNvSpPr>
          <p:nvPr>
            <p:ph type="body" sz="half" idx="2"/>
          </p:nvPr>
        </p:nvSpPr>
        <p:spPr>
          <a:xfrm>
            <a:off x="304801" y="1600200"/>
            <a:ext cx="1905000" cy="4114800"/>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solidFill>
                  <a:srgbClr val="FF0000"/>
                </a:solidFill>
              </a:rPr>
              <a:t>Laws Affecting Mortgage Lending</a:t>
            </a:r>
            <a:endParaRPr lang="en-US" dirty="0">
              <a:solidFill>
                <a:srgbClr val="FF0000"/>
              </a:solidFill>
            </a:endParaRPr>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742584182"/>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410086"/>
      </p:ext>
    </p:extLst>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6508750"/>
          </a:xfrm>
        </p:spPr>
        <p:txBody>
          <a:bodyPr>
            <a:normAutofit fontScale="77500" lnSpcReduction="20000"/>
          </a:bodyPr>
          <a:lstStyle/>
          <a:p>
            <a:pPr marL="0" lvl="0" indent="0">
              <a:buNone/>
            </a:pPr>
            <a:r>
              <a:rPr lang="en-US" sz="3100" b="1" dirty="0">
                <a:solidFill>
                  <a:srgbClr val="FF0000"/>
                </a:solidFill>
              </a:rPr>
              <a:t>Laws Affecting Mortgage Lending</a:t>
            </a:r>
          </a:p>
          <a:p>
            <a:pPr marL="0" indent="0">
              <a:buNone/>
            </a:pPr>
            <a:endParaRPr lang="en-US" sz="1600" dirty="0"/>
          </a:p>
          <a:p>
            <a:pPr marL="400050" lvl="1" indent="0">
              <a:buNone/>
            </a:pPr>
            <a:r>
              <a:rPr lang="en-US" sz="3100" b="1" dirty="0"/>
              <a:t>Equal Credit Opportunity Act (ECOA)</a:t>
            </a:r>
          </a:p>
          <a:p>
            <a:pPr marL="400050" lvl="1" indent="0">
              <a:buNone/>
            </a:pPr>
            <a:endParaRPr lang="en-US" sz="2600" b="1" dirty="0"/>
          </a:p>
          <a:p>
            <a:pPr marL="685800" lvl="1">
              <a:buFont typeface="Wingdings" panose="05000000000000000000" pitchFamily="2" charset="2"/>
              <a:buChar char="q"/>
            </a:pPr>
            <a:r>
              <a:rPr lang="en-US" sz="3100" dirty="0"/>
              <a:t>Prohibits discrimination in lending based on</a:t>
            </a:r>
          </a:p>
          <a:p>
            <a:pPr lvl="2" indent="-285750">
              <a:buFont typeface="Wingdings" panose="05000000000000000000" pitchFamily="2" charset="2"/>
              <a:buChar char="§"/>
            </a:pPr>
            <a:r>
              <a:rPr lang="en-US" sz="2800" dirty="0"/>
              <a:t>race or color</a:t>
            </a:r>
          </a:p>
          <a:p>
            <a:pPr lvl="2" indent="-285750">
              <a:buFont typeface="Wingdings" panose="05000000000000000000" pitchFamily="2" charset="2"/>
              <a:buChar char="§"/>
            </a:pPr>
            <a:r>
              <a:rPr lang="en-US" sz="2800" dirty="0"/>
              <a:t>religion</a:t>
            </a:r>
          </a:p>
          <a:p>
            <a:pPr lvl="2" indent="-285750">
              <a:buFont typeface="Wingdings" panose="05000000000000000000" pitchFamily="2" charset="2"/>
              <a:buChar char="§"/>
            </a:pPr>
            <a:r>
              <a:rPr lang="en-US" sz="2800" dirty="0"/>
              <a:t>national origin</a:t>
            </a:r>
          </a:p>
          <a:p>
            <a:pPr lvl="2" indent="-285750">
              <a:buFont typeface="Wingdings" panose="05000000000000000000" pitchFamily="2" charset="2"/>
              <a:buChar char="§"/>
            </a:pPr>
            <a:r>
              <a:rPr lang="en-US" sz="2800" dirty="0"/>
              <a:t>sex </a:t>
            </a:r>
          </a:p>
          <a:p>
            <a:pPr lvl="2" indent="-285750">
              <a:buFont typeface="Wingdings" panose="05000000000000000000" pitchFamily="2" charset="2"/>
              <a:buChar char="§"/>
            </a:pPr>
            <a:r>
              <a:rPr lang="en-US" sz="2800" dirty="0"/>
              <a:t>marital status</a:t>
            </a:r>
          </a:p>
          <a:p>
            <a:pPr lvl="2" indent="-285750">
              <a:buFont typeface="Wingdings" panose="05000000000000000000" pitchFamily="2" charset="2"/>
              <a:buChar char="§"/>
            </a:pPr>
            <a:r>
              <a:rPr lang="en-US" sz="2800" dirty="0"/>
              <a:t>age</a:t>
            </a:r>
          </a:p>
          <a:p>
            <a:pPr lvl="2" indent="-285750">
              <a:buFont typeface="Wingdings" panose="05000000000000000000" pitchFamily="2" charset="2"/>
              <a:buChar char="§"/>
            </a:pPr>
            <a:r>
              <a:rPr lang="en-US" sz="2800" dirty="0"/>
              <a:t>dependency upon public assistance</a:t>
            </a:r>
            <a:br>
              <a:rPr lang="en-US" sz="2800" b="1" dirty="0"/>
            </a:br>
            <a:endParaRPr lang="en-US" sz="2800" b="1" dirty="0"/>
          </a:p>
          <a:p>
            <a:pPr marL="685800" lvl="1">
              <a:buFont typeface="Wingdings" panose="05000000000000000000" pitchFamily="2" charset="2"/>
              <a:buChar char="q"/>
            </a:pPr>
            <a:r>
              <a:rPr lang="en-US" sz="3100" dirty="0"/>
              <a:t>Licensees assisting in qualifying must also comply </a:t>
            </a:r>
            <a:br>
              <a:rPr lang="en-US" dirty="0"/>
            </a:br>
            <a:endParaRPr lang="en-US" dirty="0"/>
          </a:p>
          <a:p>
            <a:pPr marL="685800" lvl="1">
              <a:buFont typeface="Wingdings" panose="05000000000000000000" pitchFamily="2" charset="2"/>
              <a:buChar char="q"/>
            </a:pPr>
            <a:r>
              <a:rPr lang="en-US" sz="3100" dirty="0"/>
              <a:t>Denied applicants must get notice within 30 days</a:t>
            </a:r>
            <a:br>
              <a:rPr lang="en-US" sz="1800" dirty="0"/>
            </a:br>
            <a:endParaRPr lang="en-US" sz="1800" dirty="0"/>
          </a:p>
          <a:p>
            <a:pPr marL="857250" lvl="2" indent="0">
              <a:buNone/>
            </a:pPr>
            <a:endParaRPr lang="en-US" sz="1600" dirty="0"/>
          </a:p>
          <a:p>
            <a:pPr marL="457200" lvl="1" indent="0">
              <a:buNone/>
            </a:pPr>
            <a:endParaRPr lang="en-US" sz="1200" dirty="0"/>
          </a:p>
          <a:p>
            <a:pPr marL="400050" lvl="1" indent="0">
              <a:buNone/>
            </a:pPr>
            <a:endParaRPr lang="en-US" sz="1600" dirty="0"/>
          </a:p>
        </p:txBody>
      </p:sp>
      <p:sp>
        <p:nvSpPr>
          <p:cNvPr id="8" name="Text Placeholder 7"/>
          <p:cNvSpPr>
            <a:spLocks noGrp="1"/>
          </p:cNvSpPr>
          <p:nvPr>
            <p:ph type="body" sz="half" idx="2"/>
          </p:nvPr>
        </p:nvSpPr>
        <p:spPr>
          <a:xfrm>
            <a:off x="304800" y="1600200"/>
            <a:ext cx="1905000" cy="4191000"/>
          </a:xfrm>
          <a:noFill/>
        </p:spPr>
        <p:txBody>
          <a:bodyPr>
            <a:normAutofit lnSpcReduction="10000"/>
          </a:bodyPr>
          <a:lstStyle/>
          <a:p>
            <a:r>
              <a:rPr lang="en-US" b="1" dirty="0"/>
              <a:t>Anatomy of Mortgage Lending</a:t>
            </a:r>
          </a:p>
          <a:p>
            <a:r>
              <a:rPr lang="en-US" b="1" dirty="0"/>
              <a:t> </a:t>
            </a:r>
            <a:endParaRPr lang="en-US" dirty="0"/>
          </a:p>
          <a:p>
            <a:r>
              <a:rPr lang="en-US" b="1" dirty="0"/>
              <a:t>Initiating a Mortgage Loan</a:t>
            </a:r>
            <a:endParaRPr lang="en-US" dirty="0"/>
          </a:p>
          <a:p>
            <a:r>
              <a:rPr lang="en-US" b="1" dirty="0"/>
              <a:t> </a:t>
            </a:r>
            <a:endParaRPr lang="en-US" dirty="0"/>
          </a:p>
          <a:p>
            <a:r>
              <a:rPr lang="en-US" b="1" dirty="0"/>
              <a:t>Qualifying for a Mortgage Loan</a:t>
            </a:r>
            <a:endParaRPr lang="en-US" dirty="0"/>
          </a:p>
          <a:p>
            <a:r>
              <a:rPr lang="en-US" b="1" dirty="0"/>
              <a:t> </a:t>
            </a:r>
            <a:endParaRPr lang="en-US" dirty="0"/>
          </a:p>
          <a:p>
            <a:r>
              <a:rPr lang="en-US" b="1" dirty="0"/>
              <a:t>Closing a Loan</a:t>
            </a:r>
          </a:p>
          <a:p>
            <a:r>
              <a:rPr lang="en-US" b="1" dirty="0"/>
              <a:t> </a:t>
            </a:r>
            <a:endParaRPr lang="en-US" dirty="0"/>
          </a:p>
          <a:p>
            <a:pPr>
              <a:spcBef>
                <a:spcPts val="0"/>
              </a:spcBef>
            </a:pPr>
            <a:r>
              <a:rPr lang="en-US" b="1" dirty="0">
                <a:solidFill>
                  <a:srgbClr val="FF0000"/>
                </a:solidFill>
              </a:rPr>
              <a:t>Laws Affecting Mortgage Lending</a:t>
            </a:r>
            <a:endParaRPr lang="en-US" dirty="0">
              <a:solidFill>
                <a:srgbClr val="FF0000"/>
              </a:solidFill>
            </a:endParaRPr>
          </a:p>
          <a:p>
            <a:r>
              <a:rPr lang="en-US" b="1" dirty="0"/>
              <a:t> </a:t>
            </a:r>
            <a:endParaRPr lang="en-US" dirty="0"/>
          </a:p>
          <a:p>
            <a:r>
              <a:rPr lang="en-US" b="1" dirty="0"/>
              <a:t>The Mortgage Market</a:t>
            </a:r>
            <a:endParaRPr lang="en-US" dirty="0"/>
          </a:p>
          <a:p>
            <a:r>
              <a:rPr lang="en-US" b="1" dirty="0"/>
              <a:t> </a:t>
            </a:r>
            <a:endParaRPr lang="en-US" dirty="0"/>
          </a:p>
          <a:p>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596283889"/>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17-25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4864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4015656"/>
      </p:ext>
    </p:extLst>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73050"/>
            <a:ext cx="28194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438400" y="273050"/>
            <a:ext cx="6705600" cy="6203950"/>
          </a:xfrm>
        </p:spPr>
        <p:txBody>
          <a:bodyPr>
            <a:normAutofit fontScale="77500" lnSpcReduction="20000"/>
          </a:bodyPr>
          <a:lstStyle/>
          <a:p>
            <a:pPr marL="0" lvl="0" indent="0">
              <a:buNone/>
            </a:pPr>
            <a:r>
              <a:rPr lang="en-US" sz="3100" b="1" dirty="0">
                <a:solidFill>
                  <a:srgbClr val="FF0000"/>
                </a:solidFill>
              </a:rPr>
              <a:t>Laws Affecting Mortgage Lending</a:t>
            </a:r>
          </a:p>
          <a:p>
            <a:pPr marL="0" indent="0">
              <a:buNone/>
            </a:pPr>
            <a:endParaRPr lang="en-US" sz="2800" dirty="0"/>
          </a:p>
          <a:p>
            <a:pPr marL="400050" lvl="1" indent="0">
              <a:buNone/>
            </a:pPr>
            <a:r>
              <a:rPr lang="en-US" sz="3100" b="1" dirty="0"/>
              <a:t>Real Estate Settlement Procedures Act (RESPA)</a:t>
            </a:r>
          </a:p>
          <a:p>
            <a:pPr marL="400050" lvl="1" indent="0">
              <a:buNone/>
            </a:pPr>
            <a:endParaRPr lang="en-US" b="1" dirty="0"/>
          </a:p>
          <a:p>
            <a:pPr marL="685800" lvl="1">
              <a:buFont typeface="Wingdings" panose="05000000000000000000" pitchFamily="2" charset="2"/>
              <a:buChar char="q"/>
            </a:pPr>
            <a:r>
              <a:rPr lang="en-US" sz="3100" dirty="0"/>
              <a:t>Standardizes settlement practices &amp; ensures buyers understand settlement costs</a:t>
            </a:r>
            <a:br>
              <a:rPr lang="en-US" dirty="0"/>
            </a:br>
            <a:endParaRPr lang="en-US" dirty="0"/>
          </a:p>
          <a:p>
            <a:pPr marL="685800" lvl="1">
              <a:buFont typeface="Wingdings" panose="05000000000000000000" pitchFamily="2" charset="2"/>
              <a:buChar char="q"/>
            </a:pPr>
            <a:r>
              <a:rPr lang="en-US" sz="3100" dirty="0"/>
              <a:t>Lender must</a:t>
            </a:r>
            <a:r>
              <a:rPr lang="en-US" dirty="0"/>
              <a:t>: </a:t>
            </a:r>
            <a:br>
              <a:rPr lang="en-US" dirty="0"/>
            </a:br>
            <a:endParaRPr lang="en-US" dirty="0"/>
          </a:p>
          <a:p>
            <a:pPr lvl="2" indent="-285750">
              <a:buFont typeface="Wingdings" panose="05000000000000000000" pitchFamily="2" charset="2"/>
              <a:buChar char="§"/>
            </a:pPr>
            <a:r>
              <a:rPr lang="en-US" sz="3100" dirty="0"/>
              <a:t>provide CFPB booklet explaining loans, settlement costs and procedures</a:t>
            </a:r>
            <a:br>
              <a:rPr lang="en-US" sz="3100" dirty="0"/>
            </a:br>
            <a:endParaRPr lang="en-US" sz="3100" dirty="0"/>
          </a:p>
          <a:p>
            <a:pPr lvl="2" indent="-285750">
              <a:buFont typeface="Wingdings" panose="05000000000000000000" pitchFamily="2" charset="2"/>
              <a:buChar char="§"/>
            </a:pPr>
            <a:r>
              <a:rPr lang="en-US" sz="3100" dirty="0"/>
              <a:t>provide CFPB Loan Estimate of settlement costs within three days of application</a:t>
            </a:r>
            <a:br>
              <a:rPr lang="en-US" sz="3100" dirty="0"/>
            </a:br>
            <a:endParaRPr lang="en-US" sz="3100" dirty="0"/>
          </a:p>
          <a:p>
            <a:pPr lvl="2" indent="-285750">
              <a:buFont typeface="Wingdings" panose="05000000000000000000" pitchFamily="2" charset="2"/>
              <a:buChar char="§"/>
            </a:pPr>
            <a:r>
              <a:rPr lang="en-US" sz="3100" dirty="0"/>
              <a:t>provide CFPB Closing Disclosure three days before loan consummation </a:t>
            </a:r>
          </a:p>
          <a:p>
            <a:pPr marL="400050" lvl="1" indent="0">
              <a:buNone/>
            </a:pPr>
            <a:br>
              <a:rPr lang="en-US" sz="1600" dirty="0"/>
            </a:br>
            <a:endParaRPr lang="en-US" sz="1600" dirty="0"/>
          </a:p>
          <a:p>
            <a:pPr marL="857250" lvl="2" indent="0">
              <a:buNone/>
            </a:pPr>
            <a:endParaRPr lang="en-US" sz="1600" dirty="0"/>
          </a:p>
          <a:p>
            <a:pPr marL="457200" lvl="1" indent="0">
              <a:buNone/>
            </a:pPr>
            <a:endParaRPr lang="en-US" sz="1200" dirty="0"/>
          </a:p>
          <a:p>
            <a:pPr marL="400050" lvl="1" indent="0">
              <a:buNone/>
            </a:pPr>
            <a:endParaRPr lang="en-US" sz="1600" dirty="0"/>
          </a:p>
        </p:txBody>
      </p:sp>
      <p:sp>
        <p:nvSpPr>
          <p:cNvPr id="8" name="Text Placeholder 7"/>
          <p:cNvSpPr>
            <a:spLocks noGrp="1"/>
          </p:cNvSpPr>
          <p:nvPr>
            <p:ph type="body" sz="half" idx="2"/>
          </p:nvPr>
        </p:nvSpPr>
        <p:spPr>
          <a:xfrm>
            <a:off x="228601" y="1600200"/>
            <a:ext cx="19812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solidFill>
                  <a:srgbClr val="FF0000"/>
                </a:solidFill>
              </a:rPr>
              <a:t>Laws Affecting Mortgage Lending</a:t>
            </a:r>
            <a:endParaRPr lang="en-US" dirty="0">
              <a:solidFill>
                <a:srgbClr val="FF0000"/>
              </a:solidFill>
            </a:endParaRPr>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679158747"/>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17-26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21523"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9440684"/>
      </p:ext>
    </p:extLst>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73050"/>
            <a:ext cx="28194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5853113"/>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Laws Affecting Mortgage Lending</a:t>
            </a:r>
          </a:p>
          <a:p>
            <a:pPr marL="0" indent="0">
              <a:buNone/>
            </a:pPr>
            <a:endParaRPr lang="en-US" sz="2400" dirty="0"/>
          </a:p>
          <a:p>
            <a:pPr marL="400050" lvl="1" indent="0">
              <a:buNone/>
            </a:pPr>
            <a:r>
              <a:rPr lang="en-US" sz="2400" b="1" dirty="0"/>
              <a:t>National Flood Insurance Act</a:t>
            </a:r>
          </a:p>
          <a:p>
            <a:pPr marL="400050" lvl="1" indent="0">
              <a:buNone/>
            </a:pPr>
            <a:endParaRPr lang="en-US" sz="1100" b="1" dirty="0"/>
          </a:p>
          <a:p>
            <a:pPr marL="685800" lvl="1">
              <a:buFont typeface="Wingdings" panose="05000000000000000000" pitchFamily="2" charset="2"/>
              <a:buChar char="q"/>
            </a:pPr>
            <a:r>
              <a:rPr lang="en-US" sz="2400" dirty="0"/>
              <a:t>Borrowers of "federally-related loans" must obtain flood insurance if property is in designated flood-hazard area</a:t>
            </a:r>
          </a:p>
          <a:p>
            <a:pPr marL="685800" lvl="1">
              <a:buFont typeface="Wingdings" panose="05000000000000000000" pitchFamily="2" charset="2"/>
              <a:buChar char="q"/>
            </a:pPr>
            <a:r>
              <a:rPr lang="en-US" sz="2400" dirty="0"/>
              <a:t>Flood-zone maps indicate  where homeowners must obtain insurance</a:t>
            </a:r>
          </a:p>
          <a:p>
            <a:pPr marL="400050" lvl="1" indent="0">
              <a:buNone/>
            </a:pPr>
            <a:br>
              <a:rPr lang="en-US" sz="1600" dirty="0"/>
            </a:br>
            <a:endParaRPr lang="en-US" sz="1600" dirty="0"/>
          </a:p>
          <a:p>
            <a:pPr marL="857250" lvl="2" indent="0">
              <a:buNone/>
            </a:pPr>
            <a:endParaRPr lang="en-US" sz="1600" dirty="0"/>
          </a:p>
          <a:p>
            <a:pPr marL="457200" lvl="1" indent="0">
              <a:buNone/>
            </a:pPr>
            <a:endParaRPr lang="en-US" sz="1200" dirty="0"/>
          </a:p>
          <a:p>
            <a:pPr marL="400050" lvl="1" indent="0">
              <a:buNone/>
            </a:pPr>
            <a:endParaRPr lang="en-US" sz="1600" dirty="0"/>
          </a:p>
        </p:txBody>
      </p:sp>
      <p:sp>
        <p:nvSpPr>
          <p:cNvPr id="8" name="Text Placeholder 7"/>
          <p:cNvSpPr>
            <a:spLocks noGrp="1"/>
          </p:cNvSpPr>
          <p:nvPr>
            <p:ph type="body" sz="half" idx="2"/>
          </p:nvPr>
        </p:nvSpPr>
        <p:spPr>
          <a:xfrm>
            <a:off x="304801" y="1600200"/>
            <a:ext cx="19050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solidFill>
                  <a:srgbClr val="FF0000"/>
                </a:solidFill>
              </a:rPr>
              <a:t>Laws Affecting Mortgage Lending</a:t>
            </a:r>
            <a:endParaRPr lang="en-US" dirty="0">
              <a:solidFill>
                <a:srgbClr val="FF0000"/>
              </a:solidFill>
            </a:endParaRPr>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926244980"/>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17-27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028" name="Picture 4" descr="Image result for flood zone ma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5587" y="4304899"/>
            <a:ext cx="3222625" cy="1821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71384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3:</a:t>
            </a:r>
            <a:br>
              <a:rPr lang="en-US" sz="2400" dirty="0"/>
            </a:br>
            <a:r>
              <a:rPr lang="en-US" sz="2400" dirty="0"/>
              <a:t>Interests and</a:t>
            </a:r>
            <a:br>
              <a:rPr lang="en-US" sz="2400" dirty="0"/>
            </a:br>
            <a:r>
              <a:rPr lang="en-US" sz="2400" dirty="0"/>
              <a:t>Estates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853113"/>
          </a:xfrm>
        </p:spPr>
        <p:txBody>
          <a:bodyPr>
            <a:normAutofit lnSpcReduction="10000"/>
          </a:bodyPr>
          <a:lstStyle/>
          <a:p>
            <a:pPr marL="0" indent="0">
              <a:buNone/>
            </a:pPr>
            <a:endParaRPr lang="en-US" sz="1600" b="1" dirty="0">
              <a:solidFill>
                <a:srgbClr val="00B0F0"/>
              </a:solidFill>
            </a:endParaRPr>
          </a:p>
          <a:p>
            <a:pPr marL="0" indent="0">
              <a:buNone/>
            </a:pPr>
            <a:r>
              <a:rPr lang="en-US" sz="2400" b="1" dirty="0">
                <a:solidFill>
                  <a:srgbClr val="FF0000"/>
                </a:solidFill>
              </a:rPr>
              <a:t>Freehold Estates</a:t>
            </a:r>
            <a:endParaRPr lang="en-US" sz="2400" b="1" dirty="0"/>
          </a:p>
          <a:p>
            <a:pPr marL="0" indent="0">
              <a:buNone/>
            </a:pPr>
            <a:endParaRPr lang="en-US" sz="2400" dirty="0"/>
          </a:p>
          <a:p>
            <a:pPr marL="400050" lvl="1" indent="0">
              <a:buNone/>
            </a:pPr>
            <a:r>
              <a:rPr lang="en-US" sz="2400" b="1" dirty="0"/>
              <a:t>Conventional life estate</a:t>
            </a:r>
          </a:p>
          <a:p>
            <a:pPr marL="400050" lvl="1" indent="0">
              <a:buNone/>
            </a:pPr>
            <a:endParaRPr lang="en-US" sz="2400" b="1" dirty="0"/>
          </a:p>
          <a:p>
            <a:pPr lvl="1" indent="-342900">
              <a:buFont typeface="Wingdings" panose="05000000000000000000" pitchFamily="2" charset="2"/>
              <a:buChar char="q"/>
            </a:pPr>
            <a:r>
              <a:rPr lang="en-US" sz="2400" dirty="0"/>
              <a:t>Full ownership interest, limited to lifetime of life tenant or named party</a:t>
            </a:r>
          </a:p>
          <a:p>
            <a:pPr marL="400050" lvl="1" indent="0">
              <a:buNone/>
            </a:pPr>
            <a:endParaRPr lang="en-US" sz="2400" dirty="0"/>
          </a:p>
          <a:p>
            <a:pPr lvl="1" indent="-342900">
              <a:buFont typeface="Wingdings" panose="05000000000000000000" pitchFamily="2" charset="2"/>
              <a:buChar char="q"/>
            </a:pPr>
            <a:r>
              <a:rPr lang="en-US" sz="2400" dirty="0"/>
              <a:t>Created by agreement between parties</a:t>
            </a:r>
          </a:p>
          <a:p>
            <a:pPr marL="400050" lvl="1" indent="0">
              <a:buNone/>
            </a:pPr>
            <a:endParaRPr lang="en-US" sz="2400" dirty="0"/>
          </a:p>
          <a:p>
            <a:pPr lvl="1" indent="-342900">
              <a:buFont typeface="Wingdings" panose="05000000000000000000" pitchFamily="2" charset="2"/>
              <a:buChar char="q"/>
            </a:pPr>
            <a:r>
              <a:rPr lang="en-US" sz="2400" b="1" dirty="0"/>
              <a:t>Ordinary</a:t>
            </a:r>
            <a:r>
              <a:rPr lang="en-US" sz="2400" dirty="0"/>
              <a:t>: on </a:t>
            </a:r>
            <a:r>
              <a:rPr lang="en-US" sz="2400" i="1" dirty="0"/>
              <a:t>death of  life tenant</a:t>
            </a:r>
            <a:r>
              <a:rPr lang="en-US" sz="2400" dirty="0"/>
              <a:t>, passes to remainderman or previous owner</a:t>
            </a:r>
          </a:p>
          <a:p>
            <a:pPr marL="400050" lvl="1" indent="0">
              <a:buNone/>
            </a:pPr>
            <a:endParaRPr lang="en-US" sz="2400" dirty="0"/>
          </a:p>
          <a:p>
            <a:pPr lvl="1" indent="-342900">
              <a:buFont typeface="Wingdings" panose="05000000000000000000" pitchFamily="2" charset="2"/>
              <a:buChar char="q"/>
            </a:pPr>
            <a:r>
              <a:rPr lang="en-US" sz="2400" b="1" dirty="0"/>
              <a:t>Pur autre vie</a:t>
            </a:r>
            <a:r>
              <a:rPr lang="en-US" sz="2400" dirty="0"/>
              <a:t>: on </a:t>
            </a:r>
            <a:r>
              <a:rPr lang="en-US" sz="2400" i="1" dirty="0"/>
              <a:t>death of another</a:t>
            </a:r>
            <a:r>
              <a:rPr lang="en-US" sz="2400" dirty="0"/>
              <a:t>;  passes to remainderman or previous owner</a:t>
            </a:r>
          </a:p>
        </p:txBody>
      </p:sp>
      <p:sp>
        <p:nvSpPr>
          <p:cNvPr id="8" name="Text Placeholder 7"/>
          <p:cNvSpPr>
            <a:spLocks noGrp="1"/>
          </p:cNvSpPr>
          <p:nvPr>
            <p:ph type="body" sz="half" idx="2"/>
          </p:nvPr>
        </p:nvSpPr>
        <p:spPr>
          <a:xfrm>
            <a:off x="304801" y="1600200"/>
            <a:ext cx="1904999" cy="1828800"/>
          </a:xfrm>
          <a:noFill/>
        </p:spPr>
        <p:txBody>
          <a:bodyPr>
            <a:normAutofit/>
          </a:bodyPr>
          <a:lstStyle/>
          <a:p>
            <a:endParaRPr lang="en-US" sz="1200" b="1" dirty="0">
              <a:solidFill>
                <a:srgbClr val="FF0000"/>
              </a:solidFill>
            </a:endParaRPr>
          </a:p>
          <a:p>
            <a:r>
              <a:rPr lang="en-US" b="1" dirty="0"/>
              <a:t>Interests and Estates in Land</a:t>
            </a:r>
          </a:p>
          <a:p>
            <a:endParaRPr lang="en-US" b="1" dirty="0">
              <a:solidFill>
                <a:srgbClr val="FF0000"/>
              </a:solidFill>
            </a:endParaRPr>
          </a:p>
          <a:p>
            <a:r>
              <a:rPr lang="en-US" b="1" dirty="0">
                <a:solidFill>
                  <a:srgbClr val="FF0000"/>
                </a:solidFill>
              </a:rPr>
              <a:t>Freehold Estates</a:t>
            </a:r>
          </a:p>
          <a:p>
            <a:endParaRPr lang="en-US" b="1" dirty="0"/>
          </a:p>
          <a:p>
            <a:r>
              <a:rPr lang="en-US" b="1" dirty="0"/>
              <a:t>Leasehold Estates</a:t>
            </a:r>
          </a:p>
          <a:p>
            <a:endParaRPr lang="en-US" dirty="0"/>
          </a:p>
          <a:p>
            <a:endParaRPr lang="en-US" dirty="0"/>
          </a:p>
        </p:txBody>
      </p:sp>
      <p:cxnSp>
        <p:nvCxnSpPr>
          <p:cNvPr id="3" name="Straight Connector 2"/>
          <p:cNvCxnSpPr/>
          <p:nvPr/>
        </p:nvCxnSpPr>
        <p:spPr>
          <a:xfrm>
            <a:off x="2209800" y="3810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3  Interests and Estates            Slide 3-8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21834220"/>
      </p:ext>
    </p:extLst>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5853113"/>
          </a:xfrm>
        </p:spPr>
        <p:txBody>
          <a:bodyPr>
            <a:normAutofit lnSpcReduction="10000"/>
          </a:bodyPr>
          <a:lstStyle/>
          <a:p>
            <a:pPr marL="0" indent="0">
              <a:buNone/>
            </a:pPr>
            <a:endParaRPr lang="en-US" sz="1600" b="1" dirty="0">
              <a:solidFill>
                <a:srgbClr val="00B0F0"/>
              </a:solidFill>
            </a:endParaRPr>
          </a:p>
          <a:p>
            <a:pPr marL="0" indent="0">
              <a:buNone/>
            </a:pPr>
            <a:endParaRPr lang="en-US" sz="1600" b="1" dirty="0">
              <a:solidFill>
                <a:srgbClr val="00B0F0"/>
              </a:solidFill>
            </a:endParaRPr>
          </a:p>
          <a:p>
            <a:pPr marL="0" lvl="0" indent="0">
              <a:buNone/>
            </a:pPr>
            <a:r>
              <a:rPr lang="en-US" sz="2400" b="1" dirty="0">
                <a:solidFill>
                  <a:srgbClr val="FF0000"/>
                </a:solidFill>
              </a:rPr>
              <a:t>The Mortgage Market</a:t>
            </a:r>
          </a:p>
          <a:p>
            <a:pPr marL="0" indent="0">
              <a:buNone/>
            </a:pPr>
            <a:endParaRPr lang="en-US" sz="2400" dirty="0"/>
          </a:p>
          <a:p>
            <a:pPr marL="400050" lvl="1" indent="0">
              <a:buNone/>
            </a:pPr>
            <a:r>
              <a:rPr lang="en-US" sz="2400" b="1" dirty="0"/>
              <a:t>Supply and demand for money</a:t>
            </a:r>
          </a:p>
          <a:p>
            <a:pPr marL="400050" lvl="1" indent="0">
              <a:buNone/>
            </a:pPr>
            <a:endParaRPr lang="en-US" sz="2400" b="1" dirty="0"/>
          </a:p>
          <a:p>
            <a:pPr marL="685800" lvl="1">
              <a:buFont typeface="Wingdings" panose="05000000000000000000" pitchFamily="2" charset="2"/>
              <a:buChar char="q"/>
            </a:pPr>
            <a:r>
              <a:rPr lang="en-US" sz="2400" dirty="0"/>
              <a:t>Money supply and demand forces affect interest rates, prices, availability of mortgage money</a:t>
            </a:r>
            <a:br>
              <a:rPr lang="en-US" sz="2400" dirty="0"/>
            </a:br>
            <a:endParaRPr lang="en-US" sz="2400" dirty="0"/>
          </a:p>
          <a:p>
            <a:pPr marL="1085850" lvl="2">
              <a:buFont typeface="Wingdings" panose="05000000000000000000" pitchFamily="2" charset="2"/>
              <a:buChar char="§"/>
            </a:pPr>
            <a:r>
              <a:rPr lang="en-US" dirty="0"/>
              <a:t>excess supply of money causes rates to fall and prices to rise</a:t>
            </a:r>
            <a:br>
              <a:rPr lang="en-US" dirty="0"/>
            </a:br>
            <a:endParaRPr lang="en-US" dirty="0"/>
          </a:p>
          <a:p>
            <a:pPr marL="1085850" lvl="2">
              <a:buFont typeface="Wingdings" panose="05000000000000000000" pitchFamily="2" charset="2"/>
              <a:buChar char="§"/>
            </a:pPr>
            <a:r>
              <a:rPr lang="en-US" dirty="0"/>
              <a:t>shortage of money increases interest rates and reduces prices</a:t>
            </a:r>
            <a:br>
              <a:rPr lang="en-US" sz="1600" dirty="0"/>
            </a:br>
            <a:endParaRPr lang="en-US" sz="1600" dirty="0"/>
          </a:p>
          <a:p>
            <a:pPr marL="857250" lvl="2" indent="0">
              <a:buNone/>
            </a:pPr>
            <a:endParaRPr lang="en-US" sz="1600" dirty="0"/>
          </a:p>
          <a:p>
            <a:pPr marL="457200" lvl="1" indent="0">
              <a:buNone/>
            </a:pPr>
            <a:endParaRPr lang="en-US" sz="1200" dirty="0"/>
          </a:p>
          <a:p>
            <a:pPr marL="400050" lvl="1" indent="0">
              <a:buNone/>
            </a:pPr>
            <a:endParaRPr lang="en-US" sz="1600" dirty="0"/>
          </a:p>
        </p:txBody>
      </p:sp>
      <p:sp>
        <p:nvSpPr>
          <p:cNvPr id="8" name="Text Placeholder 7"/>
          <p:cNvSpPr>
            <a:spLocks noGrp="1"/>
          </p:cNvSpPr>
          <p:nvPr>
            <p:ph type="body" sz="half" idx="2"/>
          </p:nvPr>
        </p:nvSpPr>
        <p:spPr>
          <a:xfrm>
            <a:off x="304801" y="1600200"/>
            <a:ext cx="19050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solidFill>
                  <a:srgbClr val="FF0000"/>
                </a:solidFill>
              </a:rPr>
              <a:t>The Mortgage Market</a:t>
            </a:r>
            <a:endParaRPr lang="en-US" dirty="0">
              <a:solidFill>
                <a:srgbClr val="FF0000"/>
              </a:solidFill>
            </a:endParaRPr>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254119201"/>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17-28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7526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145323"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4494786"/>
      </p:ext>
    </p:extLst>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172200" cy="6584950"/>
          </a:xfrm>
        </p:spPr>
        <p:txBody>
          <a:bodyPr>
            <a:normAutofit fontScale="92500" lnSpcReduction="20000"/>
          </a:bodyPr>
          <a:lstStyle/>
          <a:p>
            <a:pPr marL="0" indent="0">
              <a:buNone/>
            </a:pPr>
            <a:endParaRPr lang="en-US" sz="1600" b="1" dirty="0">
              <a:solidFill>
                <a:srgbClr val="00B0F0"/>
              </a:solidFill>
            </a:endParaRPr>
          </a:p>
          <a:p>
            <a:pPr marL="0" indent="0">
              <a:buNone/>
            </a:pPr>
            <a:endParaRPr lang="en-US" sz="1600" b="1" dirty="0">
              <a:solidFill>
                <a:srgbClr val="00B0F0"/>
              </a:solidFill>
            </a:endParaRPr>
          </a:p>
          <a:p>
            <a:pPr marL="0" lvl="0" indent="0">
              <a:buNone/>
            </a:pPr>
            <a:r>
              <a:rPr lang="en-US" sz="2600" b="1" dirty="0">
                <a:solidFill>
                  <a:srgbClr val="FF0000"/>
                </a:solidFill>
              </a:rPr>
              <a:t>The Mortgage Market</a:t>
            </a:r>
          </a:p>
          <a:p>
            <a:pPr marL="0" indent="0">
              <a:buNone/>
            </a:pPr>
            <a:endParaRPr lang="en-US" sz="2600" dirty="0"/>
          </a:p>
          <a:p>
            <a:pPr marL="400050" lvl="1" indent="0">
              <a:buNone/>
            </a:pPr>
            <a:r>
              <a:rPr lang="en-US" sz="2600" b="1" dirty="0"/>
              <a:t>Supply and demand for money (cont.)</a:t>
            </a:r>
          </a:p>
          <a:p>
            <a:pPr marL="400050" lvl="1" indent="0">
              <a:buNone/>
            </a:pPr>
            <a:endParaRPr lang="en-US" sz="2600" b="1" dirty="0"/>
          </a:p>
          <a:p>
            <a:pPr marL="685800" lvl="1">
              <a:buFont typeface="Wingdings" panose="05000000000000000000" pitchFamily="2" charset="2"/>
              <a:buChar char="q"/>
            </a:pPr>
            <a:r>
              <a:rPr lang="en-US" sz="2600" dirty="0"/>
              <a:t>Federal Reserve regulates money supply via</a:t>
            </a:r>
            <a:br>
              <a:rPr lang="en-US" sz="2600" dirty="0"/>
            </a:br>
            <a:endParaRPr lang="en-US" sz="2600" dirty="0"/>
          </a:p>
          <a:p>
            <a:pPr marL="1200150" lvl="2" indent="-342900">
              <a:buFont typeface="Wingdings" panose="05000000000000000000" pitchFamily="2" charset="2"/>
              <a:buChar char="§"/>
            </a:pPr>
            <a:r>
              <a:rPr lang="en-US" sz="2600" dirty="0"/>
              <a:t>selling or buying </a:t>
            </a:r>
            <a:r>
              <a:rPr lang="en-US" sz="2600" b="1" dirty="0"/>
              <a:t>T-bills</a:t>
            </a:r>
            <a:r>
              <a:rPr lang="en-US" sz="2600" dirty="0"/>
              <a:t>; </a:t>
            </a:r>
          </a:p>
          <a:p>
            <a:pPr marL="1657350" lvl="3" indent="-342900">
              <a:buFont typeface="Courier New" panose="02070309020205020404" pitchFamily="49" charset="0"/>
              <a:buChar char="o"/>
            </a:pPr>
            <a:r>
              <a:rPr lang="en-US" sz="2400" dirty="0"/>
              <a:t>sell = contract; buy = expand</a:t>
            </a:r>
            <a:br>
              <a:rPr lang="en-US" sz="2600" dirty="0"/>
            </a:br>
            <a:endParaRPr lang="en-US" sz="2600" dirty="0"/>
          </a:p>
          <a:p>
            <a:pPr lvl="2" indent="-285750">
              <a:buFont typeface="Wingdings" panose="05000000000000000000" pitchFamily="2" charset="2"/>
              <a:buChar char="§"/>
            </a:pPr>
            <a:r>
              <a:rPr lang="en-US" sz="2600" dirty="0"/>
              <a:t>raising/lowering </a:t>
            </a:r>
            <a:r>
              <a:rPr lang="en-US" sz="2600" b="1" dirty="0"/>
              <a:t>reserve requirement </a:t>
            </a:r>
          </a:p>
          <a:p>
            <a:pPr marL="1657350" lvl="3" indent="-342900">
              <a:buFont typeface="Courier New" panose="02070309020205020404" pitchFamily="49" charset="0"/>
              <a:buChar char="o"/>
            </a:pPr>
            <a:r>
              <a:rPr lang="en-US" sz="2400" dirty="0"/>
              <a:t>raise = contract; lower = expand</a:t>
            </a:r>
          </a:p>
          <a:p>
            <a:pPr marL="857250" lvl="2" indent="0">
              <a:buNone/>
            </a:pPr>
            <a:endParaRPr lang="en-US" sz="2600" dirty="0"/>
          </a:p>
          <a:p>
            <a:pPr lvl="2" indent="-285750">
              <a:buFont typeface="Wingdings" panose="05000000000000000000" pitchFamily="2" charset="2"/>
              <a:buChar char="§"/>
            </a:pPr>
            <a:r>
              <a:rPr lang="en-US" sz="2600" dirty="0"/>
              <a:t>raising / lowering </a:t>
            </a:r>
            <a:r>
              <a:rPr lang="en-US" sz="2600" b="1" dirty="0"/>
              <a:t>discount rate </a:t>
            </a:r>
          </a:p>
          <a:p>
            <a:pPr marL="1657350" lvl="3" indent="-342900">
              <a:buFont typeface="Courier New" panose="02070309020205020404" pitchFamily="49" charset="0"/>
              <a:buChar char="o"/>
            </a:pPr>
            <a:r>
              <a:rPr lang="en-US" sz="2400" dirty="0"/>
              <a:t>raise = contract; lower = expand</a:t>
            </a:r>
          </a:p>
          <a:p>
            <a:pPr marL="400050" lvl="1" indent="0">
              <a:buNone/>
            </a:pPr>
            <a:br>
              <a:rPr lang="en-US" sz="1600" dirty="0"/>
            </a:br>
            <a:endParaRPr lang="en-US" sz="1600" dirty="0"/>
          </a:p>
          <a:p>
            <a:pPr marL="857250" lvl="2" indent="0">
              <a:buNone/>
            </a:pPr>
            <a:endParaRPr lang="en-US" sz="1600" dirty="0"/>
          </a:p>
          <a:p>
            <a:pPr marL="457200" lvl="1" indent="0">
              <a:buNone/>
            </a:pPr>
            <a:endParaRPr lang="en-US" sz="1200" dirty="0"/>
          </a:p>
          <a:p>
            <a:pPr marL="400050" lvl="1" indent="0">
              <a:buNone/>
            </a:pPr>
            <a:endParaRPr lang="en-US" sz="1600" dirty="0"/>
          </a:p>
        </p:txBody>
      </p:sp>
      <p:sp>
        <p:nvSpPr>
          <p:cNvPr id="8" name="Text Placeholder 7"/>
          <p:cNvSpPr>
            <a:spLocks noGrp="1"/>
          </p:cNvSpPr>
          <p:nvPr>
            <p:ph type="body" sz="half" idx="2"/>
          </p:nvPr>
        </p:nvSpPr>
        <p:spPr>
          <a:xfrm>
            <a:off x="304801" y="1600200"/>
            <a:ext cx="19050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solidFill>
                  <a:srgbClr val="FF0000"/>
                </a:solidFill>
              </a:rPr>
              <a:t>The Mortgage Market</a:t>
            </a:r>
            <a:endParaRPr lang="en-US" dirty="0">
              <a:solidFill>
                <a:srgbClr val="FF0000"/>
              </a:solidFill>
            </a:endParaRPr>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719700347"/>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17-29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7526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145323"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8817693"/>
      </p:ext>
    </p:extLst>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508750"/>
          </a:xfrm>
        </p:spPr>
        <p:txBody>
          <a:bodyPr>
            <a:normAutofit lnSpcReduction="10000"/>
          </a:bodyPr>
          <a:lstStyle/>
          <a:p>
            <a:pPr marL="0" lvl="0" indent="0">
              <a:buNone/>
            </a:pPr>
            <a:r>
              <a:rPr lang="en-US" sz="2600" b="1" dirty="0">
                <a:solidFill>
                  <a:srgbClr val="FF0000"/>
                </a:solidFill>
              </a:rPr>
              <a:t>The Mortgage Market</a:t>
            </a:r>
          </a:p>
          <a:p>
            <a:pPr marL="0" indent="0">
              <a:buNone/>
            </a:pPr>
            <a:endParaRPr lang="en-US" sz="1200" dirty="0"/>
          </a:p>
          <a:p>
            <a:pPr marL="400050" lvl="1" indent="0">
              <a:buNone/>
            </a:pPr>
            <a:r>
              <a:rPr lang="en-US" sz="2600" b="1" dirty="0"/>
              <a:t>The primary mortgage market</a:t>
            </a:r>
          </a:p>
          <a:p>
            <a:pPr marL="400050" lvl="1" indent="0">
              <a:buNone/>
            </a:pPr>
            <a:endParaRPr lang="en-US" sz="1400" b="1" dirty="0"/>
          </a:p>
          <a:p>
            <a:pPr marL="685800" lvl="1">
              <a:buFont typeface="Wingdings" panose="05000000000000000000" pitchFamily="2" charset="2"/>
              <a:buChar char="q"/>
            </a:pPr>
            <a:r>
              <a:rPr lang="en-US" sz="2400" dirty="0"/>
              <a:t>Originates loans directly to borrowers</a:t>
            </a:r>
            <a:br>
              <a:rPr lang="en-US" sz="2400" dirty="0"/>
            </a:br>
            <a:endParaRPr lang="en-US" sz="2400" dirty="0"/>
          </a:p>
          <a:p>
            <a:pPr marL="685800" lvl="1">
              <a:buFont typeface="Wingdings" panose="05000000000000000000" pitchFamily="2" charset="2"/>
              <a:buChar char="q"/>
            </a:pPr>
            <a:r>
              <a:rPr lang="en-US" sz="2400" dirty="0"/>
              <a:t>Lenders include savings and loans, commercial banks, mutual savings banks, life insurance companies, mortgage bankers, credit unions</a:t>
            </a:r>
            <a:br>
              <a:rPr lang="en-US" sz="2400" dirty="0"/>
            </a:br>
            <a:endParaRPr lang="en-US" sz="2400" dirty="0"/>
          </a:p>
          <a:p>
            <a:pPr marL="685800" lvl="1">
              <a:buFont typeface="Wingdings" panose="05000000000000000000" pitchFamily="2" charset="2"/>
              <a:buChar char="q"/>
            </a:pPr>
            <a:r>
              <a:rPr lang="en-US" sz="2400" dirty="0"/>
              <a:t>Mortgage brokers procure borrowers for mortgage lenders</a:t>
            </a:r>
            <a:br>
              <a:rPr lang="en-US" sz="2400" dirty="0"/>
            </a:br>
            <a:endParaRPr lang="en-US" sz="2400" dirty="0"/>
          </a:p>
          <a:p>
            <a:pPr marL="685800" lvl="1">
              <a:buFont typeface="Wingdings" panose="05000000000000000000" pitchFamily="2" charset="2"/>
              <a:buChar char="q"/>
            </a:pPr>
            <a:r>
              <a:rPr lang="en-US" sz="2400" dirty="0"/>
              <a:t>Portfolio lenders retain loans for investment</a:t>
            </a:r>
            <a:br>
              <a:rPr lang="en-US" sz="2400" dirty="0"/>
            </a:br>
            <a:endParaRPr lang="en-US" sz="2400" dirty="0"/>
          </a:p>
          <a:p>
            <a:pPr marL="685800" lvl="1">
              <a:buFont typeface="Wingdings" panose="05000000000000000000" pitchFamily="2" charset="2"/>
              <a:buChar char="q"/>
            </a:pPr>
            <a:r>
              <a:rPr lang="en-US" sz="2400" dirty="0"/>
              <a:t>Non-portfolio lenders sell loans to secondary market</a:t>
            </a:r>
            <a:br>
              <a:rPr lang="en-US" sz="2400" dirty="0"/>
            </a:br>
            <a:endParaRPr lang="en-US" sz="2400" dirty="0"/>
          </a:p>
          <a:p>
            <a:pPr marL="857250" lvl="2" indent="0">
              <a:buNone/>
            </a:pPr>
            <a:endParaRPr lang="en-US" sz="1600" dirty="0"/>
          </a:p>
          <a:p>
            <a:pPr marL="457200" lvl="1" indent="0">
              <a:buNone/>
            </a:pPr>
            <a:endParaRPr lang="en-US" sz="1200" dirty="0"/>
          </a:p>
          <a:p>
            <a:pPr marL="400050" lvl="1" indent="0">
              <a:buNone/>
            </a:pPr>
            <a:endParaRPr lang="en-US" sz="1600" dirty="0"/>
          </a:p>
        </p:txBody>
      </p:sp>
      <p:sp>
        <p:nvSpPr>
          <p:cNvPr id="8" name="Text Placeholder 7"/>
          <p:cNvSpPr>
            <a:spLocks noGrp="1"/>
          </p:cNvSpPr>
          <p:nvPr>
            <p:ph type="body" sz="half" idx="2"/>
          </p:nvPr>
        </p:nvSpPr>
        <p:spPr>
          <a:xfrm>
            <a:off x="304801" y="1600200"/>
            <a:ext cx="19050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solidFill>
                  <a:srgbClr val="FF0000"/>
                </a:solidFill>
              </a:rPr>
              <a:t>The Mortgage Market</a:t>
            </a:r>
            <a:endParaRPr lang="en-US" dirty="0">
              <a:solidFill>
                <a:srgbClr val="FF0000"/>
              </a:solidFill>
            </a:endParaRPr>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774067603"/>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17-30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4410074"/>
      </p:ext>
    </p:extLst>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438400" y="273050"/>
            <a:ext cx="6400800" cy="6280150"/>
          </a:xfrm>
        </p:spPr>
        <p:txBody>
          <a:bodyPr>
            <a:normAutofit lnSpcReduction="10000"/>
          </a:bodyPr>
          <a:lstStyle/>
          <a:p>
            <a:pPr marL="0" lvl="0" indent="0">
              <a:buNone/>
            </a:pPr>
            <a:r>
              <a:rPr lang="en-US" sz="2400" b="1" dirty="0">
                <a:solidFill>
                  <a:srgbClr val="FF0000"/>
                </a:solidFill>
              </a:rPr>
              <a:t>The Mortgage Market</a:t>
            </a:r>
          </a:p>
          <a:p>
            <a:pPr marL="0" lvl="0" indent="0">
              <a:buNone/>
            </a:pPr>
            <a:endParaRPr lang="en-US" sz="1100" dirty="0"/>
          </a:p>
          <a:p>
            <a:pPr marL="400050" lvl="1" indent="0">
              <a:buNone/>
            </a:pPr>
            <a:r>
              <a:rPr lang="en-US" sz="2400" b="1" dirty="0"/>
              <a:t>The secondary mortgage market</a:t>
            </a:r>
          </a:p>
          <a:p>
            <a:pPr marL="400050" lvl="1" indent="0">
              <a:buNone/>
            </a:pPr>
            <a:endParaRPr lang="en-US" sz="1400" b="1" dirty="0"/>
          </a:p>
          <a:p>
            <a:pPr marL="685800" lvl="1">
              <a:buFont typeface="Wingdings" panose="05000000000000000000" pitchFamily="2" charset="2"/>
              <a:buChar char="q"/>
            </a:pPr>
            <a:r>
              <a:rPr lang="en-US" sz="2400" dirty="0"/>
              <a:t>Buys existing loans from primary market to provide liquidity to primary lenders</a:t>
            </a:r>
            <a:br>
              <a:rPr lang="en-US" sz="2400" dirty="0"/>
            </a:br>
            <a:endParaRPr lang="en-US" sz="2400" dirty="0"/>
          </a:p>
          <a:p>
            <a:pPr marL="685800" lvl="1">
              <a:buFont typeface="Wingdings" panose="05000000000000000000" pitchFamily="2" charset="2"/>
              <a:buChar char="q"/>
            </a:pPr>
            <a:r>
              <a:rPr lang="en-US" sz="2400" dirty="0"/>
              <a:t>Players include</a:t>
            </a:r>
          </a:p>
          <a:p>
            <a:pPr lvl="2" indent="-285750">
              <a:buFont typeface="Wingdings" panose="05000000000000000000" pitchFamily="2" charset="2"/>
              <a:buChar char="§"/>
            </a:pPr>
            <a:r>
              <a:rPr lang="en-US" dirty="0"/>
              <a:t>Fannie Mae</a:t>
            </a:r>
          </a:p>
          <a:p>
            <a:pPr lvl="2" indent="-285750">
              <a:buFont typeface="Wingdings" panose="05000000000000000000" pitchFamily="2" charset="2"/>
              <a:buChar char="§"/>
            </a:pPr>
            <a:r>
              <a:rPr lang="en-US" dirty="0"/>
              <a:t>Ginnie Mae</a:t>
            </a:r>
          </a:p>
          <a:p>
            <a:pPr lvl="2" indent="-285750">
              <a:buFont typeface="Wingdings" panose="05000000000000000000" pitchFamily="2" charset="2"/>
              <a:buChar char="§"/>
            </a:pPr>
            <a:r>
              <a:rPr lang="en-US" dirty="0"/>
              <a:t>Freddie Mac</a:t>
            </a:r>
          </a:p>
          <a:p>
            <a:pPr lvl="2" indent="-285750">
              <a:buFont typeface="Wingdings" panose="05000000000000000000" pitchFamily="2" charset="2"/>
              <a:buChar char="§"/>
            </a:pPr>
            <a:r>
              <a:rPr lang="en-US" dirty="0"/>
              <a:t>Farmer Mac</a:t>
            </a:r>
          </a:p>
          <a:p>
            <a:pPr lvl="2" indent="-285750">
              <a:buFont typeface="Wingdings" panose="05000000000000000000" pitchFamily="2" charset="2"/>
              <a:buChar char="§"/>
            </a:pPr>
            <a:r>
              <a:rPr lang="en-US" dirty="0"/>
              <a:t>investment firms</a:t>
            </a:r>
          </a:p>
          <a:p>
            <a:pPr lvl="2" indent="-285750">
              <a:buFont typeface="Wingdings" panose="05000000000000000000" pitchFamily="2" charset="2"/>
              <a:buChar char="§"/>
            </a:pPr>
            <a:r>
              <a:rPr lang="en-US" dirty="0"/>
              <a:t>life insurance companies</a:t>
            </a:r>
          </a:p>
          <a:p>
            <a:pPr lvl="2" indent="-285750">
              <a:buFont typeface="Wingdings" panose="05000000000000000000" pitchFamily="2" charset="2"/>
              <a:buChar char="§"/>
            </a:pPr>
            <a:r>
              <a:rPr lang="en-US" dirty="0"/>
              <a:t>pension funds</a:t>
            </a:r>
            <a:br>
              <a:rPr lang="en-US" sz="2000" dirty="0"/>
            </a:br>
            <a:endParaRPr lang="en-US" sz="2000" dirty="0"/>
          </a:p>
          <a:p>
            <a:pPr marL="857250" lvl="2" indent="0">
              <a:buNone/>
            </a:pPr>
            <a:endParaRPr lang="en-US" sz="1600" dirty="0"/>
          </a:p>
          <a:p>
            <a:pPr marL="457200" lvl="1" indent="0">
              <a:buNone/>
            </a:pPr>
            <a:endParaRPr lang="en-US" sz="1200" dirty="0"/>
          </a:p>
          <a:p>
            <a:pPr marL="400050" lvl="1" indent="0">
              <a:buNone/>
            </a:pPr>
            <a:endParaRPr lang="en-US" sz="1600" dirty="0"/>
          </a:p>
        </p:txBody>
      </p:sp>
      <p:sp>
        <p:nvSpPr>
          <p:cNvPr id="8" name="Text Placeholder 7"/>
          <p:cNvSpPr>
            <a:spLocks noGrp="1"/>
          </p:cNvSpPr>
          <p:nvPr>
            <p:ph type="body" sz="half" idx="2"/>
          </p:nvPr>
        </p:nvSpPr>
        <p:spPr>
          <a:xfrm>
            <a:off x="304801" y="1600200"/>
            <a:ext cx="19050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solidFill>
                  <a:srgbClr val="FF0000"/>
                </a:solidFill>
              </a:rPr>
              <a:t>The Mortgage Market</a:t>
            </a:r>
            <a:endParaRPr lang="en-US" dirty="0">
              <a:solidFill>
                <a:srgbClr val="FF0000"/>
              </a:solidFill>
            </a:endParaRPr>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170633208"/>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17-31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56692"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963730"/>
      </p:ext>
    </p:extLst>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5853113"/>
          </a:xfrm>
        </p:spPr>
        <p:txBody>
          <a:bodyPr>
            <a:normAutofit/>
          </a:bodyPr>
          <a:lstStyle/>
          <a:p>
            <a:pPr marL="0" lvl="0" indent="0">
              <a:buNone/>
            </a:pPr>
            <a:r>
              <a:rPr lang="en-US" sz="2400" b="1" dirty="0">
                <a:solidFill>
                  <a:srgbClr val="FF0000"/>
                </a:solidFill>
              </a:rPr>
              <a:t>The Mortgage Market</a:t>
            </a:r>
          </a:p>
          <a:p>
            <a:pPr marL="0" indent="0">
              <a:buNone/>
            </a:pPr>
            <a:endParaRPr lang="en-US" sz="1600" dirty="0"/>
          </a:p>
          <a:p>
            <a:pPr marL="400050" lvl="1" indent="0">
              <a:buNone/>
            </a:pPr>
            <a:br>
              <a:rPr lang="en-US" sz="1600" dirty="0"/>
            </a:br>
            <a:endParaRPr lang="en-US" sz="1600" dirty="0"/>
          </a:p>
          <a:p>
            <a:pPr marL="857250" lvl="2" indent="0">
              <a:buNone/>
            </a:pPr>
            <a:endParaRPr lang="en-US" sz="1600" dirty="0"/>
          </a:p>
          <a:p>
            <a:pPr marL="457200" lvl="1" indent="0">
              <a:buNone/>
            </a:pPr>
            <a:endParaRPr lang="en-US" sz="1200" dirty="0"/>
          </a:p>
          <a:p>
            <a:pPr marL="400050" lvl="1" indent="0">
              <a:buNone/>
            </a:pPr>
            <a:endParaRPr lang="en-US" sz="1600" dirty="0"/>
          </a:p>
        </p:txBody>
      </p:sp>
      <p:sp>
        <p:nvSpPr>
          <p:cNvPr id="8" name="Text Placeholder 7"/>
          <p:cNvSpPr>
            <a:spLocks noGrp="1"/>
          </p:cNvSpPr>
          <p:nvPr>
            <p:ph type="body" sz="half" idx="2"/>
          </p:nvPr>
        </p:nvSpPr>
        <p:spPr>
          <a:xfrm>
            <a:off x="304801" y="1600200"/>
            <a:ext cx="19050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solidFill>
                  <a:srgbClr val="FF0000"/>
                </a:solidFill>
              </a:rPr>
              <a:t>The Mortgage Market</a:t>
            </a:r>
            <a:endParaRPr lang="en-US" dirty="0">
              <a:solidFill>
                <a:srgbClr val="FF0000"/>
              </a:solidFill>
            </a:endParaRPr>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763326658"/>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17-32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 name="Picture 2" descr="C:\Users\Owner\Documents\PREP\PREP COLLATERALS\VISUAL GRAPHICS\49 money flow in the mortage market.jpg"/>
          <p:cNvPicPr>
            <a:picLocks noChangeAspect="1" noChangeArrowheads="1"/>
          </p:cNvPicPr>
          <p:nvPr/>
        </p:nvPicPr>
        <p:blipFill rotWithShape="1">
          <a:blip r:embed="rId3">
            <a:extLst>
              <a:ext uri="{28A0092B-C50C-407E-A947-70E740481C1C}">
                <a14:useLocalDpi xmlns:a14="http://schemas.microsoft.com/office/drawing/2010/main" val="0"/>
              </a:ext>
            </a:extLst>
          </a:blip>
          <a:srcRect b="5334"/>
          <a:stretch/>
        </p:blipFill>
        <p:spPr bwMode="auto">
          <a:xfrm>
            <a:off x="3048000" y="990600"/>
            <a:ext cx="5181600" cy="5486400"/>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209800" y="381000"/>
            <a:ext cx="0" cy="54483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5527742"/>
      </p:ext>
    </p:ext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49306"/>
            <a:ext cx="6019800" cy="7037294"/>
          </a:xfrm>
        </p:spPr>
        <p:txBody>
          <a:bodyPr>
            <a:normAutofit/>
          </a:bodyPr>
          <a:lstStyle/>
          <a:p>
            <a:pPr marL="0" lvl="0" indent="0">
              <a:spcBef>
                <a:spcPts val="0"/>
              </a:spcBef>
              <a:buNone/>
            </a:pPr>
            <a:r>
              <a:rPr lang="en-US" sz="2400" b="1" dirty="0">
                <a:solidFill>
                  <a:srgbClr val="FF0000"/>
                </a:solidFill>
              </a:rPr>
              <a:t>The Mortgage Market</a:t>
            </a:r>
            <a:endParaRPr lang="en-US" sz="1800" b="1" dirty="0">
              <a:solidFill>
                <a:srgbClr val="FF0000"/>
              </a:solidFill>
            </a:endParaRPr>
          </a:p>
          <a:p>
            <a:pPr marL="0" indent="0">
              <a:spcBef>
                <a:spcPts val="0"/>
              </a:spcBef>
              <a:buNone/>
            </a:pPr>
            <a:endParaRPr lang="en-US" sz="1800" dirty="0"/>
          </a:p>
          <a:p>
            <a:pPr marL="400050" lvl="1" indent="0">
              <a:spcBef>
                <a:spcPts val="0"/>
              </a:spcBef>
              <a:buNone/>
            </a:pPr>
            <a:r>
              <a:rPr lang="en-US" sz="2400" b="1" dirty="0"/>
              <a:t>Role of FNMA, GNMA and FHLMC</a:t>
            </a:r>
            <a:br>
              <a:rPr lang="en-US" sz="700" b="1" dirty="0"/>
            </a:br>
            <a:endParaRPr lang="en-US" sz="700" b="1" dirty="0"/>
          </a:p>
          <a:p>
            <a:pPr marL="685800" lvl="1">
              <a:spcBef>
                <a:spcPts val="0"/>
              </a:spcBef>
              <a:buFont typeface="Wingdings" panose="05000000000000000000" pitchFamily="2" charset="2"/>
              <a:buChar char="q"/>
            </a:pPr>
            <a:r>
              <a:rPr lang="en-US" sz="2400" b="1" dirty="0"/>
              <a:t>FNMA</a:t>
            </a:r>
            <a:r>
              <a:rPr lang="en-US" sz="2400" dirty="0"/>
              <a:t> (Fannie Mae)</a:t>
            </a:r>
          </a:p>
          <a:p>
            <a:pPr marL="1085850" lvl="2">
              <a:buFont typeface="Wingdings" panose="05000000000000000000" pitchFamily="2" charset="2"/>
              <a:buChar char="§"/>
            </a:pPr>
            <a:r>
              <a:rPr lang="en-US" dirty="0"/>
              <a:t>buys conventional, FHA- and VA-backed loans and pooled mortgages </a:t>
            </a:r>
          </a:p>
          <a:p>
            <a:pPr marL="1085850" lvl="2">
              <a:buFont typeface="Wingdings" panose="05000000000000000000" pitchFamily="2" charset="2"/>
              <a:buChar char="§"/>
            </a:pPr>
            <a:r>
              <a:rPr lang="en-US" dirty="0"/>
              <a:t>guarantees payment on mortgage-backed securities </a:t>
            </a:r>
          </a:p>
          <a:p>
            <a:pPr marL="685800" lvl="1">
              <a:buFont typeface="Wingdings" panose="05000000000000000000" pitchFamily="2" charset="2"/>
              <a:buChar char="q"/>
            </a:pPr>
            <a:r>
              <a:rPr lang="en-US" sz="2400" b="1" dirty="0"/>
              <a:t>GNMA </a:t>
            </a:r>
            <a:r>
              <a:rPr lang="en-US" sz="2400" dirty="0"/>
              <a:t>(</a:t>
            </a:r>
            <a:r>
              <a:rPr lang="en-US" sz="2400" dirty="0" err="1"/>
              <a:t>Ginnie</a:t>
            </a:r>
            <a:r>
              <a:rPr lang="en-US" sz="2400" dirty="0"/>
              <a:t> Mae)</a:t>
            </a:r>
          </a:p>
          <a:p>
            <a:pPr lvl="2" indent="-285750">
              <a:buFont typeface="Wingdings" panose="05000000000000000000" pitchFamily="2" charset="2"/>
              <a:buChar char="§"/>
            </a:pPr>
            <a:r>
              <a:rPr lang="en-US" dirty="0"/>
              <a:t>guarantees certain types of loans</a:t>
            </a:r>
          </a:p>
          <a:p>
            <a:pPr marL="685800" lvl="1">
              <a:buFont typeface="Wingdings" panose="05000000000000000000" pitchFamily="2" charset="2"/>
              <a:buChar char="q"/>
            </a:pPr>
            <a:r>
              <a:rPr lang="en-US" sz="2400" b="1" dirty="0"/>
              <a:t>FHLMC </a:t>
            </a:r>
            <a:r>
              <a:rPr lang="en-US" sz="2400" dirty="0"/>
              <a:t>(Freddie Mac)</a:t>
            </a:r>
          </a:p>
          <a:p>
            <a:pPr lvl="2" indent="-285750">
              <a:buFont typeface="Wingdings" panose="05000000000000000000" pitchFamily="2" charset="2"/>
              <a:buChar char="§"/>
            </a:pPr>
            <a:r>
              <a:rPr lang="en-US" dirty="0"/>
              <a:t>buys, pools mortgages; sells mortgage backed securities</a:t>
            </a:r>
          </a:p>
          <a:p>
            <a:pPr marL="685800" lvl="1">
              <a:buFont typeface="Wingdings" panose="05000000000000000000" pitchFamily="2" charset="2"/>
              <a:buChar char="q"/>
            </a:pPr>
            <a:r>
              <a:rPr lang="en-US" sz="2400" b="1" dirty="0"/>
              <a:t>FAMC </a:t>
            </a:r>
            <a:r>
              <a:rPr lang="en-US" sz="2400" dirty="0"/>
              <a:t>(Farmer Mac)</a:t>
            </a:r>
          </a:p>
          <a:p>
            <a:pPr lvl="2" indent="-285750">
              <a:buFont typeface="Wingdings" panose="05000000000000000000" pitchFamily="2" charset="2"/>
              <a:buChar char="§"/>
            </a:pPr>
            <a:r>
              <a:rPr lang="en-US" dirty="0"/>
              <a:t>buys, pools ag mortgages; enhance credit for ag lenders &amp; related players</a:t>
            </a:r>
          </a:p>
          <a:p>
            <a:pPr marL="457200" lvl="1" indent="0">
              <a:buNone/>
            </a:pPr>
            <a:endParaRPr lang="en-US" sz="1600" dirty="0"/>
          </a:p>
          <a:p>
            <a:pPr marL="400050" lvl="1" indent="0">
              <a:buNone/>
            </a:pPr>
            <a:endParaRPr lang="en-US" sz="1600" dirty="0"/>
          </a:p>
        </p:txBody>
      </p:sp>
      <p:sp>
        <p:nvSpPr>
          <p:cNvPr id="8" name="Text Placeholder 7"/>
          <p:cNvSpPr>
            <a:spLocks noGrp="1"/>
          </p:cNvSpPr>
          <p:nvPr>
            <p:ph type="body" sz="half" idx="2"/>
          </p:nvPr>
        </p:nvSpPr>
        <p:spPr>
          <a:xfrm>
            <a:off x="304801" y="1600200"/>
            <a:ext cx="19050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solidFill>
                  <a:srgbClr val="FF0000"/>
                </a:solidFill>
              </a:rPr>
              <a:t>The Mortgage Market</a:t>
            </a:r>
            <a:endParaRPr lang="en-US" dirty="0">
              <a:solidFill>
                <a:srgbClr val="FF0000"/>
              </a:solidFill>
            </a:endParaRPr>
          </a:p>
          <a:p>
            <a:pPr>
              <a:spcBef>
                <a:spcPts val="0"/>
              </a:spcBef>
            </a:pPr>
            <a:r>
              <a:rPr lang="en-US" b="1" dirty="0"/>
              <a:t> </a:t>
            </a:r>
            <a:endParaRPr lang="en-US" dirty="0"/>
          </a:p>
          <a:p>
            <a:pPr>
              <a:spcBef>
                <a:spcPts val="0"/>
              </a:spcBef>
            </a:pPr>
            <a:r>
              <a:rPr lang="en-US" b="1" dirty="0"/>
              <a:t>Types of Real Estate Loans</a:t>
            </a:r>
            <a:endParaRPr lang="en-US" dirty="0"/>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853049171"/>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17-33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075470"/>
      </p:ext>
    </p:ext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5853113"/>
          </a:xfrm>
        </p:spPr>
        <p:txBody>
          <a:bodyPr>
            <a:normAutofit lnSpcReduction="10000"/>
          </a:bodyPr>
          <a:lstStyle/>
          <a:p>
            <a:pPr marL="0" indent="0">
              <a:buNone/>
            </a:pPr>
            <a:r>
              <a:rPr lang="en-US" sz="2400" b="1" dirty="0">
                <a:solidFill>
                  <a:srgbClr val="FF0000"/>
                </a:solidFill>
              </a:rPr>
              <a:t>Types of Real Estate Loans</a:t>
            </a:r>
            <a:endParaRPr lang="en-US" sz="2400" dirty="0">
              <a:solidFill>
                <a:srgbClr val="FF0000"/>
              </a:solidFill>
            </a:endParaRPr>
          </a:p>
          <a:p>
            <a:pPr marL="0" indent="0">
              <a:buNone/>
            </a:pPr>
            <a:endParaRPr lang="en-US" sz="2400" dirty="0"/>
          </a:p>
          <a:p>
            <a:pPr marL="685800" lvl="1">
              <a:buFont typeface="Wingdings" panose="05000000000000000000" pitchFamily="2" charset="2"/>
              <a:buChar char="q"/>
            </a:pPr>
            <a:r>
              <a:rPr lang="en-US" sz="2400" b="1" dirty="0"/>
              <a:t>Conventional loans</a:t>
            </a:r>
          </a:p>
          <a:p>
            <a:pPr lvl="2" indent="-285750">
              <a:buFont typeface="Wingdings" panose="05000000000000000000" pitchFamily="2" charset="2"/>
              <a:buChar char="§"/>
            </a:pPr>
            <a:r>
              <a:rPr lang="en-US" dirty="0"/>
              <a:t>permanent, long-term loans not insured by FHA or guaranteed by VA</a:t>
            </a:r>
          </a:p>
          <a:p>
            <a:pPr marL="685800" lvl="1">
              <a:buFont typeface="Wingdings" panose="05000000000000000000" pitchFamily="2" charset="2"/>
              <a:buChar char="q"/>
            </a:pPr>
            <a:endParaRPr lang="en-US" sz="2400" dirty="0"/>
          </a:p>
          <a:p>
            <a:pPr marL="685800" lvl="1">
              <a:buFont typeface="Wingdings" panose="05000000000000000000" pitchFamily="2" charset="2"/>
              <a:buChar char="q"/>
            </a:pPr>
            <a:r>
              <a:rPr lang="en-US" sz="2400" b="1" dirty="0"/>
              <a:t>FHA-insured loans</a:t>
            </a:r>
          </a:p>
          <a:p>
            <a:pPr lvl="2" indent="-285750">
              <a:buFont typeface="Wingdings" panose="05000000000000000000" pitchFamily="2" charset="2"/>
              <a:buChar char="§"/>
            </a:pPr>
            <a:r>
              <a:rPr lang="en-US" dirty="0"/>
              <a:t>insured loans granted by FHA-approved lenders to borrowers who meet FHA qualifications</a:t>
            </a:r>
          </a:p>
          <a:p>
            <a:pPr marL="685800" lvl="1">
              <a:buFont typeface="Wingdings" panose="05000000000000000000" pitchFamily="2" charset="2"/>
              <a:buChar char="q"/>
            </a:pPr>
            <a:endParaRPr lang="en-US" sz="2400" dirty="0"/>
          </a:p>
          <a:p>
            <a:pPr marL="685800" lvl="1">
              <a:buFont typeface="Wingdings" panose="05000000000000000000" pitchFamily="2" charset="2"/>
              <a:buChar char="q"/>
            </a:pPr>
            <a:r>
              <a:rPr lang="en-US" sz="2400" b="1" dirty="0"/>
              <a:t>VA-guaranteed loans</a:t>
            </a:r>
          </a:p>
          <a:p>
            <a:pPr lvl="2" indent="-285750">
              <a:buFont typeface="Wingdings" panose="05000000000000000000" pitchFamily="2" charset="2"/>
              <a:buChar char="§"/>
            </a:pPr>
            <a:r>
              <a:rPr lang="en-US" dirty="0"/>
              <a:t>guaranteed loans granted by VA-approved lenders to qualified veterans</a:t>
            </a:r>
          </a:p>
          <a:p>
            <a:pPr marL="457200" lvl="1" indent="0">
              <a:buNone/>
            </a:pPr>
            <a:endParaRPr lang="en-US" sz="1600" dirty="0"/>
          </a:p>
          <a:p>
            <a:pPr marL="400050" lvl="1" indent="0">
              <a:buNone/>
            </a:pPr>
            <a:endParaRPr lang="en-US" sz="1600" dirty="0"/>
          </a:p>
        </p:txBody>
      </p:sp>
      <p:sp>
        <p:nvSpPr>
          <p:cNvPr id="8" name="Text Placeholder 7"/>
          <p:cNvSpPr>
            <a:spLocks noGrp="1"/>
          </p:cNvSpPr>
          <p:nvPr>
            <p:ph type="body" sz="half" idx="2"/>
          </p:nvPr>
        </p:nvSpPr>
        <p:spPr>
          <a:xfrm>
            <a:off x="304801" y="1600200"/>
            <a:ext cx="19050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solidFill>
                  <a:srgbClr val="FF0000"/>
                </a:solidFill>
              </a:rPr>
              <a:t>Types of Real Estate Loans</a:t>
            </a:r>
            <a:endParaRPr lang="en-US" dirty="0">
              <a:solidFill>
                <a:srgbClr val="FF0000"/>
              </a:solidFill>
            </a:endParaRPr>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803848475"/>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17-34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9334187"/>
      </p:ext>
    </p:extLst>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5853113"/>
          </a:xfrm>
        </p:spPr>
        <p:txBody>
          <a:bodyPr>
            <a:normAutofit lnSpcReduction="10000"/>
          </a:bodyPr>
          <a:lstStyle/>
          <a:p>
            <a:pPr marL="0" indent="0">
              <a:buNone/>
            </a:pPr>
            <a:r>
              <a:rPr lang="en-US" sz="2400" b="1" dirty="0">
                <a:solidFill>
                  <a:srgbClr val="FF0000"/>
                </a:solidFill>
              </a:rPr>
              <a:t>Types of Real Estate Loans</a:t>
            </a:r>
            <a:endParaRPr lang="en-US" sz="2400" dirty="0">
              <a:solidFill>
                <a:srgbClr val="FF0000"/>
              </a:solidFill>
            </a:endParaRPr>
          </a:p>
          <a:p>
            <a:pPr marL="0" indent="0">
              <a:buNone/>
            </a:pPr>
            <a:endParaRPr lang="en-US" sz="2400" dirty="0"/>
          </a:p>
          <a:p>
            <a:pPr marL="400050" lvl="1" indent="0">
              <a:buNone/>
            </a:pPr>
            <a:r>
              <a:rPr lang="en-US" sz="2400" b="1" dirty="0"/>
              <a:t>Loan types by loan component</a:t>
            </a:r>
          </a:p>
          <a:p>
            <a:pPr marL="400050" lvl="1" indent="0">
              <a:buNone/>
            </a:pPr>
            <a:endParaRPr lang="en-US" sz="2400" b="1" dirty="0"/>
          </a:p>
          <a:p>
            <a:pPr marL="685800" lvl="1">
              <a:spcBef>
                <a:spcPts val="700"/>
              </a:spcBef>
              <a:buFont typeface="Wingdings" panose="05000000000000000000" pitchFamily="2" charset="2"/>
              <a:buChar char="q"/>
            </a:pPr>
            <a:r>
              <a:rPr lang="en-US" sz="2400" b="1" dirty="0"/>
              <a:t>Amortizing – </a:t>
            </a:r>
            <a:r>
              <a:rPr lang="en-US" sz="2400" dirty="0"/>
              <a:t>payments include principal</a:t>
            </a:r>
            <a:br>
              <a:rPr lang="en-US" sz="2400" dirty="0"/>
            </a:br>
            <a:endParaRPr lang="en-US" sz="2400" dirty="0"/>
          </a:p>
          <a:p>
            <a:pPr marL="685800" lvl="1">
              <a:spcBef>
                <a:spcPts val="700"/>
              </a:spcBef>
              <a:buFont typeface="Wingdings" panose="05000000000000000000" pitchFamily="2" charset="2"/>
              <a:buChar char="q"/>
            </a:pPr>
            <a:r>
              <a:rPr lang="en-US" sz="2400" b="1" dirty="0"/>
              <a:t>Negative amortizing – </a:t>
            </a:r>
            <a:r>
              <a:rPr lang="en-US" sz="2400" dirty="0"/>
              <a:t>principal balance goes up</a:t>
            </a:r>
            <a:br>
              <a:rPr lang="en-US" sz="2400" dirty="0"/>
            </a:br>
            <a:endParaRPr lang="en-US" sz="2400" dirty="0"/>
          </a:p>
          <a:p>
            <a:pPr marL="685800" lvl="1">
              <a:spcBef>
                <a:spcPts val="700"/>
              </a:spcBef>
              <a:buFont typeface="Wingdings" panose="05000000000000000000" pitchFamily="2" charset="2"/>
              <a:buChar char="q"/>
            </a:pPr>
            <a:r>
              <a:rPr lang="en-US" sz="2400" b="1" dirty="0"/>
              <a:t>Interest only – </a:t>
            </a:r>
            <a:r>
              <a:rPr lang="en-US" sz="2400" dirty="0"/>
              <a:t>no principal in payment</a:t>
            </a:r>
            <a:br>
              <a:rPr lang="en-US" sz="2400" dirty="0"/>
            </a:br>
            <a:endParaRPr lang="en-US" sz="2400" dirty="0"/>
          </a:p>
          <a:p>
            <a:pPr marL="685800" lvl="1">
              <a:spcBef>
                <a:spcPts val="700"/>
              </a:spcBef>
              <a:buFont typeface="Wingdings" panose="05000000000000000000" pitchFamily="2" charset="2"/>
              <a:buChar char="q"/>
            </a:pPr>
            <a:r>
              <a:rPr lang="en-US" sz="2400" b="1" dirty="0"/>
              <a:t>Fixed rate – </a:t>
            </a:r>
            <a:r>
              <a:rPr lang="en-US" sz="2400" dirty="0"/>
              <a:t>interest rate stays same</a:t>
            </a:r>
            <a:br>
              <a:rPr lang="en-US" sz="2400" dirty="0"/>
            </a:br>
            <a:endParaRPr lang="en-US" sz="2400" dirty="0"/>
          </a:p>
          <a:p>
            <a:pPr marL="685800" lvl="1">
              <a:spcBef>
                <a:spcPts val="700"/>
              </a:spcBef>
              <a:buFont typeface="Wingdings" panose="05000000000000000000" pitchFamily="2" charset="2"/>
              <a:buChar char="q"/>
            </a:pPr>
            <a:r>
              <a:rPr lang="en-US" sz="2400" b="1" dirty="0"/>
              <a:t>Adjustable rate – </a:t>
            </a:r>
            <a:r>
              <a:rPr lang="en-US" sz="2400" dirty="0"/>
              <a:t>interest rate fluctuates</a:t>
            </a:r>
          </a:p>
          <a:p>
            <a:pPr marL="457200" lvl="1" indent="0">
              <a:buNone/>
            </a:pPr>
            <a:endParaRPr lang="en-US" sz="1600" dirty="0"/>
          </a:p>
          <a:p>
            <a:pPr marL="400050" lvl="1" indent="0">
              <a:buNone/>
            </a:pPr>
            <a:endParaRPr lang="en-US" sz="1600" dirty="0"/>
          </a:p>
        </p:txBody>
      </p:sp>
      <p:sp>
        <p:nvSpPr>
          <p:cNvPr id="8" name="Text Placeholder 7"/>
          <p:cNvSpPr>
            <a:spLocks noGrp="1"/>
          </p:cNvSpPr>
          <p:nvPr>
            <p:ph type="body" sz="half" idx="2"/>
          </p:nvPr>
        </p:nvSpPr>
        <p:spPr>
          <a:xfrm>
            <a:off x="304801" y="1600200"/>
            <a:ext cx="19050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solidFill>
                  <a:srgbClr val="FF0000"/>
                </a:solidFill>
              </a:rPr>
              <a:t>Types of Real Estate Loans</a:t>
            </a:r>
            <a:endParaRPr lang="en-US" dirty="0">
              <a:solidFill>
                <a:srgbClr val="FF0000"/>
              </a:solidFill>
            </a:endParaRPr>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1687802055"/>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17-35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7521264"/>
      </p:ext>
    </p:extLst>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5853113"/>
          </a:xfrm>
        </p:spPr>
        <p:txBody>
          <a:bodyPr>
            <a:normAutofit lnSpcReduction="10000"/>
          </a:bodyPr>
          <a:lstStyle/>
          <a:p>
            <a:pPr marL="0" indent="0">
              <a:buNone/>
            </a:pPr>
            <a:r>
              <a:rPr lang="en-US" sz="2400" b="1" dirty="0">
                <a:solidFill>
                  <a:srgbClr val="FF0000"/>
                </a:solidFill>
              </a:rPr>
              <a:t>Types of Real Estate Loans</a:t>
            </a:r>
            <a:endParaRPr lang="en-US" sz="2400" dirty="0">
              <a:solidFill>
                <a:srgbClr val="FF0000"/>
              </a:solidFill>
            </a:endParaRPr>
          </a:p>
          <a:p>
            <a:pPr marL="0" indent="0">
              <a:buNone/>
            </a:pPr>
            <a:endParaRPr lang="en-US" sz="2400" dirty="0"/>
          </a:p>
          <a:p>
            <a:pPr marL="400050" lvl="1" indent="0">
              <a:buNone/>
            </a:pPr>
            <a:r>
              <a:rPr lang="en-US" sz="2400" b="1" dirty="0"/>
              <a:t>Loan types by loan component (cont.)</a:t>
            </a:r>
          </a:p>
          <a:p>
            <a:pPr marL="400050" lvl="1" indent="0">
              <a:buNone/>
            </a:pPr>
            <a:endParaRPr lang="en-US" sz="2400" b="1" dirty="0"/>
          </a:p>
          <a:p>
            <a:pPr marL="685800" lvl="1">
              <a:spcBef>
                <a:spcPts val="700"/>
              </a:spcBef>
              <a:buFont typeface="Wingdings" panose="05000000000000000000" pitchFamily="2" charset="2"/>
              <a:buChar char="q"/>
            </a:pPr>
            <a:r>
              <a:rPr lang="en-US" sz="2400" b="1" dirty="0"/>
              <a:t>Senior – </a:t>
            </a:r>
            <a:r>
              <a:rPr lang="en-US" sz="2400" dirty="0"/>
              <a:t>higher lien priority loan</a:t>
            </a:r>
            <a:br>
              <a:rPr lang="en-US" sz="2400" dirty="0"/>
            </a:br>
            <a:endParaRPr lang="en-US" sz="2400" dirty="0"/>
          </a:p>
          <a:p>
            <a:pPr marL="685800" lvl="1">
              <a:spcBef>
                <a:spcPts val="700"/>
              </a:spcBef>
              <a:buFont typeface="Wingdings" panose="05000000000000000000" pitchFamily="2" charset="2"/>
              <a:buChar char="q"/>
            </a:pPr>
            <a:r>
              <a:rPr lang="en-US" sz="2400" b="1" dirty="0"/>
              <a:t>Junior – </a:t>
            </a:r>
            <a:r>
              <a:rPr lang="en-US" sz="2400" dirty="0"/>
              <a:t>lower lien priority loan</a:t>
            </a:r>
            <a:br>
              <a:rPr lang="en-US" sz="2400" dirty="0"/>
            </a:br>
            <a:endParaRPr lang="en-US" sz="2400" dirty="0"/>
          </a:p>
          <a:p>
            <a:pPr marL="685800" lvl="1">
              <a:spcBef>
                <a:spcPts val="700"/>
              </a:spcBef>
              <a:buFont typeface="Wingdings" panose="05000000000000000000" pitchFamily="2" charset="2"/>
              <a:buChar char="q"/>
            </a:pPr>
            <a:r>
              <a:rPr lang="en-US" sz="2400" b="1" dirty="0"/>
              <a:t> Fixed or graduated payment </a:t>
            </a:r>
            <a:br>
              <a:rPr lang="en-US" sz="2400" b="1" dirty="0"/>
            </a:br>
            <a:endParaRPr lang="en-US" sz="2400" b="1" dirty="0"/>
          </a:p>
          <a:p>
            <a:pPr marL="685800" lvl="1">
              <a:spcBef>
                <a:spcPts val="700"/>
              </a:spcBef>
              <a:buFont typeface="Wingdings" panose="05000000000000000000" pitchFamily="2" charset="2"/>
              <a:buChar char="q"/>
            </a:pPr>
            <a:r>
              <a:rPr lang="en-US" sz="2400" b="1" dirty="0"/>
              <a:t> Balloon -  </a:t>
            </a:r>
            <a:r>
              <a:rPr lang="en-US" sz="2400" dirty="0"/>
              <a:t>lump sum principal payoff</a:t>
            </a:r>
            <a:br>
              <a:rPr lang="en-US" sz="2400" dirty="0"/>
            </a:br>
            <a:endParaRPr lang="en-US" sz="2400" dirty="0"/>
          </a:p>
          <a:p>
            <a:pPr marL="685800" lvl="1">
              <a:spcBef>
                <a:spcPts val="700"/>
              </a:spcBef>
              <a:buFont typeface="Wingdings" panose="05000000000000000000" pitchFamily="2" charset="2"/>
              <a:buChar char="q"/>
            </a:pPr>
            <a:r>
              <a:rPr lang="en-US" sz="2400" b="1" dirty="0"/>
              <a:t> Buydown – </a:t>
            </a:r>
            <a:r>
              <a:rPr lang="en-US" sz="2400" dirty="0"/>
              <a:t>prepaid interest up front; lowers rate over loan term</a:t>
            </a:r>
          </a:p>
          <a:p>
            <a:pPr marL="457200" lvl="1" indent="0">
              <a:buNone/>
            </a:pPr>
            <a:endParaRPr lang="en-US" sz="1600" dirty="0"/>
          </a:p>
          <a:p>
            <a:pPr marL="400050" lvl="1" indent="0">
              <a:buNone/>
            </a:pPr>
            <a:endParaRPr lang="en-US" sz="1600" dirty="0"/>
          </a:p>
        </p:txBody>
      </p:sp>
      <p:sp>
        <p:nvSpPr>
          <p:cNvPr id="8" name="Text Placeholder 7"/>
          <p:cNvSpPr>
            <a:spLocks noGrp="1"/>
          </p:cNvSpPr>
          <p:nvPr>
            <p:ph type="body" sz="half" idx="2"/>
          </p:nvPr>
        </p:nvSpPr>
        <p:spPr>
          <a:xfrm>
            <a:off x="304800" y="1600200"/>
            <a:ext cx="19050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solidFill>
                  <a:srgbClr val="FF0000"/>
                </a:solidFill>
              </a:rPr>
              <a:t>Types of Real Estate Loans</a:t>
            </a:r>
            <a:endParaRPr lang="en-US" dirty="0">
              <a:solidFill>
                <a:srgbClr val="FF0000"/>
              </a:solidFill>
            </a:endParaRPr>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1910729680"/>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17-36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9648489"/>
      </p:ext>
    </p:extLst>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6280150"/>
          </a:xfrm>
        </p:spPr>
        <p:txBody>
          <a:bodyPr>
            <a:normAutofit lnSpcReduction="10000"/>
          </a:bodyPr>
          <a:lstStyle/>
          <a:p>
            <a:pPr marL="0" indent="0">
              <a:buNone/>
            </a:pPr>
            <a:r>
              <a:rPr lang="en-US" sz="2400" b="1" dirty="0">
                <a:solidFill>
                  <a:srgbClr val="FF0000"/>
                </a:solidFill>
              </a:rPr>
              <a:t>Types of Real Estate Loans</a:t>
            </a:r>
            <a:endParaRPr lang="en-US" sz="2400" dirty="0">
              <a:solidFill>
                <a:srgbClr val="FF0000"/>
              </a:solidFill>
            </a:endParaRPr>
          </a:p>
          <a:p>
            <a:pPr marL="0" indent="0">
              <a:buNone/>
            </a:pPr>
            <a:endParaRPr lang="en-US" sz="2400" dirty="0"/>
          </a:p>
          <a:p>
            <a:pPr marL="400050" lvl="1" indent="0">
              <a:buNone/>
            </a:pPr>
            <a:r>
              <a:rPr lang="en-US" sz="2400" b="1" dirty="0"/>
              <a:t>Seller financing</a:t>
            </a:r>
          </a:p>
          <a:p>
            <a:pPr marL="400050" lvl="1" indent="0">
              <a:buNone/>
            </a:pPr>
            <a:endParaRPr lang="en-US" sz="2400" b="1" dirty="0"/>
          </a:p>
          <a:p>
            <a:pPr marL="685800" lvl="1">
              <a:buFont typeface="Wingdings" panose="05000000000000000000" pitchFamily="2" charset="2"/>
              <a:buChar char="q"/>
            </a:pPr>
            <a:r>
              <a:rPr lang="en-US" sz="2400" b="1" dirty="0"/>
              <a:t>Purchase money mortgages (PMMs)</a:t>
            </a:r>
          </a:p>
          <a:p>
            <a:pPr marL="1085850" lvl="2">
              <a:buFont typeface="Wingdings" panose="05000000000000000000" pitchFamily="2" charset="2"/>
              <a:buChar char="§"/>
            </a:pPr>
            <a:r>
              <a:rPr lang="en-US" dirty="0"/>
              <a:t>Loans by seller to buyer for all or part of purchase price</a:t>
            </a:r>
            <a:br>
              <a:rPr lang="en-US" dirty="0"/>
            </a:br>
            <a:endParaRPr lang="en-US" dirty="0"/>
          </a:p>
          <a:p>
            <a:pPr marL="1085850" lvl="2">
              <a:buFont typeface="Wingdings" panose="05000000000000000000" pitchFamily="2" charset="2"/>
              <a:buChar char="§"/>
            </a:pPr>
            <a:r>
              <a:rPr lang="en-US" dirty="0"/>
              <a:t>Subordinate lien to underlying mortgage </a:t>
            </a:r>
            <a:br>
              <a:rPr lang="en-US" dirty="0"/>
            </a:br>
            <a:endParaRPr lang="en-US" dirty="0"/>
          </a:p>
          <a:p>
            <a:pPr marL="1085850" lvl="2">
              <a:buFont typeface="Wingdings" panose="05000000000000000000" pitchFamily="2" charset="2"/>
              <a:buChar char="§"/>
            </a:pPr>
            <a:r>
              <a:rPr lang="en-US" dirty="0"/>
              <a:t>Title transfers to buyer/borrower</a:t>
            </a:r>
            <a:br>
              <a:rPr lang="en-US" dirty="0"/>
            </a:br>
            <a:endParaRPr lang="en-US" dirty="0"/>
          </a:p>
          <a:p>
            <a:pPr marL="1085850" lvl="2">
              <a:buFont typeface="Wingdings" panose="05000000000000000000" pitchFamily="2" charset="2"/>
              <a:buChar char="§"/>
            </a:pPr>
            <a:r>
              <a:rPr lang="en-US" dirty="0"/>
              <a:t>Wraparound: PMM where seller continues payment on underlying mortgage</a:t>
            </a:r>
            <a:br>
              <a:rPr lang="en-US" dirty="0"/>
            </a:br>
            <a:endParaRPr lang="en-US" dirty="0"/>
          </a:p>
          <a:p>
            <a:pPr marL="400050" lvl="1" indent="0">
              <a:buNone/>
            </a:pPr>
            <a:endParaRPr lang="en-US" sz="1600" dirty="0"/>
          </a:p>
        </p:txBody>
      </p:sp>
      <p:sp>
        <p:nvSpPr>
          <p:cNvPr id="8" name="Text Placeholder 7"/>
          <p:cNvSpPr>
            <a:spLocks noGrp="1"/>
          </p:cNvSpPr>
          <p:nvPr>
            <p:ph type="body" sz="half" idx="2"/>
          </p:nvPr>
        </p:nvSpPr>
        <p:spPr>
          <a:xfrm>
            <a:off x="304801" y="1600200"/>
            <a:ext cx="19050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solidFill>
                  <a:srgbClr val="FF0000"/>
                </a:solidFill>
              </a:rPr>
              <a:t>Types of Real Estate Loans</a:t>
            </a:r>
            <a:endParaRPr lang="en-US" dirty="0">
              <a:solidFill>
                <a:srgbClr val="FF0000"/>
              </a:solidFill>
            </a:endParaRPr>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134254947"/>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17-37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0978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2" y="-1"/>
            <a:ext cx="9143999"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Title 7"/>
          <p:cNvSpPr>
            <a:spLocks noGrp="1"/>
          </p:cNvSpPr>
          <p:nvPr>
            <p:ph type="title"/>
          </p:nvPr>
        </p:nvSpPr>
        <p:spPr>
          <a:xfrm>
            <a:off x="457199" y="457199"/>
            <a:ext cx="8229600" cy="639762"/>
          </a:xfrm>
        </p:spPr>
        <p:txBody>
          <a:bodyPr>
            <a:noAutofit/>
          </a:bodyPr>
          <a:lstStyle/>
          <a:p>
            <a:r>
              <a:rPr lang="en-US" b="1" dirty="0">
                <a:solidFill>
                  <a:schemeClr val="bg1"/>
                </a:solidFill>
              </a:rPr>
              <a:t>Unit 1:</a:t>
            </a:r>
            <a:r>
              <a:rPr lang="en-US" dirty="0">
                <a:solidFill>
                  <a:schemeClr val="bg1"/>
                </a:solidFill>
              </a:rPr>
              <a:t> </a:t>
            </a:r>
            <a:r>
              <a:rPr lang="en-US" b="1" dirty="0">
                <a:solidFill>
                  <a:schemeClr val="bg1"/>
                </a:solidFill>
              </a:rPr>
              <a:t>THE REAL ESTATE BUSINESS</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2533647" y="2062298"/>
          <a:ext cx="4076702" cy="27334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9" y="64008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 1  The Real Estate Business            Slide 1-1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792875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3:</a:t>
            </a:r>
            <a:br>
              <a:rPr lang="en-US" sz="2400" dirty="0"/>
            </a:br>
            <a:r>
              <a:rPr lang="en-US" sz="2400" dirty="0"/>
              <a:t>Interests and</a:t>
            </a:r>
            <a:br>
              <a:rPr lang="en-US" sz="2400" dirty="0"/>
            </a:br>
            <a:r>
              <a:rPr lang="en-US" sz="2400" dirty="0"/>
              <a:t>Estates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Autofit/>
          </a:bodyPr>
          <a:lstStyle/>
          <a:p>
            <a:pPr marL="0" indent="0">
              <a:buNone/>
            </a:pPr>
            <a:r>
              <a:rPr lang="en-US" sz="2400" b="1" dirty="0">
                <a:solidFill>
                  <a:srgbClr val="FF0000"/>
                </a:solidFill>
              </a:rPr>
              <a:t>Freehold Estates</a:t>
            </a:r>
            <a:endParaRPr lang="en-US" sz="2400" b="1" dirty="0"/>
          </a:p>
          <a:p>
            <a:pPr marL="0" indent="0">
              <a:buNone/>
            </a:pPr>
            <a:endParaRPr lang="en-US" sz="2400" dirty="0"/>
          </a:p>
          <a:p>
            <a:pPr marL="400050" lvl="1" indent="0">
              <a:buNone/>
            </a:pPr>
            <a:r>
              <a:rPr lang="en-US" sz="2400" b="1" dirty="0"/>
              <a:t>Legal life estate</a:t>
            </a:r>
          </a:p>
          <a:p>
            <a:pPr lvl="1" indent="-342900">
              <a:buFont typeface="Wingdings" panose="05000000000000000000" pitchFamily="2" charset="2"/>
              <a:buChar char="q"/>
            </a:pPr>
            <a:r>
              <a:rPr lang="en-US" sz="2400" dirty="0"/>
              <a:t>Automatic creation by operation of law</a:t>
            </a:r>
          </a:p>
          <a:p>
            <a:pPr lvl="1" indent="-342900">
              <a:buFont typeface="Wingdings" panose="05000000000000000000" pitchFamily="2" charset="2"/>
              <a:buChar char="q"/>
            </a:pPr>
            <a:r>
              <a:rPr lang="en-US" sz="2400" dirty="0"/>
              <a:t>Designed to protect family survivors</a:t>
            </a:r>
          </a:p>
          <a:p>
            <a:pPr marL="400050" lvl="1" indent="0">
              <a:buNone/>
            </a:pPr>
            <a:endParaRPr lang="en-US" sz="2400" dirty="0"/>
          </a:p>
          <a:p>
            <a:pPr lvl="1" indent="-342900">
              <a:buFont typeface="Wingdings" panose="05000000000000000000" pitchFamily="2" charset="2"/>
              <a:buChar char="q"/>
            </a:pPr>
            <a:r>
              <a:rPr lang="en-US" sz="2400" b="1" dirty="0"/>
              <a:t>Homestead</a:t>
            </a:r>
            <a:r>
              <a:rPr lang="en-US" sz="2400" dirty="0"/>
              <a:t>:  rights to one's principal residence</a:t>
            </a:r>
          </a:p>
          <a:p>
            <a:pPr lvl="2" indent="-342900">
              <a:buFont typeface="Wingdings" panose="05000000000000000000" pitchFamily="2" charset="2"/>
              <a:buChar char="§"/>
            </a:pPr>
            <a:r>
              <a:rPr lang="en-US" dirty="0"/>
              <a:t>Laws protect homestead from creditors</a:t>
            </a:r>
            <a:endParaRPr lang="en-US" sz="2400" dirty="0"/>
          </a:p>
          <a:p>
            <a:pPr lvl="1" indent="-342900">
              <a:buFont typeface="Wingdings" panose="05000000000000000000" pitchFamily="2" charset="2"/>
              <a:buChar char="q"/>
            </a:pPr>
            <a:r>
              <a:rPr lang="en-US" sz="2400" b="1" dirty="0"/>
              <a:t>Dower and curtesy</a:t>
            </a:r>
            <a:r>
              <a:rPr lang="en-US" sz="2400" dirty="0"/>
              <a:t>:  life estate interest of  widow(er)</a:t>
            </a:r>
          </a:p>
        </p:txBody>
      </p:sp>
      <p:sp>
        <p:nvSpPr>
          <p:cNvPr id="8" name="Text Placeholder 7"/>
          <p:cNvSpPr>
            <a:spLocks noGrp="1"/>
          </p:cNvSpPr>
          <p:nvPr>
            <p:ph type="body" sz="half" idx="2"/>
          </p:nvPr>
        </p:nvSpPr>
        <p:spPr>
          <a:xfrm>
            <a:off x="304801" y="1600200"/>
            <a:ext cx="1904999" cy="1828800"/>
          </a:xfrm>
          <a:noFill/>
        </p:spPr>
        <p:txBody>
          <a:bodyPr>
            <a:normAutofit/>
          </a:bodyPr>
          <a:lstStyle/>
          <a:p>
            <a:endParaRPr lang="en-US" sz="1200" b="1" dirty="0">
              <a:solidFill>
                <a:srgbClr val="FF0000"/>
              </a:solidFill>
            </a:endParaRPr>
          </a:p>
          <a:p>
            <a:r>
              <a:rPr lang="en-US" b="1" dirty="0"/>
              <a:t>Interests and Estates in Land</a:t>
            </a:r>
          </a:p>
          <a:p>
            <a:endParaRPr lang="en-US" b="1" dirty="0">
              <a:solidFill>
                <a:srgbClr val="FF0000"/>
              </a:solidFill>
            </a:endParaRPr>
          </a:p>
          <a:p>
            <a:r>
              <a:rPr lang="en-US" b="1" dirty="0">
                <a:solidFill>
                  <a:srgbClr val="FF0000"/>
                </a:solidFill>
              </a:rPr>
              <a:t>Freehold Estates</a:t>
            </a:r>
          </a:p>
          <a:p>
            <a:endParaRPr lang="en-US" b="1" dirty="0"/>
          </a:p>
          <a:p>
            <a:r>
              <a:rPr lang="en-US" b="1" dirty="0"/>
              <a:t>Leasehold Estates</a:t>
            </a:r>
          </a:p>
          <a:p>
            <a:endParaRPr lang="en-US" dirty="0"/>
          </a:p>
          <a:p>
            <a:endParaRPr lang="en-US" dirty="0"/>
          </a:p>
        </p:txBody>
      </p:sp>
      <p:cxnSp>
        <p:nvCxnSpPr>
          <p:cNvPr id="3" name="Straight Connector 2"/>
          <p:cNvCxnSpPr/>
          <p:nvPr/>
        </p:nvCxnSpPr>
        <p:spPr>
          <a:xfrm>
            <a:off x="2209800" y="3810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3  Interests and Estates            Slide 3-9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83280516"/>
      </p:ext>
    </p:ext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73050"/>
            <a:ext cx="28194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590800" y="273050"/>
            <a:ext cx="6096000" cy="6127750"/>
          </a:xfrm>
        </p:spPr>
        <p:txBody>
          <a:bodyPr>
            <a:noAutofit/>
          </a:bodyPr>
          <a:lstStyle/>
          <a:p>
            <a:pPr marL="0" indent="0">
              <a:buNone/>
            </a:pPr>
            <a:r>
              <a:rPr lang="en-US" sz="2400" b="1" dirty="0">
                <a:solidFill>
                  <a:srgbClr val="FF0000"/>
                </a:solidFill>
              </a:rPr>
              <a:t>Types of Real Estate Loans</a:t>
            </a:r>
            <a:endParaRPr lang="en-US" sz="2400" dirty="0">
              <a:solidFill>
                <a:srgbClr val="FF0000"/>
              </a:solidFill>
            </a:endParaRPr>
          </a:p>
          <a:p>
            <a:pPr marL="0" indent="0">
              <a:buNone/>
            </a:pPr>
            <a:endParaRPr lang="en-US" sz="2400" dirty="0"/>
          </a:p>
          <a:p>
            <a:pPr marL="400050" lvl="1" indent="0">
              <a:buNone/>
            </a:pPr>
            <a:r>
              <a:rPr lang="en-US" sz="2400" b="1" dirty="0"/>
              <a:t>Seller financing (cont.)</a:t>
            </a:r>
          </a:p>
          <a:p>
            <a:pPr marL="400050" lvl="1" indent="0">
              <a:buNone/>
            </a:pPr>
            <a:endParaRPr lang="en-US" sz="2400" b="1" dirty="0"/>
          </a:p>
          <a:p>
            <a:pPr marL="685800" lvl="1">
              <a:buFont typeface="Wingdings" panose="05000000000000000000" pitchFamily="2" charset="2"/>
              <a:buChar char="q"/>
            </a:pPr>
            <a:r>
              <a:rPr lang="en-US" sz="2400" b="1" dirty="0"/>
              <a:t>Contracts for deed</a:t>
            </a:r>
          </a:p>
          <a:p>
            <a:pPr lvl="2" indent="-285750">
              <a:buFont typeface="Wingdings" panose="05000000000000000000" pitchFamily="2" charset="2"/>
              <a:buChar char="§"/>
            </a:pPr>
            <a:r>
              <a:rPr lang="en-US" dirty="0"/>
              <a:t>Installment sale, i.e., periodic payments</a:t>
            </a:r>
            <a:br>
              <a:rPr lang="en-US" dirty="0"/>
            </a:br>
            <a:endParaRPr lang="en-US" dirty="0"/>
          </a:p>
          <a:p>
            <a:pPr lvl="2" indent="-285750">
              <a:buFont typeface="Wingdings" panose="05000000000000000000" pitchFamily="2" charset="2"/>
              <a:buChar char="§"/>
            </a:pPr>
            <a:r>
              <a:rPr lang="en-US" dirty="0"/>
              <a:t>Seller finances buyer via contract</a:t>
            </a:r>
            <a:br>
              <a:rPr lang="en-US" dirty="0"/>
            </a:br>
            <a:endParaRPr lang="en-US" dirty="0"/>
          </a:p>
          <a:p>
            <a:pPr lvl="2" indent="-285750">
              <a:buFont typeface="Wingdings" panose="05000000000000000000" pitchFamily="2" charset="2"/>
              <a:buChar char="§"/>
            </a:pPr>
            <a:r>
              <a:rPr lang="en-US" dirty="0"/>
              <a:t>Seller retains title until contract terms are fulfilled</a:t>
            </a:r>
            <a:br>
              <a:rPr lang="en-US" dirty="0"/>
            </a:br>
            <a:endParaRPr lang="en-US" dirty="0"/>
          </a:p>
          <a:p>
            <a:pPr lvl="2" indent="-285750">
              <a:buFont typeface="Wingdings" panose="05000000000000000000" pitchFamily="2" charset="2"/>
              <a:buChar char="§"/>
            </a:pPr>
            <a:r>
              <a:rPr lang="en-US" dirty="0"/>
              <a:t>Any underlying mortgage stays in place</a:t>
            </a:r>
          </a:p>
          <a:p>
            <a:pPr marL="400050" lvl="1" indent="0">
              <a:buNone/>
            </a:pPr>
            <a:endParaRPr lang="en-US" sz="2400" dirty="0"/>
          </a:p>
        </p:txBody>
      </p:sp>
      <p:sp>
        <p:nvSpPr>
          <p:cNvPr id="8" name="Text Placeholder 7"/>
          <p:cNvSpPr>
            <a:spLocks noGrp="1"/>
          </p:cNvSpPr>
          <p:nvPr>
            <p:ph type="body" sz="half" idx="2"/>
          </p:nvPr>
        </p:nvSpPr>
        <p:spPr>
          <a:xfrm>
            <a:off x="228601" y="1600200"/>
            <a:ext cx="19812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solidFill>
                  <a:srgbClr val="FF0000"/>
                </a:solidFill>
              </a:rPr>
              <a:t>Types of Real Estate Loans</a:t>
            </a:r>
            <a:endParaRPr lang="en-US" dirty="0">
              <a:solidFill>
                <a:srgbClr val="FF0000"/>
              </a:solidFill>
            </a:endParaRPr>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773121301"/>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17-38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1538003"/>
      </p:ext>
    </p:extLst>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019800" cy="6203950"/>
          </a:xfrm>
        </p:spPr>
        <p:txBody>
          <a:bodyPr>
            <a:normAutofit lnSpcReduction="10000"/>
          </a:bodyPr>
          <a:lstStyle/>
          <a:p>
            <a:pPr marL="0" indent="0">
              <a:buNone/>
            </a:pPr>
            <a:r>
              <a:rPr lang="en-US" sz="2400" b="1" dirty="0">
                <a:solidFill>
                  <a:srgbClr val="FF0000"/>
                </a:solidFill>
              </a:rPr>
              <a:t>Types of Real Estate Loans</a:t>
            </a:r>
            <a:endParaRPr lang="en-US" sz="2400" dirty="0">
              <a:solidFill>
                <a:srgbClr val="FF0000"/>
              </a:solidFill>
            </a:endParaRPr>
          </a:p>
          <a:p>
            <a:pPr marL="0" indent="0">
              <a:buNone/>
            </a:pPr>
            <a:endParaRPr lang="en-US" sz="2400" dirty="0"/>
          </a:p>
          <a:p>
            <a:pPr marL="400050" lvl="1" indent="0">
              <a:buNone/>
            </a:pPr>
            <a:r>
              <a:rPr lang="en-US" sz="2400" b="1" dirty="0"/>
              <a:t>Special-purpose loans</a:t>
            </a:r>
          </a:p>
          <a:p>
            <a:pPr marL="400050" lvl="1" indent="0">
              <a:buNone/>
            </a:pPr>
            <a:endParaRPr lang="en-US" sz="2400" b="1" dirty="0"/>
          </a:p>
          <a:p>
            <a:pPr marL="685800" lvl="1">
              <a:buFont typeface="Wingdings" panose="05000000000000000000" pitchFamily="2" charset="2"/>
              <a:buChar char="q"/>
            </a:pPr>
            <a:r>
              <a:rPr lang="en-US" sz="2400" b="1" dirty="0"/>
              <a:t>Home equity </a:t>
            </a:r>
            <a:r>
              <a:rPr lang="en-US" sz="2400" dirty="0"/>
              <a:t>– loan collateralized by equity</a:t>
            </a:r>
            <a:br>
              <a:rPr lang="en-US" sz="2400" dirty="0"/>
            </a:br>
            <a:endParaRPr lang="en-US" sz="2400" dirty="0"/>
          </a:p>
          <a:p>
            <a:pPr marL="685800" lvl="1">
              <a:buFont typeface="Wingdings" panose="05000000000000000000" pitchFamily="2" charset="2"/>
              <a:buChar char="q"/>
            </a:pPr>
            <a:r>
              <a:rPr lang="en-US" sz="2400" b="1" dirty="0"/>
              <a:t>Package</a:t>
            </a:r>
            <a:r>
              <a:rPr lang="en-US" sz="2400" dirty="0"/>
              <a:t> – finances  real and personal property</a:t>
            </a:r>
          </a:p>
          <a:p>
            <a:pPr marL="400050" lvl="1" indent="0">
              <a:buNone/>
            </a:pPr>
            <a:endParaRPr lang="en-US" sz="2400" dirty="0"/>
          </a:p>
          <a:p>
            <a:pPr marL="685800" lvl="1">
              <a:buFont typeface="Wingdings" panose="05000000000000000000" pitchFamily="2" charset="2"/>
              <a:buChar char="q"/>
            </a:pPr>
            <a:r>
              <a:rPr lang="en-US" sz="2400" b="1" dirty="0"/>
              <a:t>Construction</a:t>
            </a:r>
            <a:r>
              <a:rPr lang="en-US" sz="2400" dirty="0"/>
              <a:t>- temporary loan for construction</a:t>
            </a:r>
            <a:br>
              <a:rPr lang="en-US" sz="2400" dirty="0"/>
            </a:br>
            <a:endParaRPr lang="en-US" sz="2400" dirty="0"/>
          </a:p>
          <a:p>
            <a:pPr marL="685800" lvl="1">
              <a:buFont typeface="Wingdings" panose="05000000000000000000" pitchFamily="2" charset="2"/>
              <a:buChar char="q"/>
            </a:pPr>
            <a:r>
              <a:rPr lang="en-US" sz="2400" b="1" dirty="0"/>
              <a:t>Bridge</a:t>
            </a:r>
            <a:r>
              <a:rPr lang="en-US" sz="2400" dirty="0"/>
              <a:t> –  loan that ‘bridges’ time gap between short and long-term financing</a:t>
            </a:r>
            <a:br>
              <a:rPr lang="en-US" sz="1800" dirty="0"/>
            </a:br>
            <a:endParaRPr lang="en-US" sz="1800" dirty="0"/>
          </a:p>
        </p:txBody>
      </p:sp>
      <p:sp>
        <p:nvSpPr>
          <p:cNvPr id="8" name="Text Placeholder 7"/>
          <p:cNvSpPr>
            <a:spLocks noGrp="1"/>
          </p:cNvSpPr>
          <p:nvPr>
            <p:ph type="body" sz="half" idx="2"/>
          </p:nvPr>
        </p:nvSpPr>
        <p:spPr>
          <a:xfrm>
            <a:off x="304801" y="1600200"/>
            <a:ext cx="19050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solidFill>
                  <a:srgbClr val="FF0000"/>
                </a:solidFill>
              </a:rPr>
              <a:t>Types of Real Estate Loans</a:t>
            </a:r>
            <a:endParaRPr lang="en-US" dirty="0">
              <a:solidFill>
                <a:srgbClr val="FF0000"/>
              </a:solidFill>
            </a:endParaRPr>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071800383"/>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17-39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81000"/>
            <a:ext cx="0" cy="54864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9615806"/>
      </p:ext>
    </p:extLst>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2743201" cy="11620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17:</a:t>
            </a:r>
            <a:br>
              <a:rPr lang="en-US" sz="2400" dirty="0"/>
            </a:br>
            <a:r>
              <a:rPr lang="en-US" sz="2400" dirty="0">
                <a:latin typeface="Arial"/>
                <a:ea typeface="Times New Roman"/>
                <a:cs typeface="Shruti"/>
              </a:rPr>
              <a:t>Real Estate Finance</a:t>
            </a:r>
            <a:br>
              <a:rPr lang="en-US" sz="1800" dirty="0"/>
            </a:br>
            <a:br>
              <a:rPr lang="en-US" sz="1800" dirty="0"/>
            </a:br>
            <a:br>
              <a:rPr lang="en-US" sz="1800" dirty="0"/>
            </a:br>
            <a:endParaRPr lang="en-US" sz="1800" dirty="0"/>
          </a:p>
        </p:txBody>
      </p:sp>
      <p:sp>
        <p:nvSpPr>
          <p:cNvPr id="7" name="Content Placeholder 6"/>
          <p:cNvSpPr>
            <a:spLocks noGrp="1"/>
          </p:cNvSpPr>
          <p:nvPr>
            <p:ph idx="1"/>
          </p:nvPr>
        </p:nvSpPr>
        <p:spPr>
          <a:xfrm>
            <a:off x="2667000" y="273050"/>
            <a:ext cx="6248400" cy="6432550"/>
          </a:xfrm>
        </p:spPr>
        <p:txBody>
          <a:bodyPr>
            <a:normAutofit/>
          </a:bodyPr>
          <a:lstStyle/>
          <a:p>
            <a:pPr marL="0" indent="0">
              <a:buNone/>
            </a:pPr>
            <a:r>
              <a:rPr lang="en-US" sz="2400" b="1" dirty="0">
                <a:solidFill>
                  <a:srgbClr val="FF0000"/>
                </a:solidFill>
              </a:rPr>
              <a:t>Types of Real Estate Loans</a:t>
            </a:r>
            <a:endParaRPr lang="en-US" sz="2400" dirty="0">
              <a:solidFill>
                <a:srgbClr val="FF0000"/>
              </a:solidFill>
            </a:endParaRPr>
          </a:p>
          <a:p>
            <a:pPr marL="0" indent="0">
              <a:buNone/>
            </a:pPr>
            <a:endParaRPr lang="en-US" sz="2400" dirty="0"/>
          </a:p>
          <a:p>
            <a:pPr marL="400050" lvl="1" indent="0">
              <a:buNone/>
            </a:pPr>
            <a:r>
              <a:rPr lang="en-US" sz="2400" b="1" dirty="0"/>
              <a:t>Special-purpose loans (cont.)</a:t>
            </a:r>
          </a:p>
          <a:p>
            <a:pPr marL="400050" lvl="1" indent="0">
              <a:buNone/>
            </a:pPr>
            <a:endParaRPr lang="en-US" sz="2400" b="1" dirty="0"/>
          </a:p>
          <a:p>
            <a:pPr marL="685800" lvl="1">
              <a:buFont typeface="Wingdings" panose="05000000000000000000" pitchFamily="2" charset="2"/>
              <a:buChar char="q"/>
            </a:pPr>
            <a:r>
              <a:rPr lang="en-US" sz="2400" b="1" dirty="0"/>
              <a:t>Equity participation </a:t>
            </a:r>
            <a:r>
              <a:rPr lang="en-US" sz="2400" dirty="0"/>
              <a:t>– non-occupying investor assists in down payment</a:t>
            </a:r>
            <a:br>
              <a:rPr lang="en-US" sz="2400" dirty="0"/>
            </a:br>
            <a:r>
              <a:rPr lang="en-US" sz="2400" dirty="0"/>
              <a:t> </a:t>
            </a:r>
          </a:p>
          <a:p>
            <a:pPr marL="685800" lvl="1">
              <a:buFont typeface="Wingdings" panose="05000000000000000000" pitchFamily="2" charset="2"/>
              <a:buChar char="q"/>
            </a:pPr>
            <a:r>
              <a:rPr lang="en-US" sz="2400" b="1" dirty="0"/>
              <a:t>Take-out  / permanent loan </a:t>
            </a:r>
            <a:r>
              <a:rPr lang="en-US" sz="2400" dirty="0"/>
              <a:t>– long-term loan that retires construction loan</a:t>
            </a:r>
            <a:br>
              <a:rPr lang="en-US" sz="2400" dirty="0"/>
            </a:br>
            <a:endParaRPr lang="en-US" sz="2400" dirty="0"/>
          </a:p>
          <a:p>
            <a:pPr marL="685800" lvl="1">
              <a:buFont typeface="Wingdings" panose="05000000000000000000" pitchFamily="2" charset="2"/>
              <a:buChar char="q"/>
            </a:pPr>
            <a:r>
              <a:rPr lang="en-US" sz="2400" b="1" dirty="0"/>
              <a:t>Reverse annuity </a:t>
            </a:r>
            <a:r>
              <a:rPr lang="en-US" sz="2400" dirty="0"/>
              <a:t>– secures equity for cash payments while occupying property</a:t>
            </a:r>
            <a:br>
              <a:rPr lang="en-US" sz="2400" dirty="0"/>
            </a:br>
            <a:endParaRPr lang="en-US" sz="2400" dirty="0"/>
          </a:p>
          <a:p>
            <a:pPr marL="685800" lvl="1">
              <a:buFont typeface="Wingdings" panose="05000000000000000000" pitchFamily="2" charset="2"/>
              <a:buChar char="q"/>
            </a:pPr>
            <a:r>
              <a:rPr lang="en-US" sz="2400" b="1" dirty="0"/>
              <a:t>Blanket</a:t>
            </a:r>
            <a:r>
              <a:rPr lang="en-US" sz="2400" dirty="0"/>
              <a:t> – loan secured by more than one property</a:t>
            </a:r>
          </a:p>
        </p:txBody>
      </p:sp>
      <p:sp>
        <p:nvSpPr>
          <p:cNvPr id="8" name="Text Placeholder 7"/>
          <p:cNvSpPr>
            <a:spLocks noGrp="1"/>
          </p:cNvSpPr>
          <p:nvPr>
            <p:ph type="body" sz="half" idx="2"/>
          </p:nvPr>
        </p:nvSpPr>
        <p:spPr>
          <a:xfrm>
            <a:off x="304801" y="1600200"/>
            <a:ext cx="1905000" cy="4847376"/>
          </a:xfrm>
          <a:noFill/>
        </p:spPr>
        <p:txBody>
          <a:bodyPr>
            <a:normAutofit/>
          </a:bodyPr>
          <a:lstStyle/>
          <a:p>
            <a:pPr>
              <a:spcBef>
                <a:spcPts val="0"/>
              </a:spcBef>
            </a:pPr>
            <a:r>
              <a:rPr lang="en-US" b="1" dirty="0"/>
              <a:t>Anatomy of Mortgage Lending</a:t>
            </a:r>
          </a:p>
          <a:p>
            <a:pPr>
              <a:spcBef>
                <a:spcPts val="0"/>
              </a:spcBef>
            </a:pPr>
            <a:r>
              <a:rPr lang="en-US" b="1" dirty="0"/>
              <a:t> </a:t>
            </a:r>
            <a:endParaRPr lang="en-US" dirty="0"/>
          </a:p>
          <a:p>
            <a:pPr>
              <a:spcBef>
                <a:spcPts val="0"/>
              </a:spcBef>
            </a:pPr>
            <a:r>
              <a:rPr lang="en-US" b="1" dirty="0"/>
              <a:t>Initiating a Mortgage Loan</a:t>
            </a:r>
            <a:endParaRPr lang="en-US" dirty="0"/>
          </a:p>
          <a:p>
            <a:pPr>
              <a:spcBef>
                <a:spcPts val="0"/>
              </a:spcBef>
            </a:pPr>
            <a:r>
              <a:rPr lang="en-US" b="1" dirty="0"/>
              <a:t> </a:t>
            </a:r>
            <a:endParaRPr lang="en-US" dirty="0"/>
          </a:p>
          <a:p>
            <a:pPr>
              <a:spcBef>
                <a:spcPts val="0"/>
              </a:spcBef>
            </a:pPr>
            <a:r>
              <a:rPr lang="en-US" b="1" dirty="0"/>
              <a:t>Qualifying for a Mortgage Loan</a:t>
            </a:r>
            <a:endParaRPr lang="en-US" dirty="0"/>
          </a:p>
          <a:p>
            <a:pPr>
              <a:spcBef>
                <a:spcPts val="0"/>
              </a:spcBef>
            </a:pPr>
            <a:r>
              <a:rPr lang="en-US" b="1" dirty="0"/>
              <a:t> </a:t>
            </a:r>
            <a:endParaRPr lang="en-US" dirty="0"/>
          </a:p>
          <a:p>
            <a:pPr>
              <a:spcBef>
                <a:spcPts val="0"/>
              </a:spcBef>
            </a:pPr>
            <a:r>
              <a:rPr lang="en-US" b="1" dirty="0"/>
              <a:t>Closing a Loan</a:t>
            </a:r>
          </a:p>
          <a:p>
            <a:pPr>
              <a:spcBef>
                <a:spcPts val="0"/>
              </a:spcBef>
            </a:pPr>
            <a:r>
              <a:rPr lang="en-US" b="1" dirty="0"/>
              <a:t> </a:t>
            </a:r>
            <a:endParaRPr lang="en-US" dirty="0"/>
          </a:p>
          <a:p>
            <a:pPr>
              <a:spcBef>
                <a:spcPts val="0"/>
              </a:spcBef>
            </a:pPr>
            <a:r>
              <a:rPr lang="en-US" b="1" dirty="0"/>
              <a:t>Laws Affecting Mortgage Lending</a:t>
            </a:r>
            <a:endParaRPr lang="en-US" dirty="0"/>
          </a:p>
          <a:p>
            <a:pPr>
              <a:spcBef>
                <a:spcPts val="0"/>
              </a:spcBef>
            </a:pPr>
            <a:r>
              <a:rPr lang="en-US" b="1" dirty="0"/>
              <a:t> </a:t>
            </a:r>
            <a:endParaRPr lang="en-US" dirty="0"/>
          </a:p>
          <a:p>
            <a:pPr>
              <a:spcBef>
                <a:spcPts val="0"/>
              </a:spcBef>
            </a:pPr>
            <a:r>
              <a:rPr lang="en-US" b="1" dirty="0"/>
              <a:t>The Mortgage Market</a:t>
            </a:r>
            <a:endParaRPr lang="en-US" dirty="0"/>
          </a:p>
          <a:p>
            <a:pPr>
              <a:spcBef>
                <a:spcPts val="0"/>
              </a:spcBef>
            </a:pPr>
            <a:r>
              <a:rPr lang="en-US" b="1" dirty="0"/>
              <a:t> </a:t>
            </a:r>
            <a:endParaRPr lang="en-US" dirty="0"/>
          </a:p>
          <a:p>
            <a:pPr>
              <a:spcBef>
                <a:spcPts val="0"/>
              </a:spcBef>
            </a:pPr>
            <a:r>
              <a:rPr lang="en-US" b="1" dirty="0">
                <a:solidFill>
                  <a:srgbClr val="FF0000"/>
                </a:solidFill>
              </a:rPr>
              <a:t>Types of Real Estate Loans</a:t>
            </a:r>
            <a:endParaRPr lang="en-US" dirty="0">
              <a:solidFill>
                <a:srgbClr val="FF0000"/>
              </a:solidFill>
            </a:endParaRPr>
          </a:p>
          <a:p>
            <a:endParaRPr lang="en-US"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1108696294"/>
              </p:ext>
            </p:extLst>
          </p:nvPr>
        </p:nvGraphicFramePr>
        <p:xfrm>
          <a:off x="228600" y="6514054"/>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b="0" dirty="0">
                          <a:solidFill>
                            <a:schemeClr val="bg1">
                              <a:lumMod val="65000"/>
                            </a:schemeClr>
                          </a:solidFill>
                        </a:rPr>
                        <a:t>© Performance Programs Company               </a:t>
                      </a:r>
                      <a:r>
                        <a:rPr lang="en-US" sz="1200" dirty="0">
                          <a:solidFill>
                            <a:schemeClr val="bg1">
                              <a:lumMod val="65000"/>
                            </a:schemeClr>
                          </a:solidFill>
                        </a:rPr>
                        <a:t>Principles of Real Estate Practice        </a:t>
                      </a:r>
                      <a:r>
                        <a:rPr lang="en-US" sz="1200" baseline="0" dirty="0">
                          <a:solidFill>
                            <a:schemeClr val="bg1">
                              <a:lumMod val="65000"/>
                            </a:schemeClr>
                          </a:solidFill>
                        </a:rPr>
                        <a:t>      # 17  Real Estate Finance              Slide 17-40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10" name="Straight Connector 9"/>
          <p:cNvCxnSpPr/>
          <p:nvPr/>
        </p:nvCxnSpPr>
        <p:spPr>
          <a:xfrm>
            <a:off x="304800" y="1371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209800" y="3048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7881676"/>
      </p:ext>
    </p:extLst>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220200" cy="6858000"/>
          </a:xfrm>
          <a:prstGeom prst="rect">
            <a:avLst/>
          </a:prstGeom>
        </p:spPr>
      </p:pic>
      <p:sp>
        <p:nvSpPr>
          <p:cNvPr id="14" name="Rectangle 13"/>
          <p:cNvSpPr/>
          <p:nvPr/>
        </p:nvSpPr>
        <p:spPr>
          <a:xfrm>
            <a:off x="6790" y="0"/>
            <a:ext cx="9220201"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95299" y="532646"/>
            <a:ext cx="8229600" cy="639762"/>
          </a:xfrm>
        </p:spPr>
        <p:txBody>
          <a:bodyPr>
            <a:noAutofit/>
          </a:bodyPr>
          <a:lstStyle/>
          <a:p>
            <a:r>
              <a:rPr lang="en-US" b="1" dirty="0">
                <a:solidFill>
                  <a:schemeClr val="bg1"/>
                </a:solidFill>
              </a:rPr>
              <a:t>Unit 18:</a:t>
            </a:r>
            <a:r>
              <a:rPr lang="en-US" dirty="0">
                <a:solidFill>
                  <a:schemeClr val="bg1"/>
                </a:solidFill>
              </a:rPr>
              <a:t> </a:t>
            </a:r>
            <a:r>
              <a:rPr lang="en-US" b="1" dirty="0">
                <a:solidFill>
                  <a:schemeClr val="bg1"/>
                </a:solidFill>
              </a:rPr>
              <a:t>REAL ESTATE INVESTMENT</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1181100" y="1705882"/>
          <a:ext cx="7010400" cy="3505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66699" y="6404347"/>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#18  Real Estate Investment           Slide 18-1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19190437"/>
      </p:ext>
    </p:extLst>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Investment Fundamentals</a:t>
            </a:r>
          </a:p>
          <a:p>
            <a:pPr marL="0" indent="0">
              <a:buNone/>
            </a:pPr>
            <a:endParaRPr lang="en-US" sz="2400" b="1" dirty="0"/>
          </a:p>
          <a:p>
            <a:pPr marL="400050" lvl="2" indent="0">
              <a:spcBef>
                <a:spcPts val="0"/>
              </a:spcBef>
              <a:buNone/>
            </a:pPr>
            <a:r>
              <a:rPr lang="en-US" b="1" dirty="0"/>
              <a:t>Real estate investment characteristics</a:t>
            </a:r>
            <a:br>
              <a:rPr lang="en-US" dirty="0"/>
            </a:br>
            <a:endParaRPr lang="en-US" dirty="0"/>
          </a:p>
          <a:p>
            <a:pPr lvl="1" indent="-342900">
              <a:buFont typeface="Wingdings" panose="05000000000000000000" pitchFamily="2" charset="2"/>
              <a:buChar char="q"/>
            </a:pPr>
            <a:r>
              <a:rPr lang="en-US" sz="2400" dirty="0"/>
              <a:t>The greater the risk, the higher the return</a:t>
            </a:r>
            <a:br>
              <a:rPr lang="en-US" sz="2400" dirty="0"/>
            </a:br>
            <a:endParaRPr lang="en-US" sz="2400" dirty="0"/>
          </a:p>
          <a:p>
            <a:pPr lvl="1" indent="-342900">
              <a:buFont typeface="Wingdings" panose="05000000000000000000" pitchFamily="2" charset="2"/>
              <a:buChar char="q"/>
            </a:pPr>
            <a:r>
              <a:rPr lang="en-US" sz="2400" dirty="0"/>
              <a:t>More management-intensive</a:t>
            </a:r>
            <a:br>
              <a:rPr lang="en-US" sz="2400" dirty="0"/>
            </a:br>
            <a:endParaRPr lang="en-US" sz="2400" dirty="0"/>
          </a:p>
          <a:p>
            <a:pPr lvl="1" indent="-342900">
              <a:buFont typeface="Wingdings" panose="05000000000000000000" pitchFamily="2" charset="2"/>
              <a:buChar char="q"/>
            </a:pPr>
            <a:r>
              <a:rPr lang="en-US" sz="2400" dirty="0"/>
              <a:t>Income-producing investments relatively illiquid</a:t>
            </a:r>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solidFill>
                  <a:srgbClr val="FF0000"/>
                </a:solidFill>
              </a:rPr>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44152033"/>
      </p:ext>
    </p:extLst>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lnSpcReduction="10000"/>
          </a:bodyPr>
          <a:lstStyle/>
          <a:p>
            <a:pPr marL="0" indent="0">
              <a:buNone/>
            </a:pPr>
            <a:r>
              <a:rPr lang="en-US" sz="2400" b="1" dirty="0">
                <a:solidFill>
                  <a:srgbClr val="FF0000"/>
                </a:solidFill>
              </a:rPr>
              <a:t>Investment Fundamentals</a:t>
            </a:r>
          </a:p>
          <a:p>
            <a:pPr marL="0" indent="0">
              <a:buNone/>
            </a:pPr>
            <a:endParaRPr lang="en-US" sz="2400" b="1" dirty="0"/>
          </a:p>
          <a:p>
            <a:pPr marL="400050" lvl="2" indent="0">
              <a:spcBef>
                <a:spcPts val="0"/>
              </a:spcBef>
              <a:buNone/>
            </a:pPr>
            <a:r>
              <a:rPr lang="en-US" b="1" dirty="0"/>
              <a:t>Real estate investment rewards</a:t>
            </a:r>
          </a:p>
          <a:p>
            <a:pPr marL="400050" lvl="2" indent="0">
              <a:spcBef>
                <a:spcPts val="0"/>
              </a:spcBef>
              <a:buNone/>
            </a:pPr>
            <a:endParaRPr lang="en-US" b="1" dirty="0"/>
          </a:p>
          <a:p>
            <a:pPr marL="742950" lvl="2" indent="-342900">
              <a:spcBef>
                <a:spcPts val="0"/>
              </a:spcBef>
              <a:buFont typeface="Wingdings" panose="05000000000000000000" pitchFamily="2" charset="2"/>
              <a:buChar char="q"/>
            </a:pPr>
            <a:r>
              <a:rPr lang="en-US" b="1" dirty="0"/>
              <a:t>Income</a:t>
            </a:r>
          </a:p>
          <a:p>
            <a:pPr marL="1200150" lvl="3" indent="-342900">
              <a:spcBef>
                <a:spcPts val="0"/>
              </a:spcBef>
              <a:buFont typeface="Wingdings" panose="05000000000000000000" pitchFamily="2" charset="2"/>
              <a:buChar char="§"/>
            </a:pPr>
            <a:r>
              <a:rPr lang="en-US" sz="2400" dirty="0"/>
              <a:t>Rents may exceed expenses, generating profit</a:t>
            </a:r>
            <a:br>
              <a:rPr lang="en-US" sz="2400" dirty="0"/>
            </a:br>
            <a:endParaRPr lang="en-US" sz="2400" dirty="0"/>
          </a:p>
          <a:p>
            <a:pPr marL="742950" lvl="2" indent="-342900">
              <a:spcBef>
                <a:spcPts val="0"/>
              </a:spcBef>
              <a:buFont typeface="Wingdings" panose="05000000000000000000" pitchFamily="2" charset="2"/>
              <a:buChar char="q"/>
            </a:pPr>
            <a:r>
              <a:rPr lang="en-US" b="1" dirty="0"/>
              <a:t>Appreciation</a:t>
            </a:r>
          </a:p>
          <a:p>
            <a:pPr marL="1200150" lvl="3" indent="-342900">
              <a:spcBef>
                <a:spcPts val="0"/>
              </a:spcBef>
              <a:buFont typeface="Wingdings" panose="05000000000000000000" pitchFamily="2" charset="2"/>
              <a:buChar char="§"/>
            </a:pPr>
            <a:r>
              <a:rPr lang="en-US" sz="2400" dirty="0"/>
              <a:t>Demand spikes may increase value</a:t>
            </a:r>
            <a:br>
              <a:rPr lang="en-US" sz="2400" dirty="0"/>
            </a:br>
            <a:endParaRPr lang="en-US" sz="2400" dirty="0"/>
          </a:p>
          <a:p>
            <a:pPr marL="742950" lvl="2" indent="-342900">
              <a:spcBef>
                <a:spcPts val="0"/>
              </a:spcBef>
              <a:buFont typeface="Wingdings" panose="05000000000000000000" pitchFamily="2" charset="2"/>
              <a:buChar char="q"/>
            </a:pPr>
            <a:r>
              <a:rPr lang="en-US" b="1" dirty="0"/>
              <a:t>Leverage</a:t>
            </a:r>
          </a:p>
          <a:p>
            <a:pPr marL="1200150" lvl="3" indent="-342900">
              <a:spcBef>
                <a:spcPts val="0"/>
              </a:spcBef>
              <a:buFont typeface="Wingdings" panose="05000000000000000000" pitchFamily="2" charset="2"/>
              <a:buChar char="§"/>
            </a:pPr>
            <a:r>
              <a:rPr lang="en-US" sz="2400" dirty="0"/>
              <a:t>Use financing to control larger investment  amounts</a:t>
            </a:r>
            <a:br>
              <a:rPr lang="en-US" sz="2400" dirty="0"/>
            </a:br>
            <a:endParaRPr lang="en-US" sz="2400" dirty="0"/>
          </a:p>
          <a:p>
            <a:pPr marL="742950" lvl="2" indent="-342900">
              <a:spcBef>
                <a:spcPts val="0"/>
              </a:spcBef>
              <a:buFont typeface="Wingdings" panose="05000000000000000000" pitchFamily="2" charset="2"/>
              <a:buChar char="q"/>
            </a:pPr>
            <a:r>
              <a:rPr lang="en-US" b="1" dirty="0"/>
              <a:t>Tax benefits</a:t>
            </a:r>
          </a:p>
          <a:p>
            <a:pPr marL="1200150" lvl="3" indent="-342900">
              <a:spcBef>
                <a:spcPts val="0"/>
              </a:spcBef>
              <a:buFont typeface="Wingdings" panose="05000000000000000000" pitchFamily="2" charset="2"/>
              <a:buChar char="§"/>
            </a:pPr>
            <a:r>
              <a:rPr lang="en-US" sz="2400" dirty="0"/>
              <a:t>Can deduct expenses and depreciation</a:t>
            </a:r>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solidFill>
                  <a:srgbClr val="FF0000"/>
                </a:solidFill>
              </a:rPr>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58299900"/>
      </p:ext>
    </p:extLst>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Investment Fundamentals</a:t>
            </a:r>
          </a:p>
          <a:p>
            <a:pPr marL="0" indent="0">
              <a:buNone/>
            </a:pPr>
            <a:endParaRPr lang="en-US" sz="1600" b="1" dirty="0"/>
          </a:p>
          <a:p>
            <a:pPr marL="400050" lvl="2" indent="0">
              <a:spcBef>
                <a:spcPts val="0"/>
              </a:spcBef>
              <a:buNone/>
            </a:pPr>
            <a:r>
              <a:rPr lang="en-US" b="1" dirty="0"/>
              <a:t>Real estate investment risks</a:t>
            </a:r>
          </a:p>
          <a:p>
            <a:pPr marL="400050" lvl="2" indent="0">
              <a:spcBef>
                <a:spcPts val="0"/>
              </a:spcBef>
              <a:buNone/>
            </a:pPr>
            <a:endParaRPr lang="en-US" sz="2000" b="1" dirty="0"/>
          </a:p>
          <a:p>
            <a:pPr marL="742950" lvl="2" indent="-342900">
              <a:spcBef>
                <a:spcPts val="0"/>
              </a:spcBef>
              <a:buFont typeface="Wingdings" panose="05000000000000000000" pitchFamily="2" charset="2"/>
              <a:buChar char="q"/>
            </a:pPr>
            <a:r>
              <a:rPr lang="en-US" b="1" dirty="0"/>
              <a:t>Market risk</a:t>
            </a:r>
          </a:p>
          <a:p>
            <a:pPr marL="1200150" lvl="3" indent="-342900">
              <a:spcBef>
                <a:spcPts val="0"/>
              </a:spcBef>
              <a:buFont typeface="Wingdings" panose="05000000000000000000" pitchFamily="2" charset="2"/>
              <a:buChar char="§"/>
            </a:pPr>
            <a:r>
              <a:rPr lang="en-US" sz="2400" dirty="0"/>
              <a:t>Changes in supply &amp; demand</a:t>
            </a:r>
            <a:br>
              <a:rPr lang="en-US" sz="2400" dirty="0"/>
            </a:br>
            <a:endParaRPr lang="en-US" sz="2400" dirty="0"/>
          </a:p>
          <a:p>
            <a:pPr marL="742950" lvl="2" indent="-342900">
              <a:spcBef>
                <a:spcPts val="0"/>
              </a:spcBef>
              <a:buFont typeface="Wingdings" panose="05000000000000000000" pitchFamily="2" charset="2"/>
              <a:buChar char="q"/>
            </a:pPr>
            <a:r>
              <a:rPr lang="en-US" b="1" dirty="0"/>
              <a:t>Business risk</a:t>
            </a:r>
          </a:p>
          <a:p>
            <a:pPr marL="1200150" lvl="3" indent="-342900">
              <a:spcBef>
                <a:spcPts val="0"/>
              </a:spcBef>
              <a:buFont typeface="Wingdings" panose="05000000000000000000" pitchFamily="2" charset="2"/>
              <a:buChar char="§"/>
            </a:pPr>
            <a:r>
              <a:rPr lang="en-US" sz="2400" dirty="0"/>
              <a:t>Fluctuations in businesses connected to the investment</a:t>
            </a:r>
            <a:br>
              <a:rPr lang="en-US" sz="2400" dirty="0"/>
            </a:br>
            <a:endParaRPr lang="en-US" sz="2400" dirty="0"/>
          </a:p>
          <a:p>
            <a:pPr marL="742950" lvl="2" indent="-342900">
              <a:spcBef>
                <a:spcPts val="0"/>
              </a:spcBef>
              <a:buFont typeface="Wingdings" panose="05000000000000000000" pitchFamily="2" charset="2"/>
              <a:buChar char="q"/>
            </a:pPr>
            <a:r>
              <a:rPr lang="en-US" b="1" dirty="0"/>
              <a:t>Monetary &amp; financial risk</a:t>
            </a:r>
          </a:p>
          <a:p>
            <a:pPr marL="1200150" lvl="3" indent="-342900">
              <a:spcBef>
                <a:spcPts val="0"/>
              </a:spcBef>
              <a:buFont typeface="Wingdings" panose="05000000000000000000" pitchFamily="2" charset="2"/>
              <a:buChar char="§"/>
            </a:pPr>
            <a:r>
              <a:rPr lang="en-US" sz="2400" dirty="0"/>
              <a:t>Inflation</a:t>
            </a:r>
          </a:p>
          <a:p>
            <a:pPr marL="1200150" lvl="3" indent="-342900">
              <a:spcBef>
                <a:spcPts val="0"/>
              </a:spcBef>
              <a:buFont typeface="Wingdings" panose="05000000000000000000" pitchFamily="2" charset="2"/>
              <a:buChar char="§"/>
            </a:pPr>
            <a:r>
              <a:rPr lang="en-US" sz="2400" dirty="0"/>
              <a:t>Adverse interest rate movements</a:t>
            </a:r>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solidFill>
                  <a:srgbClr val="FF0000"/>
                </a:solidFill>
              </a:rPr>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24727208"/>
      </p:ext>
    </p:extLst>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Investment Fundamentals</a:t>
            </a:r>
          </a:p>
          <a:p>
            <a:pPr marL="0" indent="0">
              <a:buNone/>
            </a:pPr>
            <a:endParaRPr lang="en-US" sz="1600" b="1" dirty="0"/>
          </a:p>
          <a:p>
            <a:pPr marL="400050" lvl="2" indent="0">
              <a:spcBef>
                <a:spcPts val="0"/>
              </a:spcBef>
              <a:buNone/>
            </a:pPr>
            <a:r>
              <a:rPr lang="en-US" b="1" dirty="0"/>
              <a:t>Types of investments</a:t>
            </a:r>
          </a:p>
          <a:p>
            <a:pPr marL="400050" lvl="2" indent="0">
              <a:spcBef>
                <a:spcPts val="0"/>
              </a:spcBef>
              <a:buNone/>
            </a:pPr>
            <a:endParaRPr lang="en-US" b="1" dirty="0"/>
          </a:p>
          <a:p>
            <a:pPr marL="742950" lvl="2" indent="-342900">
              <a:spcBef>
                <a:spcPts val="0"/>
              </a:spcBef>
              <a:buFont typeface="Wingdings" panose="05000000000000000000" pitchFamily="2" charset="2"/>
              <a:buChar char="q"/>
            </a:pPr>
            <a:r>
              <a:rPr lang="en-US" b="1" dirty="0"/>
              <a:t>Four principal types of investment; money, equity, debt, real estate </a:t>
            </a:r>
            <a:br>
              <a:rPr lang="en-US" b="1" dirty="0"/>
            </a:br>
            <a:endParaRPr lang="en-US" b="1" dirty="0"/>
          </a:p>
          <a:p>
            <a:pPr marL="742950" lvl="2" indent="-342900">
              <a:spcBef>
                <a:spcPts val="0"/>
              </a:spcBef>
              <a:buFont typeface="Wingdings" panose="05000000000000000000" pitchFamily="2" charset="2"/>
              <a:buChar char="q"/>
            </a:pPr>
            <a:r>
              <a:rPr lang="en-US" b="1" dirty="0"/>
              <a:t>Money – </a:t>
            </a:r>
            <a:r>
              <a:rPr lang="en-US" dirty="0"/>
              <a:t>CDs; money market accounts</a:t>
            </a:r>
            <a:br>
              <a:rPr lang="en-US" dirty="0"/>
            </a:br>
            <a:endParaRPr lang="en-US" dirty="0"/>
          </a:p>
          <a:p>
            <a:pPr marL="742950" lvl="2" indent="-342900">
              <a:spcBef>
                <a:spcPts val="0"/>
              </a:spcBef>
              <a:buFont typeface="Wingdings" panose="05000000000000000000" pitchFamily="2" charset="2"/>
              <a:buChar char="q"/>
            </a:pPr>
            <a:r>
              <a:rPr lang="en-US" b="1" dirty="0"/>
              <a:t>Equity</a:t>
            </a:r>
            <a:r>
              <a:rPr lang="en-US" dirty="0"/>
              <a:t> – stocks; equity mutual funds</a:t>
            </a:r>
          </a:p>
          <a:p>
            <a:pPr marL="742950" lvl="2" indent="-342900">
              <a:spcBef>
                <a:spcPts val="0"/>
              </a:spcBef>
              <a:buFont typeface="Wingdings" panose="05000000000000000000" pitchFamily="2" charset="2"/>
              <a:buChar char="q"/>
            </a:pPr>
            <a:endParaRPr lang="en-US" dirty="0"/>
          </a:p>
          <a:p>
            <a:pPr marL="742950" lvl="2" indent="-342900">
              <a:spcBef>
                <a:spcPts val="0"/>
              </a:spcBef>
              <a:buFont typeface="Wingdings" panose="05000000000000000000" pitchFamily="2" charset="2"/>
              <a:buChar char="q"/>
            </a:pPr>
            <a:r>
              <a:rPr lang="en-US" b="1" dirty="0"/>
              <a:t>Debt </a:t>
            </a:r>
            <a:r>
              <a:rPr lang="en-US" dirty="0"/>
              <a:t>– bonds, notes, mortgages</a:t>
            </a:r>
            <a:br>
              <a:rPr lang="en-US" dirty="0"/>
            </a:br>
            <a:endParaRPr lang="en-US" dirty="0"/>
          </a:p>
          <a:p>
            <a:pPr marL="742950" lvl="2" indent="-342900">
              <a:spcBef>
                <a:spcPts val="0"/>
              </a:spcBef>
              <a:buFont typeface="Wingdings" panose="05000000000000000000" pitchFamily="2" charset="2"/>
              <a:buChar char="q"/>
            </a:pPr>
            <a:r>
              <a:rPr lang="en-US" b="1" dirty="0"/>
              <a:t>Real estate – </a:t>
            </a:r>
            <a:r>
              <a:rPr lang="en-US" dirty="0"/>
              <a:t>acquired for investment benefits as opposed to utility</a:t>
            </a: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solidFill>
                  <a:srgbClr val="FF0000"/>
                </a:solidFill>
              </a:rPr>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71283627"/>
      </p:ext>
    </p:extLst>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Investment Fundamentals</a:t>
            </a:r>
          </a:p>
          <a:p>
            <a:pPr marL="0" indent="0">
              <a:buNone/>
            </a:pPr>
            <a:endParaRPr lang="en-US" sz="1600" b="1" dirty="0"/>
          </a:p>
          <a:p>
            <a:pPr marL="400050" lvl="2" indent="0">
              <a:spcBef>
                <a:spcPts val="0"/>
              </a:spcBef>
              <a:buNone/>
            </a:pPr>
            <a:r>
              <a:rPr lang="en-US" b="1" dirty="0"/>
              <a:t>Types of investments (cont.)</a:t>
            </a:r>
          </a:p>
          <a:p>
            <a:pPr marL="400050" lvl="2" indent="0">
              <a:spcBef>
                <a:spcPts val="0"/>
              </a:spcBef>
              <a:buNone/>
            </a:pPr>
            <a:endParaRPr lang="en-US" b="1" dirty="0"/>
          </a:p>
          <a:p>
            <a:pPr marL="742950" lvl="2" indent="-342900">
              <a:spcBef>
                <a:spcPts val="0"/>
              </a:spcBef>
              <a:buFont typeface="Wingdings" panose="05000000000000000000" pitchFamily="2" charset="2"/>
              <a:buChar char="q"/>
            </a:pPr>
            <a:r>
              <a:rPr lang="en-US" b="1" dirty="0"/>
              <a:t>Two types of real estate investment</a:t>
            </a:r>
            <a:br>
              <a:rPr lang="en-US" b="1" dirty="0"/>
            </a:br>
            <a:endParaRPr lang="en-US" b="1" dirty="0"/>
          </a:p>
          <a:p>
            <a:pPr marL="1200150" lvl="3" indent="-342900">
              <a:spcBef>
                <a:spcPts val="0"/>
              </a:spcBef>
              <a:buFont typeface="Wingdings" panose="05000000000000000000" pitchFamily="2" charset="2"/>
              <a:buChar char="§"/>
            </a:pPr>
            <a:r>
              <a:rPr lang="en-US" sz="2400" b="1" dirty="0"/>
              <a:t>Non-income: e.g., one’s residence – </a:t>
            </a:r>
            <a:r>
              <a:rPr lang="en-US" sz="2400" dirty="0"/>
              <a:t>acquired for appreciation, tax benefits</a:t>
            </a:r>
            <a:br>
              <a:rPr lang="en-US" sz="2400" b="1" dirty="0"/>
            </a:br>
            <a:endParaRPr lang="en-US" sz="2400" b="1" dirty="0"/>
          </a:p>
          <a:p>
            <a:pPr marL="1200150" lvl="3" indent="-342900">
              <a:spcBef>
                <a:spcPts val="0"/>
              </a:spcBef>
              <a:buFont typeface="Wingdings" panose="05000000000000000000" pitchFamily="2" charset="2"/>
              <a:buChar char="§"/>
            </a:pPr>
            <a:r>
              <a:rPr lang="en-US" sz="2400" b="1" dirty="0"/>
              <a:t>Income-producing – </a:t>
            </a:r>
            <a:r>
              <a:rPr lang="en-US" sz="2400" dirty="0"/>
              <a:t>acquired for income, appreciation, tax benefits, leverage</a:t>
            </a:r>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solidFill>
                  <a:srgbClr val="FF0000"/>
                </a:solidFill>
              </a:rPr>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80669521"/>
      </p:ext>
    </p:extLst>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Real Estate as an Investment</a:t>
            </a:r>
          </a:p>
          <a:p>
            <a:pPr marL="0" indent="0">
              <a:buNone/>
            </a:pPr>
            <a:endParaRPr lang="en-US" sz="1600" b="1" dirty="0"/>
          </a:p>
          <a:p>
            <a:pPr marL="400050" lvl="2" indent="0">
              <a:spcBef>
                <a:spcPts val="0"/>
              </a:spcBef>
              <a:buNone/>
            </a:pPr>
            <a:r>
              <a:rPr lang="en-US" b="1" dirty="0"/>
              <a:t>Risk and reward</a:t>
            </a:r>
          </a:p>
          <a:p>
            <a:pPr marL="400050" lvl="2" indent="0">
              <a:spcBef>
                <a:spcPts val="0"/>
              </a:spcBef>
              <a:buNone/>
            </a:pPr>
            <a:endParaRPr lang="en-US" sz="1600" b="1" dirty="0"/>
          </a:p>
          <a:p>
            <a:pPr marL="742950" lvl="2" indent="-342900">
              <a:spcBef>
                <a:spcPts val="0"/>
              </a:spcBef>
              <a:buFont typeface="Wingdings" panose="05000000000000000000" pitchFamily="2" charset="2"/>
              <a:buChar char="q"/>
            </a:pPr>
            <a:r>
              <a:rPr lang="en-US" dirty="0"/>
              <a:t>Risks and returns inherent in market variability</a:t>
            </a:r>
            <a:br>
              <a:rPr lang="en-US" dirty="0"/>
            </a:br>
            <a:endParaRPr lang="en-US" dirty="0"/>
          </a:p>
          <a:p>
            <a:pPr marL="1200150" lvl="3" indent="-342900">
              <a:spcBef>
                <a:spcPts val="0"/>
              </a:spcBef>
              <a:buFont typeface="Wingdings" panose="05000000000000000000" pitchFamily="2" charset="2"/>
              <a:buChar char="§"/>
            </a:pPr>
            <a:r>
              <a:rPr lang="en-US" sz="2400" dirty="0"/>
              <a:t>Expected vs. real income</a:t>
            </a:r>
            <a:br>
              <a:rPr lang="en-US" sz="2400" dirty="0"/>
            </a:br>
            <a:endParaRPr lang="en-US" sz="2400" dirty="0"/>
          </a:p>
          <a:p>
            <a:pPr marL="1200150" lvl="3" indent="-342900">
              <a:spcBef>
                <a:spcPts val="0"/>
              </a:spcBef>
              <a:buFont typeface="Wingdings" panose="05000000000000000000" pitchFamily="2" charset="2"/>
              <a:buChar char="§"/>
            </a:pPr>
            <a:r>
              <a:rPr lang="en-US" sz="2400" dirty="0"/>
              <a:t>Tax treatment of capital gains and income</a:t>
            </a:r>
            <a:br>
              <a:rPr lang="en-US" sz="2400" dirty="0"/>
            </a:br>
            <a:endParaRPr lang="en-US" sz="2400" dirty="0"/>
          </a:p>
          <a:p>
            <a:pPr marL="1200150" lvl="3" indent="-342900">
              <a:spcBef>
                <a:spcPts val="0"/>
              </a:spcBef>
              <a:buFont typeface="Wingdings" panose="05000000000000000000" pitchFamily="2" charset="2"/>
              <a:buChar char="§"/>
            </a:pPr>
            <a:r>
              <a:rPr lang="en-US" sz="2400" dirty="0"/>
              <a:t>Opportunity cost of capital</a:t>
            </a:r>
            <a:br>
              <a:rPr lang="en-US" sz="2400" dirty="0"/>
            </a:br>
            <a:endParaRPr lang="en-US" sz="2400" dirty="0"/>
          </a:p>
          <a:p>
            <a:pPr marL="1200150" lvl="3" indent="-342900">
              <a:spcBef>
                <a:spcPts val="0"/>
              </a:spcBef>
              <a:buFont typeface="Wingdings" panose="05000000000000000000" pitchFamily="2" charset="2"/>
              <a:buChar char="§"/>
            </a:pPr>
            <a:r>
              <a:rPr lang="en-US" sz="2400" dirty="0"/>
              <a:t>Illiquidity</a:t>
            </a:r>
            <a:br>
              <a:rPr lang="en-US" sz="2400" dirty="0"/>
            </a:br>
            <a:endParaRPr lang="en-US" sz="2400" dirty="0"/>
          </a:p>
          <a:p>
            <a:pPr marL="1200150" lvl="3" indent="-342900">
              <a:spcBef>
                <a:spcPts val="0"/>
              </a:spcBef>
              <a:buFont typeface="Wingdings" panose="05000000000000000000" pitchFamily="2" charset="2"/>
              <a:buChar char="§"/>
            </a:pPr>
            <a:r>
              <a:rPr lang="en-US" sz="2400" dirty="0"/>
              <a:t>Management-intensive</a:t>
            </a:r>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solidFill>
                  <a:srgbClr val="FF0000"/>
                </a:solidFill>
              </a:rPr>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259036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3:</a:t>
            </a:r>
            <a:br>
              <a:rPr lang="en-US" sz="2400" dirty="0"/>
            </a:br>
            <a:r>
              <a:rPr lang="en-US" sz="2400" dirty="0"/>
              <a:t>Interests and</a:t>
            </a:r>
            <a:br>
              <a:rPr lang="en-US" sz="2400" dirty="0"/>
            </a:br>
            <a:r>
              <a:rPr lang="en-US" sz="2400" dirty="0"/>
              <a:t>Estates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Autofit/>
          </a:bodyPr>
          <a:lstStyle/>
          <a:p>
            <a:pPr marL="0" indent="0">
              <a:buNone/>
            </a:pPr>
            <a:r>
              <a:rPr lang="en-US" sz="2400" b="1" dirty="0">
                <a:solidFill>
                  <a:srgbClr val="FF0000"/>
                </a:solidFill>
              </a:rPr>
              <a:t>Leasehold Estates</a:t>
            </a:r>
            <a:endParaRPr lang="en-US" sz="2400" b="1" dirty="0"/>
          </a:p>
          <a:p>
            <a:pPr marL="0" indent="0">
              <a:buNone/>
            </a:pPr>
            <a:endParaRPr lang="en-US" sz="2400" dirty="0"/>
          </a:p>
        </p:txBody>
      </p:sp>
      <p:sp>
        <p:nvSpPr>
          <p:cNvPr id="8" name="Text Placeholder 7"/>
          <p:cNvSpPr>
            <a:spLocks noGrp="1"/>
          </p:cNvSpPr>
          <p:nvPr>
            <p:ph type="body" sz="half" idx="2"/>
          </p:nvPr>
        </p:nvSpPr>
        <p:spPr>
          <a:xfrm>
            <a:off x="304801" y="1600200"/>
            <a:ext cx="1904999" cy="1828800"/>
          </a:xfrm>
          <a:noFill/>
        </p:spPr>
        <p:txBody>
          <a:bodyPr>
            <a:normAutofit/>
          </a:bodyPr>
          <a:lstStyle/>
          <a:p>
            <a:endParaRPr lang="en-US" sz="1200" b="1" dirty="0">
              <a:solidFill>
                <a:srgbClr val="FF0000"/>
              </a:solidFill>
            </a:endParaRPr>
          </a:p>
          <a:p>
            <a:r>
              <a:rPr lang="en-US" b="1" dirty="0"/>
              <a:t>Interests and Estates in Land</a:t>
            </a:r>
          </a:p>
          <a:p>
            <a:endParaRPr lang="en-US" b="1" dirty="0">
              <a:solidFill>
                <a:srgbClr val="FF0000"/>
              </a:solidFill>
            </a:endParaRPr>
          </a:p>
          <a:p>
            <a:r>
              <a:rPr lang="en-US" b="1" dirty="0"/>
              <a:t>Freehold Estates</a:t>
            </a:r>
          </a:p>
          <a:p>
            <a:endParaRPr lang="en-US" b="1" dirty="0"/>
          </a:p>
          <a:p>
            <a:r>
              <a:rPr lang="en-US" b="1" dirty="0">
                <a:solidFill>
                  <a:srgbClr val="FF0000"/>
                </a:solidFill>
              </a:rPr>
              <a:t>Leasehold Estates</a:t>
            </a:r>
          </a:p>
          <a:p>
            <a:endParaRPr lang="en-US" dirty="0"/>
          </a:p>
          <a:p>
            <a:endParaRPr lang="en-US" dirty="0"/>
          </a:p>
        </p:txBody>
      </p:sp>
      <p:cxnSp>
        <p:nvCxnSpPr>
          <p:cNvPr id="3" name="Straight Connector 2"/>
          <p:cNvCxnSpPr/>
          <p:nvPr/>
        </p:nvCxnSpPr>
        <p:spPr>
          <a:xfrm>
            <a:off x="2209800" y="3810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3  Interests and Estates            Slide 3-10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07 estates in land.jpg"/>
          <p:cNvPicPr>
            <a:picLocks noChangeAspect="1" noChangeArrowheads="1"/>
          </p:cNvPicPr>
          <p:nvPr/>
        </p:nvPicPr>
        <p:blipFill rotWithShape="1">
          <a:blip r:embed="rId3">
            <a:extLst>
              <a:ext uri="{28A0092B-C50C-407E-A947-70E740481C1C}">
                <a14:useLocalDpi xmlns:a14="http://schemas.microsoft.com/office/drawing/2010/main" val="0"/>
              </a:ext>
            </a:extLst>
          </a:blip>
          <a:srcRect l="60251" t="22646" b="22539"/>
          <a:stretch/>
        </p:blipFill>
        <p:spPr bwMode="auto">
          <a:xfrm>
            <a:off x="3429000" y="1143000"/>
            <a:ext cx="3276600" cy="4953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759541"/>
      </p:ext>
    </p:extLst>
  </p:cSld>
  <p:clrMapOvr>
    <a:masterClrMapping/>
  </p:clrMapOvr>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Investment Entities</a:t>
            </a:r>
          </a:p>
          <a:p>
            <a:pPr marL="0" indent="0">
              <a:buNone/>
            </a:pPr>
            <a:endParaRPr lang="en-US" sz="1600" b="1" dirty="0"/>
          </a:p>
          <a:p>
            <a:pPr marL="400050" lvl="2" indent="0">
              <a:spcBef>
                <a:spcPts val="0"/>
              </a:spcBef>
              <a:buNone/>
            </a:pPr>
            <a:r>
              <a:rPr lang="en-US" b="1" dirty="0"/>
              <a:t>Direct</a:t>
            </a:r>
          </a:p>
          <a:p>
            <a:pPr marL="742950" lvl="2" indent="-342900">
              <a:spcBef>
                <a:spcPts val="0"/>
              </a:spcBef>
              <a:buFont typeface="Wingdings" panose="05000000000000000000" pitchFamily="2" charset="2"/>
              <a:buChar char="q"/>
            </a:pPr>
            <a:r>
              <a:rPr lang="en-US" dirty="0"/>
              <a:t>Active investors buy and take direct responsibility for management and operation</a:t>
            </a:r>
          </a:p>
          <a:p>
            <a:pPr marL="400050" lvl="2" indent="0">
              <a:spcBef>
                <a:spcPts val="0"/>
              </a:spcBef>
              <a:buNone/>
            </a:pPr>
            <a:endParaRPr lang="en-US" b="1" dirty="0"/>
          </a:p>
          <a:p>
            <a:pPr marL="400050" lvl="2" indent="0">
              <a:spcBef>
                <a:spcPts val="0"/>
              </a:spcBef>
              <a:buNone/>
            </a:pPr>
            <a:r>
              <a:rPr lang="en-US" b="1" dirty="0"/>
              <a:t>Syndicate</a:t>
            </a:r>
          </a:p>
          <a:p>
            <a:pPr marL="742950" lvl="2" indent="-342900">
              <a:spcBef>
                <a:spcPts val="0"/>
              </a:spcBef>
              <a:buFont typeface="Wingdings" panose="05000000000000000000" pitchFamily="2" charset="2"/>
              <a:buChar char="q"/>
            </a:pPr>
            <a:r>
              <a:rPr lang="en-US" dirty="0"/>
              <a:t>Group of investors who combine funds to buy, develop, and/or operate a property</a:t>
            </a:r>
            <a:br>
              <a:rPr lang="en-US" dirty="0"/>
            </a:br>
            <a:endParaRPr lang="en-US" dirty="0"/>
          </a:p>
          <a:p>
            <a:pPr marL="400050" lvl="2" indent="0">
              <a:spcBef>
                <a:spcPts val="0"/>
              </a:spcBef>
              <a:buNone/>
            </a:pPr>
            <a:r>
              <a:rPr lang="en-US" b="1" dirty="0"/>
              <a:t>General partnership</a:t>
            </a:r>
          </a:p>
          <a:p>
            <a:pPr marL="742950" lvl="2" indent="-342900">
              <a:spcBef>
                <a:spcPts val="0"/>
              </a:spcBef>
              <a:buFont typeface="Wingdings" panose="05000000000000000000" pitchFamily="2" charset="2"/>
              <a:buChar char="q"/>
            </a:pPr>
            <a:r>
              <a:rPr lang="en-US" dirty="0"/>
              <a:t>Syndicate where all members participate equally</a:t>
            </a: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solidFill>
                  <a:srgbClr val="FF0000"/>
                </a:solidFill>
              </a:rPr>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0839909"/>
      </p:ext>
    </p:extLst>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Real Estate Investment Entities</a:t>
            </a:r>
          </a:p>
          <a:p>
            <a:pPr marL="0" indent="0">
              <a:buNone/>
            </a:pPr>
            <a:endParaRPr lang="en-US" sz="1600" b="1" dirty="0"/>
          </a:p>
          <a:p>
            <a:pPr marL="400050" lvl="2" indent="0">
              <a:spcBef>
                <a:spcPts val="0"/>
              </a:spcBef>
              <a:buNone/>
            </a:pPr>
            <a:r>
              <a:rPr lang="en-US" b="1" dirty="0"/>
              <a:t>Limited partnership</a:t>
            </a:r>
          </a:p>
          <a:p>
            <a:pPr marL="742950" lvl="2" indent="-342900">
              <a:spcBef>
                <a:spcPts val="0"/>
              </a:spcBef>
              <a:buFont typeface="Wingdings" panose="05000000000000000000" pitchFamily="2" charset="2"/>
              <a:buChar char="q"/>
            </a:pPr>
            <a:r>
              <a:rPr lang="en-US" dirty="0"/>
              <a:t>General partner organizes, manages</a:t>
            </a:r>
          </a:p>
          <a:p>
            <a:pPr marL="742950" lvl="2" indent="-342900">
              <a:spcBef>
                <a:spcPts val="0"/>
              </a:spcBef>
              <a:buFont typeface="Wingdings" panose="05000000000000000000" pitchFamily="2" charset="2"/>
              <a:buChar char="q"/>
            </a:pPr>
            <a:r>
              <a:rPr lang="en-US" dirty="0"/>
              <a:t>Passive investors invest but do not operate</a:t>
            </a:r>
          </a:p>
          <a:p>
            <a:pPr marL="400050" lvl="2" indent="0">
              <a:spcBef>
                <a:spcPts val="0"/>
              </a:spcBef>
              <a:buNone/>
            </a:pPr>
            <a:endParaRPr lang="en-US" b="1" dirty="0"/>
          </a:p>
          <a:p>
            <a:pPr marL="400050" lvl="2" indent="0">
              <a:spcBef>
                <a:spcPts val="0"/>
              </a:spcBef>
              <a:buNone/>
            </a:pPr>
            <a:r>
              <a:rPr lang="en-US" b="1" dirty="0"/>
              <a:t>Real Estate Investment Trust (REIT)</a:t>
            </a:r>
          </a:p>
          <a:p>
            <a:pPr marL="742950" lvl="2" indent="-342900">
              <a:spcBef>
                <a:spcPts val="0"/>
              </a:spcBef>
              <a:buFont typeface="Wingdings" panose="05000000000000000000" pitchFamily="2" charset="2"/>
              <a:buChar char="q"/>
            </a:pPr>
            <a:r>
              <a:rPr lang="en-US" dirty="0"/>
              <a:t>Investors buy certificates in a trust</a:t>
            </a:r>
          </a:p>
          <a:p>
            <a:pPr marL="742950" lvl="2" indent="-342900">
              <a:spcBef>
                <a:spcPts val="0"/>
              </a:spcBef>
              <a:buFont typeface="Wingdings" panose="05000000000000000000" pitchFamily="2" charset="2"/>
              <a:buChar char="q"/>
            </a:pPr>
            <a:r>
              <a:rPr lang="en-US" dirty="0"/>
              <a:t>Trust invests in mortgages or real estate</a:t>
            </a:r>
          </a:p>
          <a:p>
            <a:pPr marL="400050" lvl="2" indent="0">
              <a:spcBef>
                <a:spcPts val="0"/>
              </a:spcBef>
              <a:buNone/>
            </a:pPr>
            <a:endParaRPr lang="en-US" b="1" dirty="0"/>
          </a:p>
          <a:p>
            <a:pPr marL="400050" lvl="2" indent="0">
              <a:spcBef>
                <a:spcPts val="0"/>
              </a:spcBef>
              <a:buNone/>
            </a:pPr>
            <a:r>
              <a:rPr lang="en-US" b="1" dirty="0"/>
              <a:t>Real Estate Mortgage Investment Conduit (REMIC)</a:t>
            </a:r>
          </a:p>
          <a:p>
            <a:pPr marL="742950" lvl="2" indent="-342900">
              <a:spcBef>
                <a:spcPts val="0"/>
              </a:spcBef>
              <a:buFont typeface="Wingdings" panose="05000000000000000000" pitchFamily="2" charset="2"/>
              <a:buChar char="q"/>
            </a:pPr>
            <a:r>
              <a:rPr lang="en-US" dirty="0"/>
              <a:t>Form of partnership which holds mortgages secured by real property</a:t>
            </a: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solidFill>
                  <a:srgbClr val="FF0000"/>
                </a:solidFill>
              </a:rPr>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41905975"/>
      </p:ext>
    </p:extLst>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Taxation of Real Estate Investments</a:t>
            </a:r>
          </a:p>
          <a:p>
            <a:pPr marL="0" indent="0">
              <a:buNone/>
            </a:pPr>
            <a:endParaRPr lang="en-US" sz="1600" b="1" dirty="0"/>
          </a:p>
          <a:p>
            <a:pPr marL="742950" lvl="2" indent="-342900">
              <a:spcBef>
                <a:spcPts val="0"/>
              </a:spcBef>
              <a:buFont typeface="Wingdings" panose="05000000000000000000" pitchFamily="2" charset="2"/>
              <a:buChar char="q"/>
            </a:pPr>
            <a:r>
              <a:rPr lang="en-US" dirty="0"/>
              <a:t>Income-producing investments are taxed on </a:t>
            </a:r>
          </a:p>
          <a:p>
            <a:pPr marL="1200150" lvl="3" indent="-342900">
              <a:spcBef>
                <a:spcPts val="0"/>
              </a:spcBef>
              <a:buFont typeface="Wingdings" panose="05000000000000000000" pitchFamily="2" charset="2"/>
              <a:buChar char="§"/>
            </a:pPr>
            <a:r>
              <a:rPr lang="en-US" sz="2400" dirty="0"/>
              <a:t>the </a:t>
            </a:r>
            <a:r>
              <a:rPr lang="en-US" sz="2400" b="1" dirty="0"/>
              <a:t>annual income </a:t>
            </a:r>
            <a:r>
              <a:rPr lang="en-US" sz="2400" dirty="0"/>
              <a:t>they make, plus</a:t>
            </a:r>
          </a:p>
          <a:p>
            <a:pPr marL="1200150" lvl="3" indent="-342900">
              <a:spcBef>
                <a:spcPts val="0"/>
              </a:spcBef>
              <a:buFont typeface="Wingdings" panose="05000000000000000000" pitchFamily="2" charset="2"/>
              <a:buChar char="§"/>
            </a:pPr>
            <a:r>
              <a:rPr lang="en-US" sz="2400" dirty="0"/>
              <a:t>on any </a:t>
            </a:r>
            <a:r>
              <a:rPr lang="en-US" sz="2400" b="1" dirty="0"/>
              <a:t>gain realized </a:t>
            </a:r>
            <a:r>
              <a:rPr lang="en-US" sz="2400" dirty="0"/>
              <a:t>when sold</a:t>
            </a:r>
          </a:p>
          <a:p>
            <a:pPr marL="400050" lvl="2" indent="0">
              <a:spcBef>
                <a:spcPts val="0"/>
              </a:spcBef>
              <a:buNone/>
            </a:pPr>
            <a:endParaRPr lang="en-US" b="1" dirty="0"/>
          </a:p>
          <a:p>
            <a:pPr marL="400050" lvl="2" indent="0">
              <a:spcBef>
                <a:spcPts val="0"/>
              </a:spcBef>
              <a:buNone/>
            </a:pPr>
            <a:r>
              <a:rPr lang="en-US" b="1" dirty="0"/>
              <a:t>Taxable income</a:t>
            </a:r>
          </a:p>
          <a:p>
            <a:pPr marL="742950" lvl="2" indent="-342900">
              <a:spcBef>
                <a:spcPts val="0"/>
              </a:spcBef>
              <a:buFont typeface="Wingdings" panose="05000000000000000000" pitchFamily="2" charset="2"/>
              <a:buChar char="q"/>
            </a:pPr>
            <a:r>
              <a:rPr lang="en-US" dirty="0"/>
              <a:t>Gross income minus allowed expenses and deductions</a:t>
            </a:r>
            <a:br>
              <a:rPr lang="en-US" dirty="0"/>
            </a:br>
            <a:endParaRPr lang="en-US" dirty="0"/>
          </a:p>
          <a:p>
            <a:pPr marL="742950" lvl="2" indent="-342900">
              <a:spcBef>
                <a:spcPts val="0"/>
              </a:spcBef>
              <a:buFont typeface="Wingdings" panose="05000000000000000000" pitchFamily="2" charset="2"/>
              <a:buChar char="q"/>
            </a:pPr>
            <a:r>
              <a:rPr lang="en-US" dirty="0"/>
              <a:t>Net income from the investment is added to the investor’s other ordinary taxable income</a:t>
            </a:r>
          </a:p>
          <a:p>
            <a:pPr marL="400050" lvl="2" indent="0">
              <a:spcBef>
                <a:spcPts val="0"/>
              </a:spcBef>
              <a:buNone/>
            </a:pP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solidFill>
                  <a:srgbClr val="FF0000"/>
                </a:solidFill>
              </a:rPr>
              <a:t>Taxation of Real Estate Investments</a:t>
            </a:r>
          </a:p>
          <a:p>
            <a:endParaRPr lang="en-US" b="1" dirty="0"/>
          </a:p>
          <a:p>
            <a:r>
              <a:rPr lang="en-US" b="1" dirty="0"/>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44155868"/>
      </p:ext>
    </p:extLst>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Taxation of Real Estate Investments</a:t>
            </a:r>
          </a:p>
          <a:p>
            <a:pPr marL="0" indent="0">
              <a:buNone/>
            </a:pPr>
            <a:endParaRPr lang="en-US" sz="1600" b="1" dirty="0"/>
          </a:p>
          <a:p>
            <a:pPr marL="400050" lvl="2" indent="0">
              <a:spcBef>
                <a:spcPts val="0"/>
              </a:spcBef>
              <a:buNone/>
            </a:pPr>
            <a:r>
              <a:rPr lang="en-US" b="1" dirty="0"/>
              <a:t>Cost recovery, or depreciation</a:t>
            </a:r>
          </a:p>
          <a:p>
            <a:pPr marL="742950" lvl="2" indent="-342900">
              <a:spcBef>
                <a:spcPts val="0"/>
              </a:spcBef>
              <a:buFont typeface="Wingdings" panose="05000000000000000000" pitchFamily="2" charset="2"/>
              <a:buChar char="q"/>
            </a:pPr>
            <a:r>
              <a:rPr lang="en-US" dirty="0"/>
              <a:t>Deduction of a portion of property's value from gross income each year over the depreciable life of asset</a:t>
            </a:r>
          </a:p>
          <a:p>
            <a:pPr marL="742950" lvl="2" indent="-342900">
              <a:spcBef>
                <a:spcPts val="0"/>
              </a:spcBef>
              <a:buFont typeface="Wingdings" panose="05000000000000000000" pitchFamily="2" charset="2"/>
              <a:buChar char="q"/>
            </a:pPr>
            <a:r>
              <a:rPr lang="en-US" dirty="0"/>
              <a:t>Depreciable life defined by tax laws</a:t>
            </a:r>
          </a:p>
          <a:p>
            <a:pPr marL="400050" lvl="2" indent="0">
              <a:spcBef>
                <a:spcPts val="0"/>
              </a:spcBef>
              <a:buNone/>
            </a:pPr>
            <a:endParaRPr lang="en-US" b="1" dirty="0"/>
          </a:p>
          <a:p>
            <a:pPr marL="400050" lvl="2" indent="0">
              <a:spcBef>
                <a:spcPts val="0"/>
              </a:spcBef>
              <a:buNone/>
            </a:pPr>
            <a:r>
              <a:rPr lang="en-US" b="1" dirty="0"/>
              <a:t>Depreciable basis</a:t>
            </a:r>
          </a:p>
          <a:p>
            <a:pPr marL="742950" lvl="2" indent="-342900">
              <a:spcBef>
                <a:spcPts val="0"/>
              </a:spcBef>
              <a:buFont typeface="Wingdings" panose="05000000000000000000" pitchFamily="2" charset="2"/>
              <a:buChar char="q"/>
            </a:pPr>
            <a:r>
              <a:rPr lang="en-US" dirty="0"/>
              <a:t>The non-land, or improvement portion of an income-producing property</a:t>
            </a:r>
          </a:p>
          <a:p>
            <a:pPr marL="742950" lvl="2" indent="-342900">
              <a:spcBef>
                <a:spcPts val="0"/>
              </a:spcBef>
              <a:buFont typeface="Wingdings" panose="05000000000000000000" pitchFamily="2" charset="2"/>
              <a:buChar char="q"/>
            </a:pPr>
            <a:r>
              <a:rPr lang="en-US" dirty="0"/>
              <a:t>Cannot depreciate land value</a:t>
            </a:r>
            <a:br>
              <a:rPr lang="en-US" dirty="0"/>
            </a:br>
            <a:endParaRPr lang="en-US" dirty="0"/>
          </a:p>
          <a:p>
            <a:pPr marL="400050" lvl="2" indent="0">
              <a:spcBef>
                <a:spcPts val="0"/>
              </a:spcBef>
              <a:buNone/>
            </a:pPr>
            <a:r>
              <a:rPr lang="en-US" b="1" dirty="0"/>
              <a:t>Depreciation schedules / terms</a:t>
            </a:r>
          </a:p>
          <a:p>
            <a:pPr marL="742950" lvl="2" indent="-342900">
              <a:spcBef>
                <a:spcPts val="0"/>
              </a:spcBef>
              <a:buFont typeface="Wingdings" panose="05000000000000000000" pitchFamily="2" charset="2"/>
              <a:buChar char="q"/>
            </a:pPr>
            <a:r>
              <a:rPr lang="en-US" dirty="0"/>
              <a:t>27.5 years to 39 years</a:t>
            </a:r>
          </a:p>
          <a:p>
            <a:pPr marL="400050" lvl="2" indent="0">
              <a:spcBef>
                <a:spcPts val="0"/>
              </a:spcBef>
              <a:buNone/>
            </a:pP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solidFill>
                  <a:srgbClr val="FF0000"/>
                </a:solidFill>
              </a:rPr>
              <a:t>Taxation of Real Estate Investments</a:t>
            </a:r>
          </a:p>
          <a:p>
            <a:endParaRPr lang="en-US" b="1" dirty="0"/>
          </a:p>
          <a:p>
            <a:r>
              <a:rPr lang="en-US" b="1" dirty="0"/>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8827173"/>
      </p:ext>
    </p:extLst>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Taxation of Real Estate Investments</a:t>
            </a:r>
          </a:p>
          <a:p>
            <a:pPr marL="0" indent="0">
              <a:buNone/>
            </a:pPr>
            <a:endParaRPr lang="en-US" sz="1600" b="1" dirty="0"/>
          </a:p>
          <a:p>
            <a:pPr marL="400050" lvl="2" indent="0">
              <a:spcBef>
                <a:spcPts val="0"/>
              </a:spcBef>
              <a:buNone/>
            </a:pPr>
            <a:endParaRPr lang="en-US" b="1" dirty="0">
              <a:solidFill>
                <a:srgbClr val="2F2B20"/>
              </a:solidFill>
            </a:endParaRPr>
          </a:p>
          <a:p>
            <a:pPr marL="400050" lvl="2" indent="0">
              <a:spcBef>
                <a:spcPts val="0"/>
              </a:spcBef>
              <a:buNone/>
            </a:pPr>
            <a:r>
              <a:rPr lang="en-US" b="1" dirty="0">
                <a:solidFill>
                  <a:srgbClr val="2F2B20"/>
                </a:solidFill>
              </a:rPr>
              <a:t>Capital gain and loss</a:t>
            </a:r>
          </a:p>
          <a:p>
            <a:pPr marL="400050" lvl="2" indent="0">
              <a:spcBef>
                <a:spcPts val="0"/>
              </a:spcBef>
              <a:buNone/>
            </a:pPr>
            <a:endParaRPr lang="en-US" b="1" dirty="0">
              <a:solidFill>
                <a:srgbClr val="2F2B20"/>
              </a:solidFill>
            </a:endParaRPr>
          </a:p>
          <a:p>
            <a:pPr marL="742950" lvl="2" indent="-342900">
              <a:spcBef>
                <a:spcPts val="0"/>
              </a:spcBef>
              <a:buFont typeface="Wingdings" panose="05000000000000000000" pitchFamily="2" charset="2"/>
              <a:buChar char="q"/>
            </a:pPr>
            <a:r>
              <a:rPr lang="en-US" dirty="0">
                <a:solidFill>
                  <a:srgbClr val="2F2B20"/>
                </a:solidFill>
              </a:rPr>
              <a:t>The taxable gain (profit) or loss incurred when the income property is sold</a:t>
            </a:r>
            <a:br>
              <a:rPr lang="en-US" dirty="0">
                <a:solidFill>
                  <a:srgbClr val="2F2B20"/>
                </a:solidFill>
              </a:rPr>
            </a:br>
            <a:endParaRPr lang="en-US" dirty="0">
              <a:solidFill>
                <a:srgbClr val="2F2B20"/>
              </a:solidFill>
            </a:endParaRPr>
          </a:p>
          <a:p>
            <a:pPr marL="742950" lvl="2" indent="-342900">
              <a:spcBef>
                <a:spcPts val="0"/>
              </a:spcBef>
              <a:buFont typeface="Wingdings" panose="05000000000000000000" pitchFamily="2" charset="2"/>
              <a:buChar char="q"/>
            </a:pPr>
            <a:r>
              <a:rPr lang="en-US" dirty="0">
                <a:solidFill>
                  <a:srgbClr val="2F2B20"/>
                </a:solidFill>
              </a:rPr>
              <a:t>If sales proceeds exceed the current adjusted basis there is a gain; if less, then it is a loss (see analysis which follows)</a:t>
            </a:r>
          </a:p>
          <a:p>
            <a:pPr marL="400050" lvl="2" indent="0">
              <a:spcBef>
                <a:spcPts val="0"/>
              </a:spcBef>
              <a:buNone/>
            </a:pP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solidFill>
                  <a:srgbClr val="FF0000"/>
                </a:solidFill>
              </a:rPr>
              <a:t>Taxation of Real Estate Investments</a:t>
            </a:r>
          </a:p>
          <a:p>
            <a:endParaRPr lang="en-US" b="1" dirty="0"/>
          </a:p>
          <a:p>
            <a:r>
              <a:rPr lang="en-US" b="1" dirty="0"/>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13788176"/>
      </p:ext>
    </p:extLst>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Taxation of Real Estate Investments</a:t>
            </a:r>
          </a:p>
          <a:p>
            <a:pPr marL="0" indent="0">
              <a:buNone/>
            </a:pPr>
            <a:endParaRPr lang="en-US" sz="1600" b="1" dirty="0"/>
          </a:p>
          <a:p>
            <a:pPr marL="400050" lvl="2" indent="0">
              <a:spcBef>
                <a:spcPts val="0"/>
              </a:spcBef>
              <a:buNone/>
            </a:pPr>
            <a:endParaRPr lang="en-US" b="1" dirty="0">
              <a:solidFill>
                <a:srgbClr val="2F2B20"/>
              </a:solidFill>
            </a:endParaRPr>
          </a:p>
          <a:p>
            <a:pPr marL="400050" lvl="2" indent="0">
              <a:spcBef>
                <a:spcPts val="0"/>
              </a:spcBef>
              <a:buNone/>
            </a:pPr>
            <a:r>
              <a:rPr lang="en-US" b="1" dirty="0">
                <a:solidFill>
                  <a:srgbClr val="2F2B20"/>
                </a:solidFill>
              </a:rPr>
              <a:t>Adjusted basis</a:t>
            </a:r>
          </a:p>
          <a:p>
            <a:pPr marL="742950" lvl="2" indent="-342900">
              <a:spcBef>
                <a:spcPts val="0"/>
              </a:spcBef>
              <a:buFont typeface="Wingdings" panose="05000000000000000000" pitchFamily="2" charset="2"/>
              <a:buChar char="q"/>
            </a:pPr>
            <a:r>
              <a:rPr lang="en-US" dirty="0">
                <a:solidFill>
                  <a:srgbClr val="2F2B20"/>
                </a:solidFill>
              </a:rPr>
              <a:t>The </a:t>
            </a:r>
            <a:r>
              <a:rPr lang="en-US" b="1" dirty="0">
                <a:solidFill>
                  <a:srgbClr val="2F2B20"/>
                </a:solidFill>
              </a:rPr>
              <a:t>cost</a:t>
            </a:r>
            <a:r>
              <a:rPr lang="en-US" dirty="0">
                <a:solidFill>
                  <a:srgbClr val="2F2B20"/>
                </a:solidFill>
              </a:rPr>
              <a:t> of the investment plus </a:t>
            </a:r>
            <a:r>
              <a:rPr lang="en-US" b="1" dirty="0">
                <a:solidFill>
                  <a:srgbClr val="2F2B20"/>
                </a:solidFill>
              </a:rPr>
              <a:t>capital improvements </a:t>
            </a:r>
            <a:r>
              <a:rPr lang="en-US" dirty="0">
                <a:solidFill>
                  <a:srgbClr val="2F2B20"/>
                </a:solidFill>
              </a:rPr>
              <a:t>less </a:t>
            </a:r>
            <a:r>
              <a:rPr lang="en-US" b="1" dirty="0">
                <a:solidFill>
                  <a:srgbClr val="2F2B20"/>
                </a:solidFill>
              </a:rPr>
              <a:t>depreciation</a:t>
            </a:r>
          </a:p>
          <a:p>
            <a:pPr marL="400050" lvl="2" indent="0">
              <a:spcBef>
                <a:spcPts val="0"/>
              </a:spcBef>
              <a:buNone/>
            </a:pPr>
            <a:endParaRPr lang="en-US" b="1" dirty="0">
              <a:solidFill>
                <a:srgbClr val="2F2B20"/>
              </a:solidFill>
            </a:endParaRPr>
          </a:p>
          <a:p>
            <a:pPr marL="400050" lvl="2" indent="0">
              <a:spcBef>
                <a:spcPts val="0"/>
              </a:spcBef>
              <a:buNone/>
            </a:pPr>
            <a:r>
              <a:rPr lang="en-US" b="1" dirty="0">
                <a:solidFill>
                  <a:srgbClr val="2F2B20"/>
                </a:solidFill>
              </a:rPr>
              <a:t>Interest</a:t>
            </a:r>
          </a:p>
          <a:p>
            <a:pPr marL="742950" lvl="2" indent="-342900">
              <a:spcBef>
                <a:spcPts val="0"/>
              </a:spcBef>
              <a:buFont typeface="Wingdings" panose="05000000000000000000" pitchFamily="2" charset="2"/>
              <a:buChar char="q"/>
            </a:pPr>
            <a:r>
              <a:rPr lang="en-US" dirty="0">
                <a:solidFill>
                  <a:srgbClr val="2F2B20"/>
                </a:solidFill>
              </a:rPr>
              <a:t>Deductible from income for tax purposes</a:t>
            </a:r>
          </a:p>
          <a:p>
            <a:pPr marL="742950" lvl="2" indent="-342900">
              <a:spcBef>
                <a:spcPts val="0"/>
              </a:spcBef>
              <a:buFont typeface="Wingdings" panose="05000000000000000000" pitchFamily="2" charset="2"/>
              <a:buChar char="q"/>
            </a:pPr>
            <a:endParaRPr lang="en-US" dirty="0">
              <a:solidFill>
                <a:srgbClr val="2F2B20"/>
              </a:solidFill>
            </a:endParaRPr>
          </a:p>
          <a:p>
            <a:pPr marL="742950" lvl="2" indent="-342900">
              <a:spcBef>
                <a:spcPts val="0"/>
              </a:spcBef>
              <a:buFont typeface="Wingdings" panose="05000000000000000000" pitchFamily="2" charset="2"/>
              <a:buChar char="q"/>
            </a:pPr>
            <a:r>
              <a:rPr lang="en-US" dirty="0">
                <a:solidFill>
                  <a:srgbClr val="2F2B20"/>
                </a:solidFill>
              </a:rPr>
              <a:t>Cannot deduct principal</a:t>
            </a:r>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solidFill>
                  <a:srgbClr val="FF0000"/>
                </a:solidFill>
              </a:rPr>
              <a:t>Taxation of Real Estate Investments</a:t>
            </a:r>
          </a:p>
          <a:p>
            <a:endParaRPr lang="en-US" b="1" dirty="0"/>
          </a:p>
          <a:p>
            <a:r>
              <a:rPr lang="en-US" b="1" dirty="0"/>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97641574"/>
      </p:ext>
    </p:extLst>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Investment Analysis of a Residence</a:t>
            </a:r>
          </a:p>
          <a:p>
            <a:pPr marL="0" indent="0">
              <a:buNone/>
            </a:pPr>
            <a:endParaRPr lang="en-US" sz="1600" b="1" dirty="0"/>
          </a:p>
          <a:p>
            <a:pPr marL="400050" lvl="2" indent="0">
              <a:spcBef>
                <a:spcPts val="0"/>
              </a:spcBef>
              <a:buNone/>
            </a:pPr>
            <a:r>
              <a:rPr lang="en-US" b="1" dirty="0"/>
              <a:t>Appreciation</a:t>
            </a:r>
          </a:p>
          <a:p>
            <a:pPr marL="400050" lvl="2" indent="0">
              <a:spcBef>
                <a:spcPts val="0"/>
              </a:spcBef>
              <a:buNone/>
            </a:pPr>
            <a:endParaRPr lang="en-US" b="1" dirty="0"/>
          </a:p>
          <a:p>
            <a:pPr marL="742950" lvl="2" indent="-342900">
              <a:spcBef>
                <a:spcPts val="0"/>
              </a:spcBef>
              <a:buFont typeface="Wingdings" panose="05000000000000000000" pitchFamily="2" charset="2"/>
              <a:buChar char="q"/>
            </a:pPr>
            <a:r>
              <a:rPr lang="en-US" dirty="0"/>
              <a:t>Increase in value over time</a:t>
            </a:r>
            <a:br>
              <a:rPr lang="en-US" dirty="0"/>
            </a:br>
            <a:endParaRPr lang="en-US" dirty="0"/>
          </a:p>
          <a:p>
            <a:pPr marL="742950" lvl="2" indent="-342900">
              <a:spcBef>
                <a:spcPts val="0"/>
              </a:spcBef>
              <a:buFont typeface="Wingdings" panose="05000000000000000000" pitchFamily="2" charset="2"/>
              <a:buChar char="q"/>
            </a:pPr>
            <a:r>
              <a:rPr lang="en-US" dirty="0"/>
              <a:t>Stated as difference between original price and current market value, or</a:t>
            </a:r>
            <a:br>
              <a:rPr lang="en-US" dirty="0"/>
            </a:br>
            <a:endParaRPr lang="en-US" dirty="0"/>
          </a:p>
          <a:p>
            <a:pPr marL="742950" lvl="2" indent="-342900">
              <a:spcBef>
                <a:spcPts val="0"/>
              </a:spcBef>
              <a:buFont typeface="Wingdings" panose="05000000000000000000" pitchFamily="2" charset="2"/>
              <a:buChar char="q"/>
            </a:pPr>
            <a:r>
              <a:rPr lang="en-US" dirty="0"/>
              <a:t>Stated as a percentage increase over original price</a:t>
            </a:r>
            <a:br>
              <a:rPr lang="en-US" dirty="0"/>
            </a:b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solidFill>
                  <a:srgbClr val="FF0000"/>
                </a:solidFill>
              </a:rPr>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71220965"/>
      </p:ext>
    </p:extLst>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Investment Fundamentals</a:t>
            </a:r>
          </a:p>
          <a:p>
            <a:pPr marL="0" indent="0">
              <a:buNone/>
            </a:pPr>
            <a:r>
              <a:rPr lang="en-US" sz="2400" b="1" dirty="0"/>
              <a:t>Calculating appreciation</a:t>
            </a:r>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solidFill>
                  <a:srgbClr val="FF0000"/>
                </a:solidFill>
              </a:rPr>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51 calculating appreciation.jpg"/>
          <p:cNvPicPr>
            <a:picLocks noChangeAspect="1" noChangeArrowheads="1"/>
          </p:cNvPicPr>
          <p:nvPr/>
        </p:nvPicPr>
        <p:blipFill rotWithShape="1">
          <a:blip r:embed="rId3">
            <a:extLst>
              <a:ext uri="{28A0092B-C50C-407E-A947-70E740481C1C}">
                <a14:useLocalDpi xmlns:a14="http://schemas.microsoft.com/office/drawing/2010/main" val="0"/>
              </a:ext>
            </a:extLst>
          </a:blip>
          <a:srcRect t="12222" b="6866"/>
          <a:stretch/>
        </p:blipFill>
        <p:spPr bwMode="auto">
          <a:xfrm>
            <a:off x="3048000" y="1309048"/>
            <a:ext cx="5486400" cy="5167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61173"/>
      </p:ext>
    </p:extLst>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Investment Analysis of a Residence</a:t>
            </a:r>
          </a:p>
          <a:p>
            <a:pPr marL="0" indent="0">
              <a:buNone/>
            </a:pPr>
            <a:endParaRPr lang="en-US" sz="1600" b="1" dirty="0"/>
          </a:p>
          <a:p>
            <a:pPr marL="400050" lvl="2" indent="0">
              <a:spcBef>
                <a:spcPts val="0"/>
              </a:spcBef>
              <a:buNone/>
            </a:pPr>
            <a:r>
              <a:rPr lang="en-US" b="1" dirty="0"/>
              <a:t>Non-income property tax deductions</a:t>
            </a:r>
          </a:p>
          <a:p>
            <a:pPr marL="400050" lvl="2" indent="0">
              <a:spcBef>
                <a:spcPts val="0"/>
              </a:spcBef>
              <a:buNone/>
            </a:pPr>
            <a:endParaRPr lang="en-US" b="1" dirty="0"/>
          </a:p>
          <a:p>
            <a:pPr marL="742950" lvl="2" indent="-342900">
              <a:spcBef>
                <a:spcPts val="0"/>
              </a:spcBef>
              <a:buFont typeface="Wingdings" panose="05000000000000000000" pitchFamily="2" charset="2"/>
              <a:buChar char="q"/>
            </a:pPr>
            <a:r>
              <a:rPr lang="en-US" dirty="0"/>
              <a:t>Mortgage interest</a:t>
            </a:r>
          </a:p>
          <a:p>
            <a:pPr marL="1200150" lvl="3" indent="-342900">
              <a:spcBef>
                <a:spcPts val="0"/>
              </a:spcBef>
              <a:buFont typeface="Wingdings" panose="05000000000000000000" pitchFamily="2" charset="2"/>
              <a:buChar char="§"/>
            </a:pPr>
            <a:r>
              <a:rPr lang="en-US" sz="2400" dirty="0"/>
              <a:t>Interest only – cannot deduct principal</a:t>
            </a:r>
            <a:br>
              <a:rPr lang="en-US" dirty="0"/>
            </a:br>
            <a:endParaRPr lang="en-US" dirty="0"/>
          </a:p>
          <a:p>
            <a:pPr marL="742950" lvl="2" indent="-342900">
              <a:spcBef>
                <a:spcPts val="0"/>
              </a:spcBef>
              <a:buFont typeface="Wingdings" panose="05000000000000000000" pitchFamily="2" charset="2"/>
              <a:buChar char="q"/>
            </a:pPr>
            <a:r>
              <a:rPr lang="en-US" dirty="0"/>
              <a:t>Property taxes and insurance</a:t>
            </a:r>
          </a:p>
          <a:p>
            <a:pPr marL="1200150" lvl="3" indent="-342900">
              <a:spcBef>
                <a:spcPts val="0"/>
              </a:spcBef>
              <a:buFont typeface="Wingdings" panose="05000000000000000000" pitchFamily="2" charset="2"/>
              <a:buChar char="§"/>
            </a:pPr>
            <a:r>
              <a:rPr lang="en-US" sz="2400" dirty="0"/>
              <a:t>Ad valorem taxes, hazard insurance</a:t>
            </a:r>
            <a:br>
              <a:rPr lang="en-US" dirty="0"/>
            </a:br>
            <a:endParaRPr lang="en-US" dirty="0"/>
          </a:p>
          <a:p>
            <a:pPr marL="742950" lvl="2" indent="-342900">
              <a:spcBef>
                <a:spcPts val="0"/>
              </a:spcBef>
              <a:buFont typeface="Wingdings" panose="05000000000000000000" pitchFamily="2" charset="2"/>
              <a:buChar char="q"/>
            </a:pPr>
            <a:r>
              <a:rPr lang="en-US" dirty="0"/>
              <a:t>Use of home office</a:t>
            </a:r>
          </a:p>
          <a:p>
            <a:pPr marL="1200150" lvl="3" indent="-342900">
              <a:spcBef>
                <a:spcPts val="0"/>
              </a:spcBef>
              <a:buFont typeface="Wingdings" panose="05000000000000000000" pitchFamily="2" charset="2"/>
              <a:buChar char="§"/>
            </a:pPr>
            <a:r>
              <a:rPr lang="en-US" sz="2400" dirty="0"/>
              <a:t>Based on square footage used for office</a:t>
            </a:r>
          </a:p>
          <a:p>
            <a:pPr marL="400050" lvl="2" indent="0">
              <a:spcBef>
                <a:spcPts val="0"/>
              </a:spcBef>
              <a:buNone/>
            </a:pPr>
            <a:br>
              <a:rPr lang="en-US" dirty="0"/>
            </a:b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solidFill>
                  <a:srgbClr val="FF0000"/>
                </a:solidFill>
              </a:rPr>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06180655"/>
      </p:ext>
    </p:extLst>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Investment Analysis of a Residence</a:t>
            </a:r>
          </a:p>
          <a:p>
            <a:pPr marL="0" indent="0">
              <a:buNone/>
            </a:pPr>
            <a:endParaRPr lang="en-US" sz="1600" b="1" dirty="0"/>
          </a:p>
          <a:p>
            <a:pPr marL="400050" lvl="2" indent="0">
              <a:spcBef>
                <a:spcPts val="0"/>
              </a:spcBef>
              <a:buNone/>
            </a:pPr>
            <a:r>
              <a:rPr lang="en-US" b="1" dirty="0"/>
              <a:t>Tax liability on sale</a:t>
            </a:r>
          </a:p>
          <a:p>
            <a:pPr marL="400050" lvl="2" indent="0">
              <a:spcBef>
                <a:spcPts val="0"/>
              </a:spcBef>
              <a:buNone/>
            </a:pPr>
            <a:endParaRPr lang="en-US" b="1" dirty="0"/>
          </a:p>
          <a:p>
            <a:pPr marL="742950" lvl="2" indent="-342900">
              <a:spcBef>
                <a:spcPts val="0"/>
              </a:spcBef>
              <a:buFont typeface="Wingdings" panose="05000000000000000000" pitchFamily="2" charset="2"/>
              <a:buChar char="q"/>
            </a:pPr>
            <a:r>
              <a:rPr lang="en-US" dirty="0"/>
              <a:t>Seller of a principal residence owes tax on capital gain that results from sale unless excluded</a:t>
            </a:r>
            <a:br>
              <a:rPr lang="en-US" dirty="0"/>
            </a:br>
            <a:endParaRPr lang="en-US" dirty="0"/>
          </a:p>
          <a:p>
            <a:pPr marL="742950" lvl="2" indent="-342900">
              <a:spcBef>
                <a:spcPts val="0"/>
              </a:spcBef>
              <a:buFont typeface="Wingdings" panose="05000000000000000000" pitchFamily="2" charset="2"/>
              <a:buChar char="q"/>
            </a:pPr>
            <a:r>
              <a:rPr lang="en-US" dirty="0"/>
              <a:t>Capital gain is the amount realized minus the adjusted basis</a:t>
            </a:r>
            <a:br>
              <a:rPr lang="en-US" dirty="0"/>
            </a:br>
            <a:endParaRPr lang="en-US" dirty="0"/>
          </a:p>
          <a:p>
            <a:pPr marL="742950" lvl="2" indent="-342900">
              <a:spcBef>
                <a:spcPts val="0"/>
              </a:spcBef>
              <a:buFont typeface="Wingdings" panose="05000000000000000000" pitchFamily="2" charset="2"/>
              <a:buChar char="q"/>
            </a:pPr>
            <a:r>
              <a:rPr lang="en-US" dirty="0"/>
              <a:t>Gains tax exclusion</a:t>
            </a:r>
          </a:p>
          <a:p>
            <a:pPr marL="1200150" lvl="3" indent="-342900">
              <a:spcBef>
                <a:spcPts val="0"/>
              </a:spcBef>
              <a:buFont typeface="Wingdings" panose="05000000000000000000" pitchFamily="2" charset="2"/>
              <a:buChar char="§"/>
            </a:pPr>
            <a:r>
              <a:rPr lang="en-US" sz="2400" dirty="0"/>
              <a:t>up to $250,000 for a single seller and $500,000 for a married couple can be excluded from gains tax every two years</a:t>
            </a:r>
            <a:br>
              <a:rPr lang="en-US" dirty="0"/>
            </a:b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solidFill>
                  <a:srgbClr val="FF0000"/>
                </a:solidFill>
              </a:rPr>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770456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3:</a:t>
            </a:r>
            <a:br>
              <a:rPr lang="en-US" sz="2400" dirty="0"/>
            </a:br>
            <a:r>
              <a:rPr lang="en-US" sz="2400" dirty="0"/>
              <a:t>Interests and</a:t>
            </a:r>
            <a:br>
              <a:rPr lang="en-US" sz="2400" dirty="0"/>
            </a:br>
            <a:r>
              <a:rPr lang="en-US" sz="2400" dirty="0"/>
              <a:t>Estates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Autofit/>
          </a:bodyPr>
          <a:lstStyle/>
          <a:p>
            <a:pPr marL="0" indent="0">
              <a:buNone/>
            </a:pPr>
            <a:r>
              <a:rPr lang="en-US" sz="2400" b="1" dirty="0">
                <a:solidFill>
                  <a:srgbClr val="FF0000"/>
                </a:solidFill>
              </a:rPr>
              <a:t>Leasehold Estates</a:t>
            </a:r>
            <a:endParaRPr lang="en-US" sz="2400" b="1" dirty="0"/>
          </a:p>
          <a:p>
            <a:pPr marL="0" indent="0">
              <a:buNone/>
            </a:pPr>
            <a:endParaRPr lang="en-US" sz="900" dirty="0"/>
          </a:p>
          <a:p>
            <a:pPr marL="400050" lvl="1" indent="0">
              <a:buNone/>
            </a:pPr>
            <a:r>
              <a:rPr lang="en-US" sz="2400" b="1" dirty="0"/>
              <a:t>Estate for years</a:t>
            </a:r>
            <a:br>
              <a:rPr lang="en-US" sz="1800" b="1" dirty="0"/>
            </a:br>
            <a:endParaRPr lang="en-US" sz="1800" b="1" dirty="0"/>
          </a:p>
          <a:p>
            <a:pPr lvl="1" indent="-342900">
              <a:buFont typeface="Wingdings" panose="05000000000000000000" pitchFamily="2" charset="2"/>
              <a:buChar char="q"/>
            </a:pPr>
            <a:r>
              <a:rPr lang="en-US" sz="2400" dirty="0"/>
              <a:t>Specific, stated duration, per lease</a:t>
            </a:r>
          </a:p>
          <a:p>
            <a:pPr lvl="1" indent="-342900">
              <a:buFont typeface="Wingdings" panose="05000000000000000000" pitchFamily="2" charset="2"/>
              <a:buChar char="q"/>
            </a:pPr>
            <a:r>
              <a:rPr lang="en-US" sz="2400" dirty="0"/>
              <a:t>Lease expires at end of term</a:t>
            </a:r>
          </a:p>
          <a:p>
            <a:pPr lvl="1" indent="-342900">
              <a:buFont typeface="Wingdings" panose="05000000000000000000" pitchFamily="2" charset="2"/>
              <a:buChar char="q"/>
            </a:pPr>
            <a:r>
              <a:rPr lang="en-US" sz="2400" dirty="0"/>
              <a:t>E.g., five-year lease</a:t>
            </a:r>
          </a:p>
          <a:p>
            <a:pPr lvl="1" indent="-342900">
              <a:buFont typeface="Wingdings" panose="05000000000000000000" pitchFamily="2" charset="2"/>
              <a:buChar char="q"/>
            </a:pPr>
            <a:r>
              <a:rPr lang="en-US" sz="2400" dirty="0"/>
              <a:t>If tenant does not vacate, holdover lease is created; estate becomes periodic tenancy</a:t>
            </a:r>
            <a:endParaRPr lang="en-US" sz="1050" b="1" dirty="0"/>
          </a:p>
          <a:p>
            <a:pPr marL="400050" lvl="1" indent="0">
              <a:buNone/>
            </a:pPr>
            <a:endParaRPr lang="en-US" sz="1050" b="1" dirty="0"/>
          </a:p>
          <a:p>
            <a:pPr marL="400050" lvl="1" indent="0">
              <a:buNone/>
            </a:pPr>
            <a:r>
              <a:rPr lang="en-US" sz="2400" b="1" dirty="0"/>
              <a:t>Estate from period-to-period (periodic)</a:t>
            </a:r>
          </a:p>
          <a:p>
            <a:pPr lvl="1" indent="-342900">
              <a:buFont typeface="Wingdings" panose="05000000000000000000" pitchFamily="2" charset="2"/>
              <a:buChar char="q"/>
            </a:pPr>
            <a:r>
              <a:rPr lang="en-US" sz="2400" dirty="0"/>
              <a:t>Lease term renews automatically on acceptance of  periodic rent</a:t>
            </a:r>
          </a:p>
          <a:p>
            <a:pPr lvl="1" indent="-342900">
              <a:buFont typeface="Wingdings" panose="05000000000000000000" pitchFamily="2" charset="2"/>
              <a:buChar char="q"/>
            </a:pPr>
            <a:r>
              <a:rPr lang="en-US" sz="2400" dirty="0"/>
              <a:t>Renews indefinitely if rent is accepted</a:t>
            </a:r>
          </a:p>
          <a:p>
            <a:pPr lvl="1" indent="-342900">
              <a:buFont typeface="Wingdings" panose="05000000000000000000" pitchFamily="2" charset="2"/>
              <a:buChar char="q"/>
            </a:pPr>
            <a:r>
              <a:rPr lang="en-US" sz="2400" dirty="0"/>
              <a:t>E.g., month-to-month lease</a:t>
            </a:r>
          </a:p>
        </p:txBody>
      </p:sp>
      <p:sp>
        <p:nvSpPr>
          <p:cNvPr id="8" name="Text Placeholder 7"/>
          <p:cNvSpPr>
            <a:spLocks noGrp="1"/>
          </p:cNvSpPr>
          <p:nvPr>
            <p:ph type="body" sz="half" idx="2"/>
          </p:nvPr>
        </p:nvSpPr>
        <p:spPr>
          <a:xfrm>
            <a:off x="304801" y="1600200"/>
            <a:ext cx="1904999" cy="1828800"/>
          </a:xfrm>
          <a:noFill/>
        </p:spPr>
        <p:txBody>
          <a:bodyPr>
            <a:normAutofit/>
          </a:bodyPr>
          <a:lstStyle/>
          <a:p>
            <a:endParaRPr lang="en-US" sz="1200" b="1" dirty="0">
              <a:solidFill>
                <a:srgbClr val="FF0000"/>
              </a:solidFill>
            </a:endParaRPr>
          </a:p>
          <a:p>
            <a:r>
              <a:rPr lang="en-US" b="1" dirty="0"/>
              <a:t>Interests and Estates in Land</a:t>
            </a:r>
          </a:p>
          <a:p>
            <a:endParaRPr lang="en-US" b="1" dirty="0">
              <a:solidFill>
                <a:srgbClr val="FF0000"/>
              </a:solidFill>
            </a:endParaRPr>
          </a:p>
          <a:p>
            <a:r>
              <a:rPr lang="en-US" b="1" dirty="0"/>
              <a:t>Freehold Estates</a:t>
            </a:r>
          </a:p>
          <a:p>
            <a:endParaRPr lang="en-US" b="1" dirty="0"/>
          </a:p>
          <a:p>
            <a:r>
              <a:rPr lang="en-US" b="1" dirty="0">
                <a:solidFill>
                  <a:srgbClr val="FF0000"/>
                </a:solidFill>
              </a:rPr>
              <a:t>Leasehold Estates</a:t>
            </a:r>
          </a:p>
          <a:p>
            <a:endParaRPr lang="en-US" dirty="0"/>
          </a:p>
          <a:p>
            <a:endParaRPr lang="en-US" dirty="0"/>
          </a:p>
        </p:txBody>
      </p:sp>
      <p:cxnSp>
        <p:nvCxnSpPr>
          <p:cNvPr id="3" name="Straight Connector 2"/>
          <p:cNvCxnSpPr/>
          <p:nvPr/>
        </p:nvCxnSpPr>
        <p:spPr>
          <a:xfrm>
            <a:off x="2209800" y="3810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3  Interests and Estates            Slide 3-11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38708976"/>
      </p:ext>
    </p:extLst>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28600"/>
            <a:ext cx="6553200" cy="6172200"/>
          </a:xfrm>
        </p:spPr>
        <p:txBody>
          <a:bodyPr>
            <a:normAutofit/>
          </a:bodyPr>
          <a:lstStyle/>
          <a:p>
            <a:pPr marL="0" indent="0">
              <a:buNone/>
            </a:pPr>
            <a:r>
              <a:rPr lang="en-US" sz="2400" b="1" dirty="0">
                <a:solidFill>
                  <a:srgbClr val="FF0000"/>
                </a:solidFill>
              </a:rPr>
              <a:t>Investment Analysis of a Residence</a:t>
            </a:r>
          </a:p>
          <a:p>
            <a:pPr marL="0" indent="0">
              <a:buNone/>
            </a:pPr>
            <a:endParaRPr lang="en-US" sz="1600" b="1"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solidFill>
                  <a:srgbClr val="FF0000"/>
                </a:solidFill>
              </a:rPr>
              <a:t>Investment Analysis of a Residence</a:t>
            </a:r>
          </a:p>
          <a:p>
            <a:endParaRPr lang="en-US" b="1" dirty="0"/>
          </a:p>
          <a:p>
            <a:r>
              <a:rPr lang="en-US" b="1" dirty="0"/>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
        <p:nvSpPr>
          <p:cNvPr id="12" name="Rectangle 11">
            <a:extLst>
              <a:ext uri="{FF2B5EF4-FFF2-40B4-BE49-F238E27FC236}">
                <a16:creationId xmlns:a16="http://schemas.microsoft.com/office/drawing/2014/main" id="{3D245842-0C51-4ABE-B789-725342BF9CAC}"/>
              </a:ext>
            </a:extLst>
          </p:cNvPr>
          <p:cNvSpPr/>
          <p:nvPr/>
        </p:nvSpPr>
        <p:spPr>
          <a:xfrm>
            <a:off x="2895600" y="961060"/>
            <a:ext cx="5334000" cy="537070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2F2B20"/>
                </a:solidFill>
                <a:effectLst/>
                <a:uLnTx/>
                <a:uFillTx/>
                <a:latin typeface="Calibri"/>
                <a:ea typeface="+mn-ea"/>
                <a:cs typeface="+mn-cs"/>
              </a:rPr>
              <a:t>		</a:t>
            </a:r>
            <a:r>
              <a:rPr kumimoji="0" lang="en-US" sz="2400" b="1" i="0" u="sng" strike="noStrike" kern="1200" cap="none" spc="0" normalizeH="0" baseline="0" noProof="0" dirty="0">
                <a:ln>
                  <a:noFill/>
                </a:ln>
                <a:solidFill>
                  <a:srgbClr val="2F2B20"/>
                </a:solidFill>
                <a:effectLst/>
                <a:uLnTx/>
                <a:uFillTx/>
                <a:latin typeface="Calibri"/>
                <a:ea typeface="+mn-ea"/>
                <a:cs typeface="+mn-cs"/>
              </a:rPr>
              <a:t>Gain on Sale</a:t>
            </a:r>
            <a:endParaRPr kumimoji="0" lang="en-US" sz="1100" b="1" i="0" u="sng" strike="noStrike" kern="1200" cap="none" spc="0" normalizeH="0" baseline="0" noProof="0" dirty="0">
              <a:ln>
                <a:noFill/>
              </a:ln>
              <a:solidFill>
                <a:srgbClr val="2F2B2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100" b="1" i="0" u="sng" strike="noStrike" kern="1200" cap="none" spc="0" normalizeH="0" baseline="0" noProof="0" dirty="0">
              <a:ln>
                <a:noFill/>
              </a:ln>
              <a:solidFill>
                <a:srgbClr val="2F2B2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2F2B20"/>
                </a:solidFill>
                <a:effectLst/>
                <a:uLnTx/>
                <a:uFillTx/>
                <a:latin typeface="Calibri"/>
                <a:ea typeface="+mn-ea"/>
                <a:cs typeface="+mn-cs"/>
              </a:rPr>
              <a:t>Selling price of old home</a:t>
            </a:r>
            <a:r>
              <a:rPr kumimoji="0" lang="en-US" sz="2400" b="0" i="0" u="none" strike="noStrike" kern="1200" cap="none" spc="0" normalizeH="0" baseline="0" noProof="0" dirty="0">
                <a:ln>
                  <a:noFill/>
                </a:ln>
                <a:solidFill>
                  <a:srgbClr val="2F2B20"/>
                </a:solidFill>
                <a:effectLst/>
                <a:uLnTx/>
                <a:uFillTx/>
                <a:latin typeface="Calibri"/>
                <a:ea typeface="+mn-ea"/>
                <a:cs typeface="+mn-cs"/>
              </a:rPr>
              <a:t>	$350,000</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2F2B20"/>
                </a:solidFill>
                <a:effectLst/>
                <a:uLnTx/>
                <a:uFillTx/>
                <a:latin typeface="Calibri"/>
                <a:ea typeface="+mn-ea"/>
                <a:cs typeface="+mn-cs"/>
              </a:rPr>
              <a:t>-   Selling costs			    35,000</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2F2B20"/>
                </a:solidFill>
                <a:effectLst/>
                <a:uLnTx/>
                <a:uFillTx/>
                <a:latin typeface="Calibri"/>
                <a:ea typeface="+mn-ea"/>
                <a:cs typeface="+mn-cs"/>
              </a:rPr>
              <a:t>=  Amount realized		  315,000</a:t>
            </a:r>
            <a:endParaRPr kumimoji="0" lang="en-US" sz="800" b="0" i="0" u="none" strike="noStrike" kern="1200" cap="none" spc="0" normalizeH="0" baseline="0" noProof="0" dirty="0">
              <a:ln>
                <a:noFill/>
              </a:ln>
              <a:solidFill>
                <a:srgbClr val="2F2B2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800" b="1" i="0" u="none" strike="noStrike" kern="1200" cap="none" spc="0" normalizeH="0" baseline="0" noProof="0" dirty="0">
              <a:ln>
                <a:noFill/>
              </a:ln>
              <a:solidFill>
                <a:srgbClr val="2F2B2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2F2B20"/>
                </a:solidFill>
                <a:effectLst/>
                <a:uLnTx/>
                <a:uFillTx/>
                <a:latin typeface="Calibri"/>
                <a:ea typeface="+mn-ea"/>
                <a:cs typeface="+mn-cs"/>
              </a:rPr>
              <a:t>Beginning basis of old home</a:t>
            </a:r>
            <a:r>
              <a:rPr kumimoji="0" lang="en-US" sz="2400" b="0" i="0" u="none" strike="noStrike" kern="1200" cap="none" spc="0" normalizeH="0" baseline="0" noProof="0" dirty="0">
                <a:ln>
                  <a:noFill/>
                </a:ln>
                <a:solidFill>
                  <a:srgbClr val="2F2B20"/>
                </a:solidFill>
                <a:effectLst/>
                <a:uLnTx/>
                <a:uFillTx/>
                <a:latin typeface="Calibri"/>
                <a:ea typeface="+mn-ea"/>
                <a:cs typeface="+mn-cs"/>
              </a:rPr>
              <a:t>	  200,000</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2F2B20"/>
                </a:solidFill>
                <a:effectLst/>
                <a:uLnTx/>
                <a:uFillTx/>
                <a:latin typeface="Calibri"/>
                <a:ea typeface="+mn-ea"/>
                <a:cs typeface="+mn-cs"/>
              </a:rPr>
              <a:t>+  Capital improvements	    10,000</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2F2B20"/>
                </a:solidFill>
                <a:effectLst/>
                <a:uLnTx/>
                <a:uFillTx/>
                <a:latin typeface="Calibri"/>
                <a:ea typeface="+mn-ea"/>
                <a:cs typeface="+mn-cs"/>
              </a:rPr>
              <a:t>=  Adjusted basis of old home	  210,000</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200" b="0" i="0" u="none" strike="noStrike" kern="1200" cap="none" spc="0" normalizeH="0" baseline="0" noProof="0" dirty="0">
              <a:ln>
                <a:noFill/>
              </a:ln>
              <a:solidFill>
                <a:srgbClr val="2F2B2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2F2B20"/>
                </a:solidFill>
                <a:effectLst/>
                <a:uLnTx/>
                <a:uFillTx/>
                <a:latin typeface="Calibri"/>
                <a:ea typeface="+mn-ea"/>
                <a:cs typeface="+mn-cs"/>
              </a:rPr>
              <a:t>Amount realized</a:t>
            </a:r>
            <a:r>
              <a:rPr kumimoji="0" lang="en-US" sz="2400" b="0" i="0" u="none" strike="noStrike" kern="1200" cap="none" spc="0" normalizeH="0" baseline="0" noProof="0" dirty="0">
                <a:ln>
                  <a:noFill/>
                </a:ln>
                <a:solidFill>
                  <a:srgbClr val="2F2B20"/>
                </a:solidFill>
                <a:effectLst/>
                <a:uLnTx/>
                <a:uFillTx/>
                <a:latin typeface="Calibri"/>
                <a:ea typeface="+mn-ea"/>
                <a:cs typeface="+mn-cs"/>
              </a:rPr>
              <a:t>	 	  315,000</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2F2B20"/>
                </a:solidFill>
                <a:effectLst/>
                <a:uLnTx/>
                <a:uFillTx/>
                <a:latin typeface="Calibri"/>
                <a:ea typeface="+mn-ea"/>
                <a:cs typeface="+mn-cs"/>
              </a:rPr>
              <a:t>-  Adjusted basis		  210,000</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2F2B20"/>
                </a:solidFill>
                <a:effectLst/>
                <a:uLnTx/>
                <a:uFillTx/>
                <a:latin typeface="Calibri"/>
                <a:ea typeface="+mn-ea"/>
                <a:cs typeface="+mn-cs"/>
              </a:rPr>
              <a:t>=  Gain on sale	  		  105,000</a:t>
            </a:r>
          </a:p>
        </p:txBody>
      </p:sp>
    </p:spTree>
    <p:extLst>
      <p:ext uri="{BB962C8B-B14F-4D97-AF65-F5344CB8AC3E}">
        <p14:creationId xmlns:p14="http://schemas.microsoft.com/office/powerpoint/2010/main" val="1244496504"/>
      </p:ext>
    </p:extLst>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Investment Analysis of an Income Property</a:t>
            </a:r>
          </a:p>
          <a:p>
            <a:pPr marL="0" indent="0">
              <a:buNone/>
            </a:pPr>
            <a:endParaRPr lang="en-US" sz="1600" b="1" dirty="0"/>
          </a:p>
          <a:p>
            <a:pPr marL="400050" lvl="2" indent="0">
              <a:spcBef>
                <a:spcPts val="0"/>
              </a:spcBef>
              <a:buNone/>
            </a:pPr>
            <a:r>
              <a:rPr lang="en-US" b="1" dirty="0"/>
              <a:t>Pre-tax cash flow</a:t>
            </a:r>
          </a:p>
          <a:p>
            <a:pPr marL="400050" lvl="2" indent="0">
              <a:spcBef>
                <a:spcPts val="0"/>
              </a:spcBef>
              <a:buNone/>
            </a:pPr>
            <a:endParaRPr lang="en-US" b="1" dirty="0"/>
          </a:p>
          <a:p>
            <a:pPr marL="742950" lvl="2" indent="-342900">
              <a:spcBef>
                <a:spcPts val="0"/>
              </a:spcBef>
              <a:buFont typeface="Wingdings" panose="05000000000000000000" pitchFamily="2" charset="2"/>
              <a:buChar char="q"/>
            </a:pPr>
            <a:r>
              <a:rPr lang="en-US" dirty="0"/>
              <a:t>Pre-tax cash flow = </a:t>
            </a:r>
            <a:br>
              <a:rPr lang="en-US" dirty="0"/>
            </a:br>
            <a:br>
              <a:rPr lang="en-US" dirty="0"/>
            </a:br>
            <a:r>
              <a:rPr lang="en-US" dirty="0"/>
              <a:t>(</a:t>
            </a:r>
            <a:r>
              <a:rPr lang="en-US" b="1" dirty="0"/>
              <a:t>net operating income (NOI) - debt service)</a:t>
            </a:r>
            <a:br>
              <a:rPr lang="en-US" dirty="0"/>
            </a:br>
            <a:endParaRPr lang="en-US" dirty="0"/>
          </a:p>
          <a:p>
            <a:pPr marL="1200150" lvl="3" indent="-342900">
              <a:spcBef>
                <a:spcPts val="0"/>
              </a:spcBef>
              <a:buFont typeface="Wingdings" panose="05000000000000000000" pitchFamily="2" charset="2"/>
              <a:buChar char="§"/>
            </a:pPr>
            <a:r>
              <a:rPr lang="en-US" sz="2400" b="1" dirty="0"/>
              <a:t>Debt service </a:t>
            </a:r>
            <a:r>
              <a:rPr lang="en-US" sz="2400" dirty="0"/>
              <a:t>= periodic principal and interest payments</a:t>
            </a:r>
          </a:p>
          <a:p>
            <a:pPr marL="400050" lvl="2" indent="0">
              <a:spcBef>
                <a:spcPts val="0"/>
              </a:spcBef>
              <a:buNone/>
            </a:pPr>
            <a:br>
              <a:rPr lang="en-US" dirty="0"/>
            </a:b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solidFill>
                  <a:srgbClr val="FF0000"/>
                </a:solidFill>
              </a:rPr>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18165066"/>
      </p:ext>
    </p:extLst>
  </p:cSld>
  <p:clrMapOvr>
    <a:masterClrMapping/>
  </p:clrMapOvr>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743200" y="273050"/>
            <a:ext cx="6248399" cy="6127750"/>
          </a:xfrm>
        </p:spPr>
        <p:txBody>
          <a:bodyPr>
            <a:normAutofit fontScale="77500" lnSpcReduction="20000"/>
          </a:bodyPr>
          <a:lstStyle/>
          <a:p>
            <a:pPr marL="0" indent="0">
              <a:buNone/>
            </a:pPr>
            <a:r>
              <a:rPr lang="en-US" sz="3100" b="1" dirty="0">
                <a:solidFill>
                  <a:srgbClr val="FF0000"/>
                </a:solidFill>
              </a:rPr>
              <a:t>Investment Analysis of an Income Property</a:t>
            </a:r>
          </a:p>
          <a:p>
            <a:pPr marL="0" indent="0">
              <a:buNone/>
            </a:pPr>
            <a:endParaRPr lang="en-US" sz="400" b="1" dirty="0"/>
          </a:p>
          <a:p>
            <a:pPr marL="0" indent="0" fontAlgn="base">
              <a:buNone/>
            </a:pPr>
            <a:endParaRPr lang="en-US" b="1" dirty="0"/>
          </a:p>
          <a:p>
            <a:pPr marL="0" indent="0" algn="ctr" fontAlgn="base">
              <a:buNone/>
            </a:pPr>
            <a:r>
              <a:rPr lang="en-US" sz="3100" b="1" u="sng" dirty="0"/>
              <a:t>Pre-tax Cash Flow</a:t>
            </a:r>
          </a:p>
          <a:p>
            <a:pPr marL="0" indent="0" algn="ctr" fontAlgn="base">
              <a:buNone/>
            </a:pPr>
            <a:endParaRPr lang="en-US" sz="3100" dirty="0"/>
          </a:p>
          <a:p>
            <a:pPr marL="0" indent="0" fontAlgn="base">
              <a:buNone/>
            </a:pPr>
            <a:r>
              <a:rPr lang="en-US" sz="3100" dirty="0"/>
              <a:t>	potential rental income	$70,000</a:t>
            </a:r>
          </a:p>
          <a:p>
            <a:pPr marL="0" indent="0" fontAlgn="base">
              <a:buNone/>
            </a:pPr>
            <a:r>
              <a:rPr lang="en-US" sz="3100" dirty="0"/>
              <a:t>-	vacancy and collection loss	     4,200</a:t>
            </a:r>
          </a:p>
          <a:p>
            <a:pPr marL="0" indent="0" fontAlgn="base">
              <a:buNone/>
            </a:pPr>
            <a:r>
              <a:rPr lang="en-US" sz="3100" dirty="0"/>
              <a:t>=	effective rental income	   65,800</a:t>
            </a:r>
            <a:endParaRPr lang="en-US" sz="1500" dirty="0"/>
          </a:p>
          <a:p>
            <a:pPr marL="0" indent="0" fontAlgn="base">
              <a:buNone/>
            </a:pPr>
            <a:r>
              <a:rPr lang="en-US" sz="3100" dirty="0"/>
              <a:t>+	other income	2,000</a:t>
            </a:r>
          </a:p>
          <a:p>
            <a:pPr marL="0" indent="0" fontAlgn="base">
              <a:buNone/>
            </a:pPr>
            <a:r>
              <a:rPr lang="en-US" sz="3100" dirty="0"/>
              <a:t>=	</a:t>
            </a:r>
            <a:r>
              <a:rPr lang="en-US" sz="3100" b="1" dirty="0"/>
              <a:t>gross operating income</a:t>
            </a:r>
            <a:r>
              <a:rPr lang="en-US" sz="3100" dirty="0"/>
              <a:t> 	   </a:t>
            </a:r>
            <a:r>
              <a:rPr lang="en-US" sz="3100" b="1" u="sng" dirty="0"/>
              <a:t>67,800</a:t>
            </a:r>
            <a:endParaRPr lang="en-US" sz="1400" b="1" u="sng" dirty="0"/>
          </a:p>
          <a:p>
            <a:pPr marL="0" indent="0" fontAlgn="base">
              <a:buNone/>
            </a:pPr>
            <a:endParaRPr lang="en-US" sz="1400" dirty="0"/>
          </a:p>
          <a:p>
            <a:pPr marL="0" indent="0" fontAlgn="base">
              <a:buNone/>
            </a:pPr>
            <a:r>
              <a:rPr lang="en-US" sz="3100" dirty="0"/>
              <a:t>-	operating expenses		   35,000</a:t>
            </a:r>
          </a:p>
          <a:p>
            <a:pPr marL="0" indent="0" fontAlgn="base">
              <a:buNone/>
            </a:pPr>
            <a:r>
              <a:rPr lang="en-US" sz="3100" dirty="0"/>
              <a:t>-	reserves			     3,500</a:t>
            </a:r>
          </a:p>
          <a:p>
            <a:pPr marL="0" indent="0" fontAlgn="base">
              <a:buNone/>
            </a:pPr>
            <a:r>
              <a:rPr lang="en-US" sz="3100" dirty="0"/>
              <a:t>=	</a:t>
            </a:r>
            <a:r>
              <a:rPr lang="en-US" sz="3100" b="1" dirty="0"/>
              <a:t>net operating income		   </a:t>
            </a:r>
            <a:r>
              <a:rPr lang="en-US" sz="3100" b="1" u="sng" dirty="0"/>
              <a:t>29,300</a:t>
            </a:r>
            <a:endParaRPr lang="en-US" sz="1500" b="1" u="sng" dirty="0"/>
          </a:p>
          <a:p>
            <a:pPr marL="0" indent="0" fontAlgn="base">
              <a:buNone/>
            </a:pPr>
            <a:endParaRPr lang="en-US" sz="1500" dirty="0"/>
          </a:p>
          <a:p>
            <a:pPr marL="0" indent="0" fontAlgn="base">
              <a:buNone/>
            </a:pPr>
            <a:r>
              <a:rPr lang="en-US" sz="3100" dirty="0"/>
              <a:t>-	debt service			   20,000</a:t>
            </a:r>
            <a:endParaRPr lang="en-US" sz="1300" dirty="0"/>
          </a:p>
          <a:p>
            <a:pPr marL="0" indent="0" fontAlgn="base">
              <a:buNone/>
            </a:pPr>
            <a:endParaRPr lang="en-US" sz="1300" dirty="0"/>
          </a:p>
          <a:p>
            <a:pPr marL="0" indent="0" fontAlgn="base">
              <a:buNone/>
            </a:pPr>
            <a:r>
              <a:rPr lang="en-US" sz="3100" dirty="0"/>
              <a:t>=	</a:t>
            </a:r>
            <a:r>
              <a:rPr lang="en-US" sz="3100" b="1" dirty="0"/>
              <a:t>pre-tax cash flow		</a:t>
            </a:r>
            <a:r>
              <a:rPr lang="en-US" sz="3100" b="1" u="sng" dirty="0"/>
              <a:t>    $9,300</a:t>
            </a:r>
            <a:endParaRPr lang="en-US" b="1" u="sng"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solidFill>
                  <a:srgbClr val="FF0000"/>
                </a:solidFill>
              </a:rPr>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10159463"/>
      </p:ext>
    </p:extLst>
  </p:cSld>
  <p:clrMapOvr>
    <a:masterClrMapping/>
  </p:clrMapOvr>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Investment Analysis of an Income Property</a:t>
            </a:r>
          </a:p>
          <a:p>
            <a:pPr marL="0" indent="0">
              <a:buNone/>
            </a:pPr>
            <a:endParaRPr lang="en-US" sz="2000" b="1" dirty="0"/>
          </a:p>
          <a:p>
            <a:pPr marL="400050" lvl="2" indent="0">
              <a:spcBef>
                <a:spcPts val="0"/>
              </a:spcBef>
              <a:buNone/>
            </a:pPr>
            <a:r>
              <a:rPr lang="en-US" b="1" dirty="0"/>
              <a:t>After-tax cash flow</a:t>
            </a:r>
          </a:p>
          <a:p>
            <a:pPr marL="400050" lvl="2" indent="0">
              <a:spcBef>
                <a:spcPts val="0"/>
              </a:spcBef>
              <a:buNone/>
            </a:pPr>
            <a:endParaRPr lang="en-US" sz="1800" b="1" dirty="0"/>
          </a:p>
          <a:p>
            <a:pPr marL="742950" lvl="2" indent="-342900">
              <a:spcBef>
                <a:spcPts val="0"/>
              </a:spcBef>
              <a:buFont typeface="Wingdings" panose="05000000000000000000" pitchFamily="2" charset="2"/>
              <a:buChar char="q"/>
            </a:pPr>
            <a:r>
              <a:rPr lang="en-US" dirty="0"/>
              <a:t>(Pre-tax cash flow – </a:t>
            </a:r>
            <a:r>
              <a:rPr lang="en-US" b="1" dirty="0"/>
              <a:t>tax liability</a:t>
            </a:r>
            <a:r>
              <a:rPr lang="en-US" dirty="0"/>
              <a:t>) = after tax cash flow</a:t>
            </a:r>
          </a:p>
          <a:p>
            <a:pPr marL="400050" lvl="2" indent="0">
              <a:spcBef>
                <a:spcPts val="0"/>
              </a:spcBef>
              <a:buNone/>
            </a:pPr>
            <a:br>
              <a:rPr lang="en-US" dirty="0"/>
            </a:br>
            <a:r>
              <a:rPr lang="en-US" b="1" dirty="0"/>
              <a:t>Tax liability</a:t>
            </a:r>
            <a:br>
              <a:rPr lang="en-US" b="1" dirty="0"/>
            </a:br>
            <a:endParaRPr lang="en-US" b="1" dirty="0"/>
          </a:p>
          <a:p>
            <a:pPr marL="742950" lvl="2" indent="-342900">
              <a:spcBef>
                <a:spcPts val="0"/>
              </a:spcBef>
              <a:buFont typeface="Wingdings" panose="05000000000000000000" pitchFamily="2" charset="2"/>
              <a:buChar char="q"/>
            </a:pPr>
            <a:r>
              <a:rPr lang="en-US" dirty="0"/>
              <a:t>Equals (taxable income x tax bracket)</a:t>
            </a:r>
            <a:br>
              <a:rPr lang="en-US" dirty="0"/>
            </a:br>
            <a:endParaRPr lang="en-US" dirty="0"/>
          </a:p>
          <a:p>
            <a:pPr marL="400050" lvl="2" indent="0">
              <a:spcBef>
                <a:spcPts val="0"/>
              </a:spcBef>
              <a:buNone/>
            </a:pPr>
            <a:r>
              <a:rPr lang="en-US" b="1" dirty="0"/>
              <a:t>Taxable income </a:t>
            </a:r>
          </a:p>
          <a:p>
            <a:pPr marL="400050" lvl="2" indent="0">
              <a:spcBef>
                <a:spcPts val="0"/>
              </a:spcBef>
              <a:buNone/>
            </a:pPr>
            <a:endParaRPr lang="en-US" dirty="0"/>
          </a:p>
          <a:p>
            <a:pPr marL="742950" lvl="2" indent="-342900">
              <a:spcBef>
                <a:spcPts val="0"/>
              </a:spcBef>
              <a:buFont typeface="Wingdings" panose="05000000000000000000" pitchFamily="2" charset="2"/>
              <a:buChar char="q"/>
            </a:pPr>
            <a:r>
              <a:rPr lang="en-US" dirty="0"/>
              <a:t>(NOI + reserves – interest – depreciation)</a:t>
            </a: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solidFill>
                  <a:srgbClr val="FF0000"/>
                </a:solidFill>
              </a:rPr>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67171851"/>
      </p:ext>
    </p:extLst>
  </p:cSld>
  <p:clrMapOvr>
    <a:masterClrMapping/>
  </p:clrMapOvr>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Investment Analysis of an Income Property</a:t>
            </a:r>
            <a:endParaRPr lang="en-US" sz="1000" b="1" dirty="0">
              <a:solidFill>
                <a:srgbClr val="FF0000"/>
              </a:solidFill>
            </a:endParaRPr>
          </a:p>
          <a:p>
            <a:pPr marL="0" indent="0">
              <a:buNone/>
            </a:pPr>
            <a:endParaRPr lang="en-US" sz="1000" b="1" dirty="0">
              <a:solidFill>
                <a:srgbClr val="FF0000"/>
              </a:solidFill>
            </a:endParaRPr>
          </a:p>
          <a:p>
            <a:pPr marL="0" indent="0">
              <a:buNone/>
            </a:pPr>
            <a:endParaRPr lang="en-US" sz="100" b="1" dirty="0"/>
          </a:p>
          <a:p>
            <a:pPr marL="400050" lvl="1" indent="0">
              <a:buNone/>
            </a:pPr>
            <a:r>
              <a:rPr lang="en-US" sz="2400" b="1" dirty="0"/>
              <a:t>	</a:t>
            </a:r>
            <a:r>
              <a:rPr lang="en-US" sz="2400" b="1" u="sng" dirty="0"/>
              <a:t>Tax Liability and After-tax cash flow</a:t>
            </a:r>
            <a:endParaRPr lang="en-US" sz="700" b="1" u="sng" dirty="0"/>
          </a:p>
          <a:p>
            <a:pPr marL="400050" lvl="1" indent="0">
              <a:buNone/>
            </a:pPr>
            <a:endParaRPr lang="en-US" sz="700" b="1" dirty="0"/>
          </a:p>
          <a:p>
            <a:pPr marL="400050" lvl="1" indent="0">
              <a:buNone/>
            </a:pPr>
            <a:r>
              <a:rPr lang="en-US" sz="2400" b="1" dirty="0"/>
              <a:t>	net operating income (NOI)	29,300</a:t>
            </a:r>
          </a:p>
          <a:p>
            <a:pPr marL="400050" lvl="1" indent="0">
              <a:buNone/>
            </a:pPr>
            <a:r>
              <a:rPr lang="en-US" sz="2400" b="1" dirty="0"/>
              <a:t>+ 	</a:t>
            </a:r>
            <a:r>
              <a:rPr lang="en-US" sz="2400" dirty="0"/>
              <a:t>reserves			  3,500</a:t>
            </a:r>
          </a:p>
          <a:p>
            <a:pPr marL="400050" lvl="1" indent="0">
              <a:buNone/>
            </a:pPr>
            <a:r>
              <a:rPr lang="en-US" sz="2400" b="1" dirty="0"/>
              <a:t>-	</a:t>
            </a:r>
            <a:r>
              <a:rPr lang="en-US" sz="2400" dirty="0"/>
              <a:t>interest expense		10,000</a:t>
            </a:r>
          </a:p>
          <a:p>
            <a:pPr marL="400050" lvl="1" indent="0">
              <a:buNone/>
            </a:pPr>
            <a:r>
              <a:rPr lang="en-US" sz="2400" b="1" dirty="0"/>
              <a:t>-	</a:t>
            </a:r>
            <a:r>
              <a:rPr lang="en-US" sz="2400" dirty="0"/>
              <a:t>cost recovery expense		22,000</a:t>
            </a:r>
          </a:p>
          <a:p>
            <a:pPr marL="400050" lvl="1" indent="0">
              <a:buNone/>
            </a:pPr>
            <a:r>
              <a:rPr lang="en-US" sz="2400" b="1" dirty="0"/>
              <a:t>=	taxable income		     800</a:t>
            </a:r>
          </a:p>
          <a:p>
            <a:pPr marL="400050" lvl="1" indent="0">
              <a:buNone/>
            </a:pPr>
            <a:r>
              <a:rPr lang="en-US" sz="2400" b="1" dirty="0"/>
              <a:t>x	</a:t>
            </a:r>
            <a:r>
              <a:rPr lang="en-US" sz="2400" dirty="0"/>
              <a:t>tax rate (24%)</a:t>
            </a:r>
          </a:p>
          <a:p>
            <a:pPr marL="400050" lvl="1" indent="0">
              <a:buNone/>
            </a:pPr>
            <a:r>
              <a:rPr lang="en-US" sz="2400" b="1" dirty="0"/>
              <a:t>=	tax liability			     192</a:t>
            </a:r>
          </a:p>
          <a:p>
            <a:pPr marL="400050" lvl="1" indent="0">
              <a:buNone/>
            </a:pPr>
            <a:r>
              <a:rPr lang="en-US" sz="2400" b="1" dirty="0"/>
              <a:t>-----------------------------------------------------------</a:t>
            </a:r>
          </a:p>
          <a:p>
            <a:pPr marL="400050" lvl="1" indent="0">
              <a:buNone/>
            </a:pPr>
            <a:endParaRPr lang="en-US" sz="2400" b="1" dirty="0"/>
          </a:p>
          <a:p>
            <a:pPr marL="400050" lvl="1" indent="0">
              <a:buNone/>
            </a:pPr>
            <a:endParaRPr lang="en-US" sz="2400" b="1"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solidFill>
                  <a:srgbClr val="FF0000"/>
                </a:solidFill>
              </a:rPr>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
        <p:nvSpPr>
          <p:cNvPr id="10" name="Rectangle 9">
            <a:extLst>
              <a:ext uri="{FF2B5EF4-FFF2-40B4-BE49-F238E27FC236}">
                <a16:creationId xmlns:a16="http://schemas.microsoft.com/office/drawing/2014/main" id="{7ED6DB42-45A1-44A2-8694-9306022AE678}"/>
              </a:ext>
            </a:extLst>
          </p:cNvPr>
          <p:cNvSpPr/>
          <p:nvPr/>
        </p:nvSpPr>
        <p:spPr>
          <a:xfrm>
            <a:off x="2819400" y="4857571"/>
            <a:ext cx="5638800"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2F2B20"/>
                </a:solidFill>
                <a:effectLst/>
                <a:uLnTx/>
                <a:uFillTx/>
                <a:latin typeface="Calibri"/>
                <a:ea typeface="+mn-ea"/>
                <a:cs typeface="+mn-cs"/>
              </a:rPr>
              <a:t>        pre-tax cash flow		          9,300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2F2B20"/>
                </a:solidFill>
                <a:effectLst/>
                <a:uLnTx/>
                <a:uFillTx/>
                <a:latin typeface="Calibri"/>
                <a:ea typeface="+mn-ea"/>
                <a:cs typeface="+mn-cs"/>
              </a:rPr>
              <a:t>-       tax liability		             192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2F2B20"/>
                </a:solidFill>
                <a:effectLst/>
                <a:uLnTx/>
                <a:uFillTx/>
                <a:latin typeface="Calibri"/>
                <a:ea typeface="+mn-ea"/>
                <a:cs typeface="+mn-cs"/>
              </a:rPr>
              <a:t>=      after-tax cash flow	</a:t>
            </a:r>
            <a:r>
              <a:rPr kumimoji="0" lang="en-US" sz="2400" b="0" i="0" u="none" strike="noStrike" kern="1200" cap="none" spc="0" normalizeH="0" baseline="0" noProof="0">
                <a:ln>
                  <a:noFill/>
                </a:ln>
                <a:solidFill>
                  <a:srgbClr val="2F2B20"/>
                </a:solidFill>
                <a:effectLst/>
                <a:uLnTx/>
                <a:uFillTx/>
                <a:latin typeface="Calibri"/>
                <a:ea typeface="+mn-ea"/>
                <a:cs typeface="+mn-cs"/>
              </a:rPr>
              <a:t>        </a:t>
            </a:r>
            <a:r>
              <a:rPr kumimoji="0" lang="en-US" sz="2400" b="1" i="0" u="sng" strike="noStrike" kern="1200" cap="none" spc="0" normalizeH="0" baseline="0" noProof="0">
                <a:ln>
                  <a:noFill/>
                </a:ln>
                <a:solidFill>
                  <a:srgbClr val="2F2B20"/>
                </a:solidFill>
                <a:effectLst/>
                <a:uLnTx/>
                <a:uFillTx/>
                <a:latin typeface="Calibri"/>
                <a:ea typeface="+mn-ea"/>
                <a:cs typeface="+mn-cs"/>
              </a:rPr>
              <a:t>$9,108</a:t>
            </a:r>
            <a:endParaRPr kumimoji="0" lang="en-US" sz="2400" b="1" i="0" u="sng" strike="noStrike" kern="1200" cap="none" spc="0" normalizeH="0" baseline="0" noProof="0" dirty="0">
              <a:ln>
                <a:noFill/>
              </a:ln>
              <a:solidFill>
                <a:srgbClr val="2F2B20"/>
              </a:solidFill>
              <a:effectLst/>
              <a:uLnTx/>
              <a:uFillTx/>
              <a:latin typeface="Calibri"/>
              <a:ea typeface="+mn-ea"/>
              <a:cs typeface="+mn-cs"/>
            </a:endParaRPr>
          </a:p>
        </p:txBody>
      </p:sp>
    </p:spTree>
    <p:extLst>
      <p:ext uri="{BB962C8B-B14F-4D97-AF65-F5344CB8AC3E}">
        <p14:creationId xmlns:p14="http://schemas.microsoft.com/office/powerpoint/2010/main" val="3468180482"/>
      </p:ext>
    </p:extLst>
  </p:cSld>
  <p:clrMapOvr>
    <a:masterClrMapping/>
  </p:clrMapOvr>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lnSpcReduction="10000"/>
          </a:bodyPr>
          <a:lstStyle/>
          <a:p>
            <a:pPr marL="0" indent="0">
              <a:buNone/>
            </a:pPr>
            <a:endParaRPr lang="en-US" sz="2400" b="1" dirty="0">
              <a:solidFill>
                <a:srgbClr val="FF0000"/>
              </a:solidFill>
            </a:endParaRPr>
          </a:p>
          <a:p>
            <a:pPr marL="0" indent="0">
              <a:buNone/>
            </a:pPr>
            <a:r>
              <a:rPr lang="en-US" sz="2400" b="1" dirty="0">
                <a:solidFill>
                  <a:srgbClr val="FF0000"/>
                </a:solidFill>
              </a:rPr>
              <a:t>Investment Analysis of an Income Property</a:t>
            </a:r>
          </a:p>
          <a:p>
            <a:pPr marL="0" indent="0">
              <a:buNone/>
            </a:pPr>
            <a:endParaRPr lang="en-US" sz="2000" b="1" dirty="0"/>
          </a:p>
          <a:p>
            <a:pPr marL="400050" lvl="2" indent="0">
              <a:spcBef>
                <a:spcPts val="0"/>
              </a:spcBef>
              <a:buNone/>
            </a:pPr>
            <a:r>
              <a:rPr lang="en-US" b="1" dirty="0"/>
              <a:t>Investment performance</a:t>
            </a:r>
          </a:p>
          <a:p>
            <a:pPr marL="400050" lvl="2" indent="0">
              <a:spcBef>
                <a:spcPts val="0"/>
              </a:spcBef>
              <a:buNone/>
            </a:pPr>
            <a:endParaRPr lang="en-US" sz="1800" b="1" dirty="0"/>
          </a:p>
          <a:p>
            <a:pPr marL="742950" lvl="2" indent="-342900">
              <a:spcBef>
                <a:spcPts val="0"/>
              </a:spcBef>
              <a:buFont typeface="Wingdings" panose="05000000000000000000" pitchFamily="2" charset="2"/>
              <a:buChar char="q"/>
            </a:pPr>
            <a:r>
              <a:rPr lang="en-US" b="1" dirty="0"/>
              <a:t>Return on investment </a:t>
            </a:r>
          </a:p>
          <a:p>
            <a:pPr marL="857250" lvl="3" indent="0">
              <a:spcBef>
                <a:spcPts val="0"/>
              </a:spcBef>
              <a:buNone/>
            </a:pPr>
            <a:endParaRPr lang="en-US" dirty="0"/>
          </a:p>
          <a:p>
            <a:pPr marL="1200150" lvl="3" indent="-342900">
              <a:spcBef>
                <a:spcPts val="0"/>
              </a:spcBef>
              <a:buFont typeface="Wingdings" panose="05000000000000000000" pitchFamily="2" charset="2"/>
              <a:buChar char="§"/>
            </a:pPr>
            <a:r>
              <a:rPr lang="en-US" sz="2400" dirty="0"/>
              <a:t>NOI ÷ Price = % return</a:t>
            </a:r>
            <a:br>
              <a:rPr lang="en-US" sz="2400" dirty="0"/>
            </a:br>
            <a:endParaRPr lang="en-US" sz="2400" dirty="0"/>
          </a:p>
          <a:p>
            <a:pPr marL="742950" lvl="2" indent="-342900">
              <a:spcBef>
                <a:spcPts val="0"/>
              </a:spcBef>
              <a:buFont typeface="Wingdings" panose="05000000000000000000" pitchFamily="2" charset="2"/>
              <a:buChar char="q"/>
            </a:pPr>
            <a:r>
              <a:rPr lang="en-US" b="1" dirty="0"/>
              <a:t>Cash-on-cash return</a:t>
            </a:r>
            <a:br>
              <a:rPr lang="en-US" dirty="0"/>
            </a:br>
            <a:endParaRPr lang="en-US" dirty="0"/>
          </a:p>
          <a:p>
            <a:pPr marL="1200150" lvl="3" indent="-342900">
              <a:spcBef>
                <a:spcPts val="0"/>
              </a:spcBef>
              <a:buFont typeface="Wingdings" panose="05000000000000000000" pitchFamily="2" charset="2"/>
              <a:buChar char="§"/>
            </a:pPr>
            <a:r>
              <a:rPr lang="en-US" sz="2400" dirty="0"/>
              <a:t>Cash produced ÷ cash invested</a:t>
            </a:r>
            <a:br>
              <a:rPr lang="en-US" sz="2400" dirty="0"/>
            </a:br>
            <a:endParaRPr lang="en-US" sz="2400" dirty="0"/>
          </a:p>
          <a:p>
            <a:pPr marL="742950" lvl="2" indent="-342900">
              <a:spcBef>
                <a:spcPts val="0"/>
              </a:spcBef>
              <a:buFont typeface="Wingdings" panose="05000000000000000000" pitchFamily="2" charset="2"/>
              <a:buChar char="q"/>
            </a:pPr>
            <a:r>
              <a:rPr lang="en-US" b="1" dirty="0"/>
              <a:t>Return on equity</a:t>
            </a:r>
            <a:br>
              <a:rPr lang="en-US" dirty="0"/>
            </a:br>
            <a:endParaRPr lang="en-US" dirty="0"/>
          </a:p>
          <a:p>
            <a:pPr marL="1200150" lvl="3" indent="-342900">
              <a:spcBef>
                <a:spcPts val="0"/>
              </a:spcBef>
              <a:buFont typeface="Wingdings" panose="05000000000000000000" pitchFamily="2" charset="2"/>
              <a:buChar char="§"/>
            </a:pPr>
            <a:r>
              <a:rPr lang="en-US" sz="2400" dirty="0"/>
              <a:t>Cash flow ÷ equity (current value – loan)</a:t>
            </a:r>
          </a:p>
          <a:p>
            <a:pPr marL="400050" lvl="2" indent="0">
              <a:spcBef>
                <a:spcPts val="0"/>
              </a:spcBef>
              <a:buNone/>
            </a:pP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solidFill>
                  <a:srgbClr val="FF0000"/>
                </a:solidFill>
              </a:rPr>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84336299"/>
      </p:ext>
    </p:extLst>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2954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18:</a:t>
            </a:r>
            <a:r>
              <a:rPr lang="en-US" sz="1000" dirty="0"/>
              <a:t> </a:t>
            </a:r>
            <a:br>
              <a:rPr lang="en-US" sz="2400" dirty="0"/>
            </a:br>
            <a:r>
              <a:rPr lang="en-US" sz="2400" dirty="0"/>
              <a:t>Real Estate </a:t>
            </a:r>
            <a:br>
              <a:rPr lang="en-US" sz="2400" dirty="0"/>
            </a:br>
            <a:r>
              <a:rPr lang="en-US" sz="2400" dirty="0"/>
              <a:t>Investment</a:t>
            </a:r>
            <a:br>
              <a:rPr lang="en-US" sz="1800" dirty="0"/>
            </a:br>
            <a:endParaRPr lang="en-US" sz="1800" dirty="0"/>
          </a:p>
        </p:txBody>
      </p:sp>
      <p:sp>
        <p:nvSpPr>
          <p:cNvPr id="7" name="Content Placeholder 6"/>
          <p:cNvSpPr>
            <a:spLocks noGrp="1"/>
          </p:cNvSpPr>
          <p:nvPr>
            <p:ph idx="1"/>
          </p:nvPr>
        </p:nvSpPr>
        <p:spPr>
          <a:xfrm>
            <a:off x="2438400" y="273050"/>
            <a:ext cx="6553200" cy="6127750"/>
          </a:xfrm>
        </p:spPr>
        <p:txBody>
          <a:bodyPr>
            <a:normAutofit fontScale="92500" lnSpcReduction="20000"/>
          </a:bodyPr>
          <a:lstStyle/>
          <a:p>
            <a:pPr marL="0" indent="0">
              <a:buNone/>
            </a:pPr>
            <a:r>
              <a:rPr lang="en-US" sz="2600" b="1" dirty="0">
                <a:solidFill>
                  <a:srgbClr val="FF0000"/>
                </a:solidFill>
              </a:rPr>
              <a:t>Investment Analysis of an Income Property</a:t>
            </a:r>
          </a:p>
          <a:p>
            <a:pPr marL="0" indent="0">
              <a:buNone/>
            </a:pPr>
            <a:endParaRPr lang="en-US" sz="2200" b="1" dirty="0"/>
          </a:p>
          <a:p>
            <a:pPr marL="400050" lvl="2" indent="0">
              <a:spcBef>
                <a:spcPts val="0"/>
              </a:spcBef>
              <a:buNone/>
            </a:pPr>
            <a:r>
              <a:rPr lang="en-US" sz="2600" b="1" dirty="0"/>
              <a:t>Investment performance</a:t>
            </a:r>
          </a:p>
          <a:p>
            <a:pPr marL="400050" lvl="2" indent="0">
              <a:spcBef>
                <a:spcPts val="0"/>
              </a:spcBef>
              <a:buNone/>
            </a:pPr>
            <a:endParaRPr lang="en-US" sz="3500" b="1" dirty="0"/>
          </a:p>
          <a:p>
            <a:pPr marL="742950" lvl="2" indent="-342900">
              <a:spcBef>
                <a:spcPts val="0"/>
              </a:spcBef>
              <a:buFont typeface="Wingdings" panose="05000000000000000000" pitchFamily="2" charset="2"/>
              <a:buChar char="q"/>
            </a:pPr>
            <a:r>
              <a:rPr lang="en-US" sz="2600" b="1" dirty="0"/>
              <a:t>Discounted cash flow analysis (DCF)</a:t>
            </a:r>
          </a:p>
          <a:p>
            <a:pPr marL="1200150" lvl="3" indent="-342900">
              <a:spcBef>
                <a:spcPts val="0"/>
              </a:spcBef>
              <a:buFont typeface="Wingdings" panose="05000000000000000000" pitchFamily="2" charset="2"/>
              <a:buChar char="§"/>
            </a:pPr>
            <a:r>
              <a:rPr lang="en-US" sz="2600" dirty="0"/>
              <a:t>Sophisticated commercial financial analysis</a:t>
            </a:r>
          </a:p>
          <a:p>
            <a:pPr marL="1200150" lvl="3" indent="-342900">
              <a:spcBef>
                <a:spcPts val="0"/>
              </a:spcBef>
              <a:buFont typeface="Wingdings" panose="05000000000000000000" pitchFamily="2" charset="2"/>
              <a:buChar char="§"/>
            </a:pPr>
            <a:r>
              <a:rPr lang="en-US" sz="2600" dirty="0"/>
              <a:t>Takes into account the time value of money over a holding period</a:t>
            </a:r>
            <a:br>
              <a:rPr lang="en-US" sz="2600" dirty="0"/>
            </a:br>
            <a:endParaRPr lang="en-US" sz="2600" dirty="0"/>
          </a:p>
          <a:p>
            <a:pPr marL="742950" lvl="2" indent="-342900">
              <a:spcBef>
                <a:spcPts val="0"/>
              </a:spcBef>
              <a:buFont typeface="Wingdings" panose="05000000000000000000" pitchFamily="2" charset="2"/>
              <a:buChar char="q"/>
            </a:pPr>
            <a:r>
              <a:rPr lang="en-US" sz="2600" b="1" dirty="0"/>
              <a:t>Internal rate of return (IRR)</a:t>
            </a:r>
          </a:p>
          <a:p>
            <a:pPr marL="1200150" lvl="3" indent="-342900">
              <a:spcBef>
                <a:spcPts val="0"/>
              </a:spcBef>
              <a:buFont typeface="Wingdings" panose="05000000000000000000" pitchFamily="2" charset="2"/>
              <a:buChar char="§"/>
            </a:pPr>
            <a:r>
              <a:rPr lang="en-US" sz="2600" dirty="0"/>
              <a:t>Similarly sophisticated commercial financial analysis</a:t>
            </a:r>
          </a:p>
          <a:p>
            <a:pPr marL="1200150" lvl="3" indent="-342900">
              <a:spcBef>
                <a:spcPts val="0"/>
              </a:spcBef>
              <a:buFont typeface="Wingdings" panose="05000000000000000000" pitchFamily="2" charset="2"/>
              <a:buChar char="§"/>
            </a:pPr>
            <a:r>
              <a:rPr lang="en-US" sz="2600" dirty="0"/>
              <a:t>Identifies a rate of return using discount rates and present-value analysis</a:t>
            </a:r>
            <a:br>
              <a:rPr lang="en-US" sz="2600" dirty="0"/>
            </a:br>
            <a:endParaRPr lang="en-US" sz="2600" dirty="0"/>
          </a:p>
          <a:p>
            <a:pPr marL="857250" lvl="2" indent="-457200">
              <a:spcBef>
                <a:spcPts val="0"/>
              </a:spcBef>
              <a:buFont typeface="Wingdings" panose="05000000000000000000" pitchFamily="2" charset="2"/>
              <a:buChar char="q"/>
            </a:pPr>
            <a:r>
              <a:rPr lang="en-US" sz="2600" dirty="0"/>
              <a:t>DCF, IRR not generally used in residential  brokerage</a:t>
            </a:r>
          </a:p>
          <a:p>
            <a:pPr marL="400050" lvl="2" indent="0">
              <a:spcBef>
                <a:spcPts val="0"/>
              </a:spcBef>
              <a:buNone/>
            </a:pPr>
            <a:br>
              <a:rPr lang="en-US" dirty="0"/>
            </a:br>
            <a:endParaRPr lang="en-US" dirty="0"/>
          </a:p>
        </p:txBody>
      </p:sp>
      <p:sp>
        <p:nvSpPr>
          <p:cNvPr id="8" name="Text Placeholder 7"/>
          <p:cNvSpPr>
            <a:spLocks noGrp="1"/>
          </p:cNvSpPr>
          <p:nvPr>
            <p:ph type="body" sz="half" idx="2"/>
          </p:nvPr>
        </p:nvSpPr>
        <p:spPr>
          <a:xfrm>
            <a:off x="221777" y="1723030"/>
            <a:ext cx="2057399" cy="3962400"/>
          </a:xfrm>
          <a:noFill/>
        </p:spPr>
        <p:txBody>
          <a:bodyPr>
            <a:normAutofit fontScale="92500"/>
          </a:bodyPr>
          <a:lstStyle/>
          <a:p>
            <a:endParaRPr lang="en-US" sz="1200" b="1" dirty="0">
              <a:solidFill>
                <a:srgbClr val="FF0000"/>
              </a:solidFill>
            </a:endParaRPr>
          </a:p>
          <a:p>
            <a:r>
              <a:rPr lang="en-US" b="1" dirty="0"/>
              <a:t>Investment Fundamentals</a:t>
            </a:r>
          </a:p>
          <a:p>
            <a:endParaRPr lang="en-US" b="1" dirty="0">
              <a:solidFill>
                <a:srgbClr val="FF0000"/>
              </a:solidFill>
            </a:endParaRPr>
          </a:p>
          <a:p>
            <a:r>
              <a:rPr lang="en-US" b="1" dirty="0"/>
              <a:t>Real Estate as an Investment</a:t>
            </a:r>
          </a:p>
          <a:p>
            <a:endParaRPr lang="en-US" b="1" dirty="0"/>
          </a:p>
          <a:p>
            <a:r>
              <a:rPr lang="en-US" b="1" dirty="0"/>
              <a:t>Real Estate Investment Entities</a:t>
            </a:r>
          </a:p>
          <a:p>
            <a:endParaRPr lang="en-US" b="1" dirty="0"/>
          </a:p>
          <a:p>
            <a:r>
              <a:rPr lang="en-US" b="1" dirty="0"/>
              <a:t>Taxation of Real Estate Investments</a:t>
            </a:r>
          </a:p>
          <a:p>
            <a:endParaRPr lang="en-US" b="1" dirty="0"/>
          </a:p>
          <a:p>
            <a:r>
              <a:rPr lang="en-US" b="1" dirty="0"/>
              <a:t>Investment Analysis of a Residence</a:t>
            </a:r>
          </a:p>
          <a:p>
            <a:endParaRPr lang="en-US" b="1" dirty="0"/>
          </a:p>
          <a:p>
            <a:r>
              <a:rPr lang="en-US" b="1" dirty="0">
                <a:solidFill>
                  <a:srgbClr val="FF0000"/>
                </a:solidFill>
              </a:rPr>
              <a:t>Investment Analysis of an Income Property</a:t>
            </a:r>
          </a:p>
          <a:p>
            <a:endParaRPr lang="en-US" dirty="0"/>
          </a:p>
          <a:p>
            <a:endParaRPr lang="en-US" dirty="0"/>
          </a:p>
        </p:txBody>
      </p:sp>
      <p:cxnSp>
        <p:nvCxnSpPr>
          <p:cNvPr id="3" name="Straight Connector 2"/>
          <p:cNvCxnSpPr/>
          <p:nvPr/>
        </p:nvCxnSpPr>
        <p:spPr>
          <a:xfrm>
            <a:off x="2292824" y="457200"/>
            <a:ext cx="0" cy="5181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#18  Real Estate Investment           Slide 18-24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49044275"/>
      </p:ext>
    </p:extLst>
  </p:cSld>
  <p:clrMapOvr>
    <a:masterClrMapping/>
  </p:clrMapOvr>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7999"/>
          </a:xfrm>
          <a:prstGeom prst="rect">
            <a:avLst/>
          </a:prstGeom>
        </p:spPr>
      </p:pic>
      <p:sp>
        <p:nvSpPr>
          <p:cNvPr id="14" name="Rectangle 13"/>
          <p:cNvSpPr/>
          <p:nvPr/>
        </p:nvSpPr>
        <p:spPr>
          <a:xfrm>
            <a:off x="17353" y="0"/>
            <a:ext cx="9126647"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198" y="581887"/>
            <a:ext cx="8229600" cy="639762"/>
          </a:xfrm>
        </p:spPr>
        <p:txBody>
          <a:bodyPr>
            <a:noAutofit/>
          </a:bodyPr>
          <a:lstStyle/>
          <a:p>
            <a:r>
              <a:rPr lang="en-US" b="1" dirty="0">
                <a:solidFill>
                  <a:schemeClr val="bg1"/>
                </a:solidFill>
              </a:rPr>
              <a:t>Unit 19:</a:t>
            </a:r>
            <a:r>
              <a:rPr lang="en-US" dirty="0">
                <a:solidFill>
                  <a:schemeClr val="bg1"/>
                </a:solidFill>
              </a:rPr>
              <a:t> </a:t>
            </a:r>
            <a:r>
              <a:rPr lang="en-US" b="1" dirty="0">
                <a:solidFill>
                  <a:schemeClr val="bg1"/>
                </a:solidFill>
              </a:rPr>
              <a:t>REAL ESTATE TAXATION</a:t>
            </a:r>
            <a:endParaRPr lang="en-US" dirty="0">
              <a:solidFill>
                <a:schemeClr val="bg1"/>
              </a:solidFill>
            </a:endParaRPr>
          </a:p>
        </p:txBody>
      </p:sp>
      <p:graphicFrame>
        <p:nvGraphicFramePr>
          <p:cNvPr id="6" name="Table 5"/>
          <p:cNvGraphicFramePr>
            <a:graphicFrameLocks noGrp="1"/>
          </p:cNvGraphicFramePr>
          <p:nvPr/>
        </p:nvGraphicFramePr>
        <p:xfrm>
          <a:off x="228600" y="64008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#19  Real Estate Taxation             Slide 19-1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graphicFrame>
        <p:nvGraphicFramePr>
          <p:cNvPr id="9" name="Content Placeholder 6"/>
          <p:cNvGraphicFramePr>
            <a:graphicFrameLocks/>
          </p:cNvGraphicFramePr>
          <p:nvPr/>
        </p:nvGraphicFramePr>
        <p:xfrm>
          <a:off x="2647948" y="1986098"/>
          <a:ext cx="3848101" cy="28858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021349804"/>
      </p:ext>
    </p:extLst>
  </p:cSld>
  <p:clrMapOvr>
    <a:masterClrMapping/>
  </p:clrMapOvr>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Taxing Entities </a:t>
            </a:r>
          </a:p>
          <a:p>
            <a:pPr marL="0" indent="0">
              <a:buNone/>
            </a:pPr>
            <a:endParaRPr lang="en-US" sz="1800" b="1" dirty="0"/>
          </a:p>
          <a:p>
            <a:pPr lvl="1" indent="-342900">
              <a:buFont typeface="Wingdings" panose="05000000000000000000" pitchFamily="2" charset="2"/>
              <a:buChar char="q"/>
            </a:pPr>
            <a:r>
              <a:rPr lang="en-US" sz="2400" dirty="0"/>
              <a:t>Property tax, or ad valorem taxation -- not to be confused with an income-property’s annual tax on taxable income</a:t>
            </a:r>
            <a:br>
              <a:rPr lang="en-US" sz="2400" dirty="0"/>
            </a:br>
            <a:endParaRPr lang="en-US" sz="2400" dirty="0"/>
          </a:p>
          <a:p>
            <a:pPr lvl="1" indent="-342900">
              <a:buFont typeface="Wingdings" panose="05000000000000000000" pitchFamily="2" charset="2"/>
              <a:buChar char="q"/>
            </a:pPr>
            <a:r>
              <a:rPr lang="en-US" sz="2400" dirty="0"/>
              <a:t>No federal ad valorem taxation</a:t>
            </a:r>
          </a:p>
          <a:p>
            <a:pPr lvl="2" indent="-342900">
              <a:buFont typeface="Wingdings" panose="05000000000000000000" pitchFamily="2" charset="2"/>
              <a:buChar char="§"/>
            </a:pPr>
            <a:r>
              <a:rPr lang="en-US" dirty="0"/>
              <a:t>can impose a tax lien, but not annual property tax</a:t>
            </a:r>
            <a:br>
              <a:rPr lang="en-US" sz="2000" dirty="0"/>
            </a:br>
            <a:endParaRPr lang="en-US" sz="2000" dirty="0"/>
          </a:p>
          <a:p>
            <a:pPr lvl="1" indent="-342900">
              <a:buFont typeface="Wingdings" panose="05000000000000000000" pitchFamily="2" charset="2"/>
              <a:buChar char="q"/>
            </a:pPr>
            <a:r>
              <a:rPr lang="en-US" sz="2400" dirty="0"/>
              <a:t>States may levy property taxes</a:t>
            </a:r>
          </a:p>
          <a:p>
            <a:pPr lvl="2" indent="-342900">
              <a:buFont typeface="Wingdings" panose="05000000000000000000" pitchFamily="2" charset="2"/>
              <a:buChar char="§"/>
            </a:pPr>
            <a:r>
              <a:rPr lang="en-US" dirty="0"/>
              <a:t>typically delegated to </a:t>
            </a:r>
            <a:r>
              <a:rPr lang="en-US" b="1" dirty="0"/>
              <a:t>county and local jurisdictions</a:t>
            </a:r>
          </a:p>
          <a:p>
            <a:pPr lvl="2" indent="-342900">
              <a:buFont typeface="Wingdings" panose="05000000000000000000" pitchFamily="2" charset="2"/>
              <a:buChar char="§"/>
            </a:pPr>
            <a:r>
              <a:rPr lang="en-US" dirty="0"/>
              <a:t>states may also impose tax liens</a:t>
            </a:r>
          </a:p>
          <a:p>
            <a:pPr lvl="2" indent="-342900">
              <a:buFont typeface="Wingdings" panose="05000000000000000000" pitchFamily="2" charset="2"/>
              <a:buChar char="§"/>
            </a:pP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Taxing Entities</a:t>
            </a:r>
          </a:p>
          <a:p>
            <a:endParaRPr lang="en-US" b="1" dirty="0">
              <a:solidFill>
                <a:srgbClr val="FF0000"/>
              </a:solidFill>
            </a:endParaRPr>
          </a:p>
          <a:p>
            <a:r>
              <a:rPr lang="en-US" b="1" dirty="0"/>
              <a:t>Ad Valorem Taxation</a:t>
            </a:r>
          </a:p>
          <a:p>
            <a:endParaRPr lang="en-US" b="1" dirty="0"/>
          </a:p>
          <a:p>
            <a:r>
              <a:rPr lang="en-US" b="1" dirty="0"/>
              <a:t>Special Assessments</a:t>
            </a:r>
          </a:p>
          <a:p>
            <a:endParaRPr lang="en-US" b="1" dirty="0"/>
          </a:p>
          <a:p>
            <a:r>
              <a:rPr lang="en-US" b="1" dirty="0"/>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70059690"/>
      </p:ext>
    </p:extLst>
  </p:cSld>
  <p:clrMapOvr>
    <a:masterClrMapping/>
  </p:clrMapOvr>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Taxing Entities </a:t>
            </a:r>
          </a:p>
          <a:p>
            <a:pPr marL="400050" lvl="1" indent="0">
              <a:buNone/>
            </a:pPr>
            <a:endParaRPr lang="en-US" sz="2400" b="1" dirty="0"/>
          </a:p>
          <a:p>
            <a:pPr marL="400050" lvl="1" indent="0">
              <a:buNone/>
            </a:pPr>
            <a:r>
              <a:rPr lang="en-US" sz="2400" b="1" dirty="0"/>
              <a:t>Tax districts which levy property tax</a:t>
            </a:r>
          </a:p>
          <a:p>
            <a:pPr marL="400050" lvl="1" indent="0">
              <a:buNone/>
            </a:pPr>
            <a:endParaRPr lang="en-US" sz="2000" b="1" dirty="0"/>
          </a:p>
          <a:p>
            <a:pPr lvl="1" indent="-342900">
              <a:buFont typeface="Wingdings" panose="05000000000000000000" pitchFamily="2" charset="2"/>
              <a:buChar char="q"/>
            </a:pPr>
            <a:r>
              <a:rPr lang="en-US" sz="2400" dirty="0"/>
              <a:t>Counties</a:t>
            </a:r>
          </a:p>
          <a:p>
            <a:pPr lvl="1" indent="-342900">
              <a:buFont typeface="Wingdings" panose="05000000000000000000" pitchFamily="2" charset="2"/>
              <a:buChar char="q"/>
            </a:pPr>
            <a:r>
              <a:rPr lang="en-US" sz="2400" dirty="0"/>
              <a:t>Cities</a:t>
            </a:r>
          </a:p>
          <a:p>
            <a:pPr lvl="1" indent="-342900">
              <a:buFont typeface="Wingdings" panose="05000000000000000000" pitchFamily="2" charset="2"/>
              <a:buChar char="q"/>
            </a:pPr>
            <a:r>
              <a:rPr lang="en-US" sz="2400" dirty="0"/>
              <a:t>Municipalities</a:t>
            </a:r>
          </a:p>
          <a:p>
            <a:pPr lvl="1" indent="-342900">
              <a:buFont typeface="Wingdings" panose="05000000000000000000" pitchFamily="2" charset="2"/>
              <a:buChar char="q"/>
            </a:pPr>
            <a:r>
              <a:rPr lang="en-US" sz="2400" dirty="0"/>
              <a:t>Townships</a:t>
            </a:r>
          </a:p>
          <a:p>
            <a:pPr lvl="1" indent="-342900">
              <a:buFont typeface="Wingdings" panose="05000000000000000000" pitchFamily="2" charset="2"/>
              <a:buChar char="q"/>
            </a:pPr>
            <a:r>
              <a:rPr lang="en-US" sz="2400" dirty="0"/>
              <a:t>Special tax districts</a:t>
            </a:r>
            <a:br>
              <a:rPr lang="en-US" sz="2400" dirty="0"/>
            </a:br>
            <a:endParaRPr lang="en-US" sz="2400" b="1" dirty="0"/>
          </a:p>
          <a:p>
            <a:pPr lvl="1" indent="-342900">
              <a:buFont typeface="Wingdings" panose="05000000000000000000" pitchFamily="2" charset="2"/>
              <a:buChar char="q"/>
            </a:pPr>
            <a:r>
              <a:rPr lang="en-US" sz="2400" dirty="0"/>
              <a:t>Established to collect funds for schools, fire protection, parks, community colleges, libraries, road maintenance, other public services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Taxing Entities</a:t>
            </a:r>
          </a:p>
          <a:p>
            <a:endParaRPr lang="en-US" b="1" dirty="0">
              <a:solidFill>
                <a:srgbClr val="FF0000"/>
              </a:solidFill>
            </a:endParaRPr>
          </a:p>
          <a:p>
            <a:r>
              <a:rPr lang="en-US" b="1" dirty="0"/>
              <a:t>Ad Valorem Taxation</a:t>
            </a:r>
          </a:p>
          <a:p>
            <a:endParaRPr lang="en-US" b="1" dirty="0"/>
          </a:p>
          <a:p>
            <a:r>
              <a:rPr lang="en-US" b="1" dirty="0"/>
              <a:t>Special Assessments</a:t>
            </a:r>
          </a:p>
          <a:p>
            <a:endParaRPr lang="en-US" b="1" dirty="0"/>
          </a:p>
          <a:p>
            <a:r>
              <a:rPr lang="en-US" b="1" dirty="0"/>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537980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3:</a:t>
            </a:r>
            <a:br>
              <a:rPr lang="en-US" sz="2400" dirty="0"/>
            </a:br>
            <a:r>
              <a:rPr lang="en-US" sz="2400" dirty="0"/>
              <a:t>Interests and</a:t>
            </a:r>
            <a:br>
              <a:rPr lang="en-US" sz="2400" dirty="0"/>
            </a:br>
            <a:r>
              <a:rPr lang="en-US" sz="2400" dirty="0"/>
              <a:t>Estates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Autofit/>
          </a:bodyPr>
          <a:lstStyle/>
          <a:p>
            <a:pPr marL="0" indent="0">
              <a:buNone/>
            </a:pPr>
            <a:r>
              <a:rPr lang="en-US" sz="2400" b="1" dirty="0">
                <a:solidFill>
                  <a:srgbClr val="FF0000"/>
                </a:solidFill>
              </a:rPr>
              <a:t>Leasehold Estates</a:t>
            </a:r>
            <a:endParaRPr lang="en-US" sz="2400" b="1" dirty="0"/>
          </a:p>
          <a:p>
            <a:pPr marL="0" indent="0">
              <a:buNone/>
            </a:pPr>
            <a:endParaRPr lang="en-US" sz="2400" dirty="0"/>
          </a:p>
          <a:p>
            <a:pPr marL="400050" lvl="1" indent="0">
              <a:buNone/>
            </a:pPr>
            <a:r>
              <a:rPr lang="en-US" sz="2400" b="1" dirty="0"/>
              <a:t>Estate at will</a:t>
            </a:r>
          </a:p>
          <a:p>
            <a:pPr lvl="1" indent="-342900">
              <a:buFont typeface="Wingdings" panose="05000000000000000000" pitchFamily="2" charset="2"/>
              <a:buChar char="q"/>
            </a:pPr>
            <a:r>
              <a:rPr lang="en-US" sz="2400" dirty="0"/>
              <a:t>No definite expiration or renewal</a:t>
            </a:r>
          </a:p>
          <a:p>
            <a:pPr lvl="1" indent="-342900">
              <a:buFont typeface="Wingdings" panose="05000000000000000000" pitchFamily="2" charset="2"/>
              <a:buChar char="q"/>
            </a:pPr>
            <a:r>
              <a:rPr lang="en-US" sz="2400" dirty="0"/>
              <a:t>Tenancy for indefinite period subject to rent payment </a:t>
            </a:r>
          </a:p>
          <a:p>
            <a:pPr lvl="1" indent="-342900">
              <a:buFont typeface="Wingdings" panose="05000000000000000000" pitchFamily="2" charset="2"/>
              <a:buChar char="q"/>
            </a:pPr>
            <a:r>
              <a:rPr lang="en-US" sz="2400" dirty="0"/>
              <a:t>E.g., son rents his house to his mother until they want to move</a:t>
            </a:r>
            <a:endParaRPr lang="en-US" sz="2400" b="1" dirty="0"/>
          </a:p>
          <a:p>
            <a:pPr marL="400050" lvl="1" indent="0">
              <a:buNone/>
            </a:pPr>
            <a:endParaRPr lang="en-US" sz="2400" b="1" dirty="0"/>
          </a:p>
          <a:p>
            <a:pPr marL="400050" lvl="1" indent="0">
              <a:buNone/>
            </a:pPr>
            <a:r>
              <a:rPr lang="en-US" sz="2400" b="1" dirty="0"/>
              <a:t>Estate at sufferance</a:t>
            </a:r>
          </a:p>
          <a:p>
            <a:pPr lvl="1" indent="-342900">
              <a:buFont typeface="Wingdings" panose="05000000000000000000" pitchFamily="2" charset="2"/>
              <a:buChar char="q"/>
            </a:pPr>
            <a:r>
              <a:rPr lang="en-US" sz="2400" dirty="0"/>
              <a:t>Tenancy against landlord's will and without an agreement</a:t>
            </a:r>
          </a:p>
          <a:p>
            <a:pPr lvl="1" indent="-342900">
              <a:buFont typeface="Wingdings" panose="05000000000000000000" pitchFamily="2" charset="2"/>
              <a:buChar char="q"/>
            </a:pPr>
            <a:r>
              <a:rPr lang="en-US" sz="2400" dirty="0"/>
              <a:t>E.g., tenant refuses to vacate upon eviction</a:t>
            </a:r>
          </a:p>
        </p:txBody>
      </p:sp>
      <p:sp>
        <p:nvSpPr>
          <p:cNvPr id="8" name="Text Placeholder 7"/>
          <p:cNvSpPr>
            <a:spLocks noGrp="1"/>
          </p:cNvSpPr>
          <p:nvPr>
            <p:ph type="body" sz="half" idx="2"/>
          </p:nvPr>
        </p:nvSpPr>
        <p:spPr>
          <a:xfrm>
            <a:off x="304801" y="1600200"/>
            <a:ext cx="1904999" cy="1828800"/>
          </a:xfrm>
          <a:noFill/>
        </p:spPr>
        <p:txBody>
          <a:bodyPr>
            <a:normAutofit/>
          </a:bodyPr>
          <a:lstStyle/>
          <a:p>
            <a:endParaRPr lang="en-US" sz="1200" b="1" dirty="0">
              <a:solidFill>
                <a:srgbClr val="FF0000"/>
              </a:solidFill>
            </a:endParaRPr>
          </a:p>
          <a:p>
            <a:r>
              <a:rPr lang="en-US" b="1" dirty="0"/>
              <a:t>Interests and Estates in Land</a:t>
            </a:r>
          </a:p>
          <a:p>
            <a:endParaRPr lang="en-US" b="1" dirty="0">
              <a:solidFill>
                <a:srgbClr val="FF0000"/>
              </a:solidFill>
            </a:endParaRPr>
          </a:p>
          <a:p>
            <a:r>
              <a:rPr lang="en-US" b="1" dirty="0"/>
              <a:t>Freehold Estates</a:t>
            </a:r>
          </a:p>
          <a:p>
            <a:endParaRPr lang="en-US" b="1" dirty="0"/>
          </a:p>
          <a:p>
            <a:r>
              <a:rPr lang="en-US" b="1" dirty="0">
                <a:solidFill>
                  <a:srgbClr val="FF0000"/>
                </a:solidFill>
              </a:rPr>
              <a:t>Leasehold Estates</a:t>
            </a:r>
          </a:p>
          <a:p>
            <a:endParaRPr lang="en-US" dirty="0"/>
          </a:p>
          <a:p>
            <a:endParaRPr lang="en-US" dirty="0"/>
          </a:p>
        </p:txBody>
      </p:sp>
      <p:cxnSp>
        <p:nvCxnSpPr>
          <p:cNvPr id="3" name="Straight Connector 2"/>
          <p:cNvCxnSpPr/>
          <p:nvPr/>
        </p:nvCxnSpPr>
        <p:spPr>
          <a:xfrm>
            <a:off x="2209800" y="3810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3  Interests and Estates            Slide 3-12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00641378"/>
      </p:ext>
    </p:extLst>
  </p:cSld>
  <p:clrMapOvr>
    <a:masterClrMapping/>
  </p:clrMapOvr>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Ad Valorem Taxation</a:t>
            </a:r>
          </a:p>
          <a:p>
            <a:pPr marL="400050" lvl="1" indent="0">
              <a:buNone/>
            </a:pPr>
            <a:endParaRPr lang="en-US" sz="2400" b="1" dirty="0"/>
          </a:p>
          <a:p>
            <a:pPr marL="400050" lvl="1" indent="0">
              <a:buNone/>
            </a:pPr>
            <a:r>
              <a:rPr lang="en-US" sz="2400" b="1" dirty="0"/>
              <a:t>Property tax </a:t>
            </a:r>
            <a:br>
              <a:rPr lang="en-US" sz="2400" b="1" dirty="0"/>
            </a:br>
            <a:endParaRPr lang="en-US" sz="2400" b="1" dirty="0"/>
          </a:p>
          <a:p>
            <a:pPr lvl="1" indent="-342900">
              <a:buFont typeface="Wingdings" panose="05000000000000000000" pitchFamily="2" charset="2"/>
              <a:buChar char="q"/>
            </a:pPr>
            <a:r>
              <a:rPr lang="en-US" sz="2400" b="1" dirty="0"/>
              <a:t>Ad valorem </a:t>
            </a:r>
            <a:r>
              <a:rPr lang="en-US" sz="2400" dirty="0"/>
              <a:t>tax levied annually on the taxable value of a property in order to help fund government and public services</a:t>
            </a:r>
            <a:br>
              <a:rPr lang="en-US" sz="2400" dirty="0"/>
            </a:br>
            <a:endParaRPr lang="en-US" sz="2400" dirty="0"/>
          </a:p>
          <a:p>
            <a:pPr lvl="1" indent="-342900">
              <a:buFont typeface="Wingdings" panose="05000000000000000000" pitchFamily="2" charset="2"/>
              <a:buChar char="q"/>
            </a:pPr>
            <a:r>
              <a:rPr lang="en-US" sz="2400" dirty="0"/>
              <a:t>Taxable value is based on assessed value</a:t>
            </a:r>
          </a:p>
          <a:p>
            <a:pPr marL="400050" lvl="1" indent="0">
              <a:buNone/>
            </a:pPr>
            <a:endParaRPr lang="en-US" sz="2400"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solidFill>
                  <a:srgbClr val="FF0000"/>
                </a:solidFill>
              </a:rPr>
              <a:t>Ad Valorem Taxation</a:t>
            </a:r>
          </a:p>
          <a:p>
            <a:endParaRPr lang="en-US" b="1" dirty="0"/>
          </a:p>
          <a:p>
            <a:r>
              <a:rPr lang="en-US" b="1" dirty="0"/>
              <a:t>Special Assessments</a:t>
            </a:r>
          </a:p>
          <a:p>
            <a:endParaRPr lang="en-US" b="1" dirty="0"/>
          </a:p>
          <a:p>
            <a:r>
              <a:rPr lang="en-US" b="1" dirty="0"/>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7947402"/>
      </p:ext>
    </p:extLst>
  </p:cSld>
  <p:clrMapOvr>
    <a:masterClrMapping/>
  </p:clrMapOvr>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Ad Valorem Taxation</a:t>
            </a:r>
          </a:p>
          <a:p>
            <a:pPr marL="400050" lvl="1" indent="0">
              <a:buNone/>
            </a:pPr>
            <a:endParaRPr lang="en-US" sz="1600" b="1" dirty="0"/>
          </a:p>
          <a:p>
            <a:pPr marL="400050" lvl="1" indent="0">
              <a:buNone/>
            </a:pPr>
            <a:r>
              <a:rPr lang="en-US" sz="2400" b="1" dirty="0"/>
              <a:t>Tax base and tax rate</a:t>
            </a:r>
          </a:p>
          <a:p>
            <a:pPr marL="400050" lvl="1" indent="0">
              <a:buNone/>
            </a:pPr>
            <a:endParaRPr lang="en-US" sz="2400" b="1" dirty="0"/>
          </a:p>
          <a:p>
            <a:pPr lvl="1" indent="-342900">
              <a:buFont typeface="Wingdings" panose="05000000000000000000" pitchFamily="2" charset="2"/>
              <a:buChar char="q"/>
            </a:pPr>
            <a:r>
              <a:rPr lang="en-US" sz="2400" b="1" dirty="0"/>
              <a:t>Tax base</a:t>
            </a:r>
          </a:p>
          <a:p>
            <a:pPr lvl="2" indent="-342900">
              <a:buFont typeface="Wingdings" panose="05000000000000000000" pitchFamily="2" charset="2"/>
              <a:buChar char="§"/>
            </a:pPr>
            <a:r>
              <a:rPr lang="en-US" dirty="0"/>
              <a:t>The total of all assessed values in a jurisdiction excluding exemptions</a:t>
            </a:r>
            <a:br>
              <a:rPr lang="en-US" dirty="0"/>
            </a:br>
            <a:endParaRPr lang="en-US" dirty="0"/>
          </a:p>
          <a:p>
            <a:pPr lvl="1" indent="-342900">
              <a:buFont typeface="Wingdings" panose="05000000000000000000" pitchFamily="2" charset="2"/>
              <a:buChar char="q"/>
            </a:pPr>
            <a:r>
              <a:rPr lang="en-US" sz="2400" b="1" dirty="0"/>
              <a:t>Tax rate</a:t>
            </a:r>
          </a:p>
          <a:p>
            <a:pPr lvl="2" indent="-342900">
              <a:buFont typeface="Wingdings" panose="05000000000000000000" pitchFamily="2" charset="2"/>
              <a:buChar char="§"/>
            </a:pPr>
            <a:r>
              <a:rPr lang="en-US" dirty="0"/>
              <a:t>Also, the </a:t>
            </a:r>
            <a:r>
              <a:rPr lang="en-US" b="1" dirty="0"/>
              <a:t>millage</a:t>
            </a:r>
            <a:r>
              <a:rPr lang="en-US" dirty="0"/>
              <a:t> rate</a:t>
            </a:r>
          </a:p>
          <a:p>
            <a:pPr lvl="2" indent="-342900">
              <a:buFont typeface="Wingdings" panose="05000000000000000000" pitchFamily="2" charset="2"/>
              <a:buChar char="§"/>
            </a:pPr>
            <a:r>
              <a:rPr lang="en-US" dirty="0"/>
              <a:t>Rate applied to taxable value of each property to determine its tax levy</a:t>
            </a:r>
            <a:br>
              <a:rPr lang="en-US" dirty="0"/>
            </a:br>
            <a:endParaRPr lang="en-US" dirty="0"/>
          </a:p>
          <a:p>
            <a:pPr marL="800100" lvl="2" indent="0">
              <a:buNone/>
            </a:pPr>
            <a:endParaRPr lang="en-US" sz="20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solidFill>
                  <a:srgbClr val="FF0000"/>
                </a:solidFill>
              </a:rPr>
              <a:t>Ad Valorem Taxation</a:t>
            </a:r>
          </a:p>
          <a:p>
            <a:endParaRPr lang="en-US" b="1" dirty="0"/>
          </a:p>
          <a:p>
            <a:r>
              <a:rPr lang="en-US" b="1" dirty="0"/>
              <a:t>Special Assessments</a:t>
            </a:r>
          </a:p>
          <a:p>
            <a:endParaRPr lang="en-US" b="1" dirty="0"/>
          </a:p>
          <a:p>
            <a:r>
              <a:rPr lang="en-US" b="1" dirty="0"/>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86343104"/>
      </p:ext>
    </p:extLst>
  </p:cSld>
  <p:clrMapOvr>
    <a:masterClrMapping/>
  </p:clrMapOvr>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Ad Valorem Taxation</a:t>
            </a:r>
          </a:p>
          <a:p>
            <a:pPr marL="400050" lvl="1" indent="0">
              <a:buNone/>
            </a:pPr>
            <a:endParaRPr lang="en-US" sz="2400" b="1" dirty="0"/>
          </a:p>
          <a:p>
            <a:pPr marL="400050" lvl="1" indent="0">
              <a:buNone/>
            </a:pPr>
            <a:r>
              <a:rPr lang="en-US" sz="2400" b="1" dirty="0"/>
              <a:t>Tax base and tax rate (cont.)</a:t>
            </a:r>
          </a:p>
          <a:p>
            <a:pPr marL="400050" lvl="1" indent="0">
              <a:buNone/>
            </a:pPr>
            <a:endParaRPr lang="en-US" sz="2400" b="1" dirty="0"/>
          </a:p>
          <a:p>
            <a:pPr lvl="1" indent="-342900">
              <a:buFont typeface="Wingdings" panose="05000000000000000000" pitchFamily="2" charset="2"/>
              <a:buChar char="q"/>
            </a:pPr>
            <a:r>
              <a:rPr lang="en-US" sz="2400" b="1" dirty="0"/>
              <a:t>Assessed value</a:t>
            </a:r>
          </a:p>
          <a:p>
            <a:pPr lvl="2" indent="-342900">
              <a:buFont typeface="Wingdings" panose="05000000000000000000" pitchFamily="2" charset="2"/>
              <a:buChar char="§"/>
            </a:pPr>
            <a:r>
              <a:rPr lang="en-US" dirty="0"/>
              <a:t>The valuation of properties for tax purposes, completed by </a:t>
            </a:r>
            <a:r>
              <a:rPr lang="en-US" b="1" dirty="0"/>
              <a:t>assessors</a:t>
            </a:r>
            <a:br>
              <a:rPr lang="en-US" dirty="0"/>
            </a:br>
            <a:endParaRPr lang="en-US" dirty="0"/>
          </a:p>
          <a:p>
            <a:pPr lvl="1" indent="-342900">
              <a:buFont typeface="Wingdings" panose="05000000000000000000" pitchFamily="2" charset="2"/>
              <a:buChar char="q"/>
            </a:pPr>
            <a:r>
              <a:rPr lang="en-US" sz="2400" b="1" dirty="0"/>
              <a:t>Equalization factors</a:t>
            </a:r>
          </a:p>
          <a:p>
            <a:pPr lvl="2" indent="-342900">
              <a:buFont typeface="Wingdings" panose="05000000000000000000" pitchFamily="2" charset="2"/>
              <a:buChar char="§"/>
            </a:pPr>
            <a:r>
              <a:rPr lang="en-US" dirty="0"/>
              <a:t>Value-adjusting factors applied to assessed value to increase fairness, evenness of tax levies</a:t>
            </a:r>
          </a:p>
          <a:p>
            <a:pPr marL="800100" lvl="2" indent="0">
              <a:buNone/>
            </a:pPr>
            <a:endParaRPr lang="en-US" sz="20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solidFill>
                  <a:srgbClr val="FF0000"/>
                </a:solidFill>
              </a:rPr>
              <a:t>Ad Valorem Taxation</a:t>
            </a:r>
          </a:p>
          <a:p>
            <a:endParaRPr lang="en-US" b="1" dirty="0"/>
          </a:p>
          <a:p>
            <a:r>
              <a:rPr lang="en-US" b="1" dirty="0"/>
              <a:t>Special Assessments</a:t>
            </a:r>
          </a:p>
          <a:p>
            <a:endParaRPr lang="en-US" b="1" dirty="0"/>
          </a:p>
          <a:p>
            <a:r>
              <a:rPr lang="en-US" b="1" dirty="0"/>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85743032"/>
      </p:ext>
    </p:extLst>
  </p:cSld>
  <p:clrMapOvr>
    <a:masterClrMapping/>
  </p:clrMapOvr>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Ad Valorem Taxation</a:t>
            </a:r>
          </a:p>
          <a:p>
            <a:pPr marL="400050" lvl="1" indent="0">
              <a:buNone/>
            </a:pPr>
            <a:endParaRPr lang="en-US" sz="2400" b="1" dirty="0"/>
          </a:p>
          <a:p>
            <a:pPr marL="400050" lvl="1" indent="0">
              <a:buNone/>
            </a:pPr>
            <a:r>
              <a:rPr lang="en-US" sz="2400" b="1" dirty="0"/>
              <a:t>Homestead exemption</a:t>
            </a:r>
          </a:p>
          <a:p>
            <a:pPr marL="400050" lvl="1" indent="0">
              <a:buNone/>
            </a:pPr>
            <a:endParaRPr lang="en-US" sz="2400" b="1" dirty="0"/>
          </a:p>
          <a:p>
            <a:pPr lvl="1" indent="-342900">
              <a:buFont typeface="Wingdings" panose="05000000000000000000" pitchFamily="2" charset="2"/>
              <a:buChar char="q"/>
            </a:pPr>
            <a:r>
              <a:rPr lang="en-US" sz="2400" dirty="0"/>
              <a:t>A tax exemption of a portion of the assessed value of a principal residence</a:t>
            </a:r>
            <a:br>
              <a:rPr lang="en-US" sz="2400" dirty="0"/>
            </a:br>
            <a:endParaRPr lang="en-US" sz="2400" dirty="0"/>
          </a:p>
          <a:p>
            <a:pPr lvl="1" indent="-342900">
              <a:buFont typeface="Wingdings" panose="05000000000000000000" pitchFamily="2" charset="2"/>
              <a:buChar char="q"/>
            </a:pPr>
            <a:r>
              <a:rPr lang="en-US" sz="2400" dirty="0"/>
              <a:t>Granted to the homeowner, provided</a:t>
            </a:r>
          </a:p>
          <a:p>
            <a:pPr lvl="2" indent="-342900">
              <a:buFont typeface="Wingdings" panose="05000000000000000000" pitchFamily="2" charset="2"/>
              <a:buChar char="§"/>
            </a:pPr>
            <a:r>
              <a:rPr lang="en-US" dirty="0"/>
              <a:t>he or she is the head of the family</a:t>
            </a:r>
            <a:br>
              <a:rPr lang="en-US" dirty="0"/>
            </a:br>
            <a:endParaRPr lang="en-US" dirty="0"/>
          </a:p>
          <a:p>
            <a:pPr lvl="2" indent="-342900">
              <a:buFont typeface="Wingdings" panose="05000000000000000000" pitchFamily="2" charset="2"/>
              <a:buChar char="§"/>
            </a:pPr>
            <a:r>
              <a:rPr lang="en-US" dirty="0"/>
              <a:t>has resided at the property for the required length of time</a:t>
            </a:r>
          </a:p>
          <a:p>
            <a:pPr marL="800100" lvl="2" indent="0">
              <a:buNone/>
            </a:pPr>
            <a:endParaRPr lang="en-US" sz="20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solidFill>
                  <a:srgbClr val="FF0000"/>
                </a:solidFill>
              </a:rPr>
              <a:t>Ad Valorem Taxation</a:t>
            </a:r>
          </a:p>
          <a:p>
            <a:endParaRPr lang="en-US" b="1" dirty="0"/>
          </a:p>
          <a:p>
            <a:r>
              <a:rPr lang="en-US" b="1" dirty="0"/>
              <a:t>Special Assessments</a:t>
            </a:r>
          </a:p>
          <a:p>
            <a:endParaRPr lang="en-US" b="1" dirty="0"/>
          </a:p>
          <a:p>
            <a:r>
              <a:rPr lang="en-US" b="1" dirty="0"/>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4347613"/>
      </p:ext>
    </p:extLst>
  </p:cSld>
  <p:clrMapOvr>
    <a:masterClrMapping/>
  </p:clrMapOvr>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Ad Valorem Taxation</a:t>
            </a:r>
          </a:p>
          <a:p>
            <a:pPr marL="400050" lvl="1" indent="0">
              <a:buNone/>
            </a:pPr>
            <a:endParaRPr lang="en-US" sz="1600" b="1" dirty="0"/>
          </a:p>
          <a:p>
            <a:pPr marL="400050" lvl="1" indent="0">
              <a:buNone/>
            </a:pPr>
            <a:r>
              <a:rPr lang="en-US" sz="2400" b="1" dirty="0"/>
              <a:t>Other exemptions</a:t>
            </a:r>
          </a:p>
          <a:p>
            <a:pPr marL="400050" lvl="1" indent="0">
              <a:buNone/>
            </a:pPr>
            <a:endParaRPr lang="en-US" sz="1800" b="1" dirty="0"/>
          </a:p>
          <a:p>
            <a:pPr lvl="1" indent="-342900">
              <a:buFont typeface="Wingdings" panose="05000000000000000000" pitchFamily="2" charset="2"/>
              <a:buChar char="q"/>
            </a:pPr>
            <a:r>
              <a:rPr lang="en-US" sz="2400" dirty="0"/>
              <a:t>Properties immune from ad valorem tax  </a:t>
            </a:r>
          </a:p>
          <a:p>
            <a:pPr lvl="2" indent="-342900">
              <a:buFont typeface="Wingdings" panose="05000000000000000000" pitchFamily="2" charset="2"/>
              <a:buChar char="§"/>
            </a:pPr>
            <a:r>
              <a:rPr lang="en-US" dirty="0"/>
              <a:t>government-owned properties</a:t>
            </a:r>
            <a:br>
              <a:rPr lang="en-US" sz="2000" dirty="0"/>
            </a:br>
            <a:endParaRPr lang="en-US" sz="2000" dirty="0"/>
          </a:p>
          <a:p>
            <a:pPr marL="857250" lvl="1" indent="-457200">
              <a:buFont typeface="Wingdings" panose="05000000000000000000" pitchFamily="2" charset="2"/>
              <a:buChar char="q"/>
            </a:pPr>
            <a:r>
              <a:rPr lang="en-US" sz="2400" dirty="0"/>
              <a:t>Exempt from taxes</a:t>
            </a:r>
          </a:p>
          <a:p>
            <a:pPr marL="1257300" lvl="2" indent="-457200">
              <a:buFont typeface="Wingdings" panose="05000000000000000000" pitchFamily="2" charset="2"/>
              <a:buChar char="§"/>
            </a:pPr>
            <a:r>
              <a:rPr lang="en-US" dirty="0"/>
              <a:t>properties owned by non-profit-organizations</a:t>
            </a:r>
          </a:p>
          <a:p>
            <a:pPr marL="800100" lvl="2" indent="0">
              <a:buNone/>
            </a:pPr>
            <a:endParaRPr lang="en-US" sz="20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solidFill>
                  <a:srgbClr val="FF0000"/>
                </a:solidFill>
              </a:rPr>
              <a:t>Ad Valorem Taxation</a:t>
            </a:r>
          </a:p>
          <a:p>
            <a:endParaRPr lang="en-US" b="1" dirty="0"/>
          </a:p>
          <a:p>
            <a:r>
              <a:rPr lang="en-US" b="1" dirty="0"/>
              <a:t>Special Assessments</a:t>
            </a:r>
          </a:p>
          <a:p>
            <a:endParaRPr lang="en-US" b="1" dirty="0"/>
          </a:p>
          <a:p>
            <a:r>
              <a:rPr lang="en-US" b="1" dirty="0"/>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15191547"/>
      </p:ext>
    </p:extLst>
  </p:cSld>
  <p:clrMapOvr>
    <a:masterClrMapping/>
  </p:clrMapOvr>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Ad Valorem Taxation</a:t>
            </a:r>
          </a:p>
          <a:p>
            <a:pPr marL="400050" lvl="1" indent="0">
              <a:buNone/>
            </a:pPr>
            <a:endParaRPr lang="en-US" sz="1600" b="1" dirty="0"/>
          </a:p>
          <a:p>
            <a:pPr marL="400050" lvl="1" indent="0">
              <a:buNone/>
            </a:pPr>
            <a:r>
              <a:rPr lang="en-US" sz="2400" b="1" dirty="0"/>
              <a:t>Tax rate derivation</a:t>
            </a:r>
          </a:p>
          <a:p>
            <a:pPr marL="400050" lvl="1" indent="0">
              <a:buNone/>
            </a:pPr>
            <a:endParaRPr lang="en-US" sz="1800" b="1" dirty="0"/>
          </a:p>
          <a:p>
            <a:pPr marL="400050" lvl="1" indent="0">
              <a:buNone/>
            </a:pPr>
            <a:r>
              <a:rPr lang="en-US" sz="2400" dirty="0"/>
              <a:t>(1) taxing entity determines </a:t>
            </a:r>
            <a:r>
              <a:rPr lang="en-US" sz="2400" b="1" dirty="0"/>
              <a:t>budget requirements</a:t>
            </a:r>
            <a:r>
              <a:rPr lang="en-US" sz="2400" dirty="0"/>
              <a:t> to be met by ad valorem tax</a:t>
            </a:r>
            <a:br>
              <a:rPr lang="en-US" sz="2400" dirty="0"/>
            </a:br>
            <a:endParaRPr lang="en-US" sz="2400" dirty="0"/>
          </a:p>
          <a:p>
            <a:pPr marL="400050" lvl="1" indent="0">
              <a:buNone/>
            </a:pPr>
            <a:r>
              <a:rPr lang="en-US" sz="2400" dirty="0"/>
              <a:t>(2) divide </a:t>
            </a:r>
            <a:r>
              <a:rPr lang="en-US" sz="2400" b="1" dirty="0"/>
              <a:t>tax requirement </a:t>
            </a:r>
            <a:r>
              <a:rPr lang="en-US" sz="2400" dirty="0"/>
              <a:t>by the </a:t>
            </a:r>
            <a:r>
              <a:rPr lang="en-US" sz="2400" b="1" dirty="0"/>
              <a:t>tax base</a:t>
            </a:r>
            <a:br>
              <a:rPr lang="en-US" sz="2400" b="1" dirty="0"/>
            </a:br>
            <a:r>
              <a:rPr lang="en-US" sz="2400" b="1" dirty="0"/>
              <a:t> </a:t>
            </a:r>
          </a:p>
          <a:p>
            <a:pPr marL="400050" lvl="1" indent="0">
              <a:buNone/>
            </a:pPr>
            <a:endParaRPr lang="en-US" sz="20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solidFill>
                  <a:srgbClr val="FF0000"/>
                </a:solidFill>
              </a:rPr>
              <a:t>Ad Valorem Taxation</a:t>
            </a:r>
          </a:p>
          <a:p>
            <a:endParaRPr lang="en-US" b="1" dirty="0"/>
          </a:p>
          <a:p>
            <a:r>
              <a:rPr lang="en-US" b="1" dirty="0"/>
              <a:t>Special Assessments</a:t>
            </a:r>
          </a:p>
          <a:p>
            <a:endParaRPr lang="en-US" b="1" dirty="0"/>
          </a:p>
          <a:p>
            <a:r>
              <a:rPr lang="en-US" b="1" dirty="0"/>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93186630"/>
      </p:ext>
    </p:extLst>
  </p:cSld>
  <p:clrMapOvr>
    <a:masterClrMapping/>
  </p:clrMapOvr>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Ad Valorem Taxation</a:t>
            </a:r>
          </a:p>
          <a:p>
            <a:pPr marL="400050" lvl="1" indent="0">
              <a:buNone/>
            </a:pPr>
            <a:endParaRPr lang="en-US" sz="1600" b="1" dirty="0"/>
          </a:p>
          <a:p>
            <a:pPr marL="800100" lvl="2" indent="0">
              <a:buNone/>
            </a:pPr>
            <a:endParaRPr lang="en-US" sz="20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solidFill>
                  <a:srgbClr val="FF0000"/>
                </a:solidFill>
              </a:rPr>
              <a:t>Ad Valorem Taxation</a:t>
            </a:r>
          </a:p>
          <a:p>
            <a:endParaRPr lang="en-US" b="1" dirty="0"/>
          </a:p>
          <a:p>
            <a:r>
              <a:rPr lang="en-US" b="1" dirty="0"/>
              <a:t>Special Assessments</a:t>
            </a:r>
          </a:p>
          <a:p>
            <a:endParaRPr lang="en-US" b="1" dirty="0"/>
          </a:p>
          <a:p>
            <a:r>
              <a:rPr lang="en-US" b="1" dirty="0"/>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55 identifying tax base and the tax rate.jpg"/>
          <p:cNvPicPr>
            <a:picLocks noChangeAspect="1" noChangeArrowheads="1"/>
          </p:cNvPicPr>
          <p:nvPr/>
        </p:nvPicPr>
        <p:blipFill rotWithShape="1">
          <a:blip r:embed="rId3">
            <a:extLst>
              <a:ext uri="{28A0092B-C50C-407E-A947-70E740481C1C}">
                <a14:useLocalDpi xmlns:a14="http://schemas.microsoft.com/office/drawing/2010/main" val="0"/>
              </a:ext>
            </a:extLst>
          </a:blip>
          <a:srcRect b="8491"/>
          <a:stretch/>
        </p:blipFill>
        <p:spPr bwMode="auto">
          <a:xfrm>
            <a:off x="3048000" y="914400"/>
            <a:ext cx="4876800"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0257"/>
      </p:ext>
    </p:extLst>
  </p:cSld>
  <p:clrMapOvr>
    <a:masterClrMapping/>
  </p:clrMapOvr>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Ad Valorem Taxation</a:t>
            </a:r>
          </a:p>
          <a:p>
            <a:pPr marL="400050" lvl="1" indent="0">
              <a:buNone/>
            </a:pPr>
            <a:endParaRPr lang="en-US" sz="1600" b="1" dirty="0"/>
          </a:p>
          <a:p>
            <a:pPr marL="400050" lvl="1" indent="0">
              <a:buNone/>
            </a:pPr>
            <a:r>
              <a:rPr lang="en-US" sz="2400" b="1" dirty="0"/>
              <a:t>Tax rate mills</a:t>
            </a:r>
          </a:p>
          <a:p>
            <a:pPr marL="400050" lvl="1" indent="0">
              <a:buNone/>
            </a:pPr>
            <a:endParaRPr lang="en-US" sz="1800" b="1" dirty="0"/>
          </a:p>
          <a:p>
            <a:pPr lvl="1" indent="-342900">
              <a:buFont typeface="Wingdings" panose="05000000000000000000" pitchFamily="2" charset="2"/>
              <a:buChar char="q"/>
            </a:pPr>
            <a:r>
              <a:rPr lang="en-US" sz="2400" dirty="0"/>
              <a:t>Tax rate stated as mills ($.001), or </a:t>
            </a:r>
            <a:br>
              <a:rPr lang="en-US" sz="2400" dirty="0"/>
            </a:br>
            <a:endParaRPr lang="en-US" sz="2400" dirty="0"/>
          </a:p>
          <a:p>
            <a:pPr lvl="1" indent="-342900">
              <a:buFont typeface="Wingdings" panose="05000000000000000000" pitchFamily="2" charset="2"/>
              <a:buChar char="q"/>
            </a:pPr>
            <a:r>
              <a:rPr lang="en-US" sz="2400" dirty="0"/>
              <a:t>Dollars per $100 of assessed value, or </a:t>
            </a:r>
            <a:br>
              <a:rPr lang="en-US" sz="2400" dirty="0"/>
            </a:br>
            <a:endParaRPr lang="en-US" sz="2400" dirty="0"/>
          </a:p>
          <a:p>
            <a:pPr lvl="1" indent="-342900">
              <a:buFont typeface="Wingdings" panose="05000000000000000000" pitchFamily="2" charset="2"/>
              <a:buChar char="q"/>
            </a:pPr>
            <a:r>
              <a:rPr lang="en-US" sz="2400" dirty="0"/>
              <a:t>Dollars per $1,000 of assessed value, or </a:t>
            </a:r>
            <a:br>
              <a:rPr lang="en-US" sz="2400" dirty="0"/>
            </a:br>
            <a:endParaRPr lang="en-US" sz="2400" dirty="0"/>
          </a:p>
          <a:p>
            <a:pPr lvl="1" indent="-342900">
              <a:buFont typeface="Wingdings" panose="05000000000000000000" pitchFamily="2" charset="2"/>
              <a:buChar char="q"/>
            </a:pPr>
            <a:r>
              <a:rPr lang="en-US" sz="2400" dirty="0"/>
              <a:t>As a percentage of assessed value</a:t>
            </a:r>
          </a:p>
          <a:p>
            <a:pPr marL="800100" lvl="2" indent="0">
              <a:buNone/>
            </a:pPr>
            <a:endParaRPr lang="en-US" sz="20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solidFill>
                  <a:srgbClr val="FF0000"/>
                </a:solidFill>
              </a:rPr>
              <a:t>Ad Valorem Taxation</a:t>
            </a:r>
          </a:p>
          <a:p>
            <a:endParaRPr lang="en-US" b="1" dirty="0"/>
          </a:p>
          <a:p>
            <a:r>
              <a:rPr lang="en-US" b="1" dirty="0"/>
              <a:t>Special Assessments</a:t>
            </a:r>
          </a:p>
          <a:p>
            <a:endParaRPr lang="en-US" b="1" dirty="0"/>
          </a:p>
          <a:p>
            <a:r>
              <a:rPr lang="en-US" b="1" dirty="0"/>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46977747"/>
      </p:ext>
    </p:extLst>
  </p:cSld>
  <p:clrMapOvr>
    <a:masterClrMapping/>
  </p:clrMapOvr>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Ad Valorem Taxation</a:t>
            </a:r>
          </a:p>
          <a:p>
            <a:pPr marL="400050" lvl="1" indent="0">
              <a:buNone/>
            </a:pPr>
            <a:endParaRPr lang="en-US" sz="1600" b="1" dirty="0"/>
          </a:p>
          <a:p>
            <a:pPr marL="400050" lvl="1" indent="0">
              <a:buNone/>
            </a:pPr>
            <a:r>
              <a:rPr lang="en-US" sz="2400" b="1" dirty="0"/>
              <a:t>Tax billing and collection</a:t>
            </a:r>
          </a:p>
          <a:p>
            <a:pPr marL="400050" lvl="1" indent="0">
              <a:buNone/>
            </a:pPr>
            <a:endParaRPr lang="en-US" sz="1800" b="1" dirty="0"/>
          </a:p>
          <a:p>
            <a:pPr lvl="1" indent="-342900">
              <a:buFont typeface="Wingdings" panose="05000000000000000000" pitchFamily="2" charset="2"/>
              <a:buChar char="q"/>
            </a:pPr>
            <a:r>
              <a:rPr lang="en-US" sz="2400" dirty="0"/>
              <a:t>Individual tax bill</a:t>
            </a:r>
            <a:br>
              <a:rPr lang="en-US" sz="2400" dirty="0"/>
            </a:br>
            <a:endParaRPr lang="en-US" sz="2400" dirty="0"/>
          </a:p>
          <a:p>
            <a:pPr lvl="2" indent="-342900">
              <a:buFont typeface="Wingdings" panose="05000000000000000000" pitchFamily="2" charset="2"/>
              <a:buChar char="§"/>
            </a:pPr>
            <a:r>
              <a:rPr lang="en-US" dirty="0"/>
              <a:t>(rate x taxable value)</a:t>
            </a:r>
            <a:br>
              <a:rPr lang="en-US" sz="2000" dirty="0"/>
            </a:br>
            <a:endParaRPr lang="en-US" sz="2000" dirty="0"/>
          </a:p>
          <a:p>
            <a:pPr lvl="1" indent="-342900">
              <a:buFont typeface="Wingdings" panose="05000000000000000000" pitchFamily="2" charset="2"/>
              <a:buChar char="q"/>
            </a:pPr>
            <a:r>
              <a:rPr lang="en-US" sz="2400" dirty="0"/>
              <a:t>Taxable value</a:t>
            </a:r>
            <a:br>
              <a:rPr lang="en-US" sz="2400" dirty="0"/>
            </a:br>
            <a:endParaRPr lang="en-US" sz="2400" dirty="0"/>
          </a:p>
          <a:p>
            <a:pPr lvl="2" indent="-342900">
              <a:buFont typeface="Wingdings" panose="05000000000000000000" pitchFamily="2" charset="2"/>
              <a:buChar char="§"/>
            </a:pPr>
            <a:r>
              <a:rPr lang="en-US" dirty="0"/>
              <a:t>(assessed value minus exemptions and adjustments)</a:t>
            </a:r>
          </a:p>
          <a:p>
            <a:pPr marL="800100" lvl="2" indent="0">
              <a:buNone/>
            </a:pPr>
            <a:endParaRPr lang="en-US" sz="20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solidFill>
                  <a:srgbClr val="FF0000"/>
                </a:solidFill>
              </a:rPr>
              <a:t>Ad Valorem Taxation</a:t>
            </a:r>
          </a:p>
          <a:p>
            <a:endParaRPr lang="en-US" b="1" dirty="0"/>
          </a:p>
          <a:p>
            <a:r>
              <a:rPr lang="en-US" b="1" dirty="0"/>
              <a:t>Special Assessments</a:t>
            </a:r>
          </a:p>
          <a:p>
            <a:endParaRPr lang="en-US" b="1" dirty="0"/>
          </a:p>
          <a:p>
            <a:r>
              <a:rPr lang="en-US" b="1" dirty="0"/>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53296493"/>
      </p:ext>
    </p:extLst>
  </p:cSld>
  <p:clrMapOvr>
    <a:masterClrMapping/>
  </p:clrMapOvr>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Ad Valorem Taxation</a:t>
            </a:r>
          </a:p>
          <a:p>
            <a:pPr marL="400050" lvl="1" indent="0">
              <a:buNone/>
            </a:pPr>
            <a:endParaRPr lang="en-US" sz="400" b="1" dirty="0"/>
          </a:p>
          <a:p>
            <a:pPr marL="400050" lvl="1" indent="0">
              <a:buNone/>
            </a:pPr>
            <a:r>
              <a:rPr lang="en-US" sz="2400" b="1" dirty="0"/>
              <a:t>		Tax bill calculation</a:t>
            </a:r>
            <a:endParaRPr lang="en-US" sz="600" b="1" dirty="0"/>
          </a:p>
          <a:p>
            <a:pPr marL="400050" lvl="1" indent="0">
              <a:buNone/>
            </a:pPr>
            <a:endParaRPr lang="en-US" sz="400" b="1" dirty="0"/>
          </a:p>
          <a:p>
            <a:pPr marL="800100" lvl="2" indent="0">
              <a:buNone/>
            </a:pPr>
            <a:r>
              <a:rPr lang="en-US" sz="2000" dirty="0"/>
              <a:t>  </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solidFill>
                  <a:srgbClr val="FF0000"/>
                </a:solidFill>
              </a:rPr>
              <a:t>Ad Valorem Taxation</a:t>
            </a:r>
          </a:p>
          <a:p>
            <a:endParaRPr lang="en-US" b="1" dirty="0"/>
          </a:p>
          <a:p>
            <a:r>
              <a:rPr lang="en-US" b="1" dirty="0"/>
              <a:t>Special Assessments</a:t>
            </a:r>
          </a:p>
          <a:p>
            <a:endParaRPr lang="en-US" b="1" dirty="0"/>
          </a:p>
          <a:p>
            <a:r>
              <a:rPr lang="en-US" b="1" dirty="0"/>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
        <p:nvSpPr>
          <p:cNvPr id="2" name="Rectangle 1">
            <a:extLst>
              <a:ext uri="{FF2B5EF4-FFF2-40B4-BE49-F238E27FC236}">
                <a16:creationId xmlns:a16="http://schemas.microsoft.com/office/drawing/2014/main" id="{118CD76D-F8F2-4BC0-903E-24012C15E17E}"/>
              </a:ext>
            </a:extLst>
          </p:cNvPr>
          <p:cNvSpPr/>
          <p:nvPr/>
        </p:nvSpPr>
        <p:spPr>
          <a:xfrm>
            <a:off x="3810000" y="1438113"/>
            <a:ext cx="4724400" cy="509370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2F2B20"/>
                </a:solidFill>
                <a:effectLst/>
                <a:uLnTx/>
                <a:uFillTx/>
                <a:latin typeface="Calibri"/>
                <a:ea typeface="+mn-ea"/>
                <a:cs typeface="+mn-cs"/>
              </a:rPr>
              <a:t>I. Taxable Value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F2B20"/>
                </a:solidFill>
                <a:effectLst/>
                <a:uLnTx/>
                <a:uFillTx/>
                <a:latin typeface="Calibri"/>
                <a:ea typeface="+mn-ea"/>
                <a:cs typeface="+mn-cs"/>
              </a:rPr>
              <a:t>assessed value		 $ 240,000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F2B20"/>
                </a:solidFill>
                <a:effectLst/>
                <a:uLnTx/>
                <a:uFillTx/>
                <a:latin typeface="Calibri"/>
                <a:ea typeface="+mn-ea"/>
                <a:cs typeface="+mn-cs"/>
              </a:rPr>
              <a:t>- homestead exemption 	      75,000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F2B20"/>
                </a:solidFill>
                <a:effectLst/>
                <a:uLnTx/>
                <a:uFillTx/>
                <a:latin typeface="Calibri"/>
                <a:ea typeface="+mn-ea"/>
                <a:cs typeface="+mn-cs"/>
              </a:rPr>
              <a:t>taxable value 		 $ 165,000</a:t>
            </a:r>
            <a:endParaRPr kumimoji="0" lang="en-US" sz="900" b="0" i="0" u="none" strike="noStrike" kern="1200" cap="none" spc="0" normalizeH="0" baseline="0" noProof="0" dirty="0">
              <a:ln>
                <a:noFill/>
              </a:ln>
              <a:solidFill>
                <a:srgbClr val="2F2B2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2F2B2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2F2B20"/>
                </a:solidFill>
                <a:effectLst/>
                <a:uLnTx/>
                <a:uFillTx/>
                <a:latin typeface="Calibri"/>
                <a:ea typeface="+mn-ea"/>
                <a:cs typeface="+mn-cs"/>
              </a:rPr>
              <a:t>II. Tax Calculations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F2B20"/>
                </a:solidFill>
                <a:effectLst/>
                <a:uLnTx/>
                <a:uFillTx/>
                <a:latin typeface="Calibri"/>
                <a:ea typeface="+mn-ea"/>
                <a:cs typeface="+mn-cs"/>
              </a:rPr>
              <a:t>taxable value 		$ 165,000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F2B20"/>
                </a:solidFill>
                <a:effectLst/>
                <a:uLnTx/>
                <a:uFillTx/>
                <a:latin typeface="Calibri"/>
                <a:ea typeface="+mn-ea"/>
                <a:cs typeface="+mn-cs"/>
              </a:rPr>
              <a:t>   x 5 mills—school dist. .005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F2B20"/>
                </a:solidFill>
                <a:effectLst/>
                <a:uLnTx/>
                <a:uFillTx/>
                <a:latin typeface="Calibri"/>
                <a:ea typeface="+mn-ea"/>
                <a:cs typeface="+mn-cs"/>
              </a:rPr>
              <a:t>   =  school tax 		        </a:t>
            </a:r>
            <a:r>
              <a:rPr kumimoji="0" lang="en-US" sz="2000" b="1" i="0" u="none" strike="noStrike" kern="1200" cap="none" spc="0" normalizeH="0" baseline="0" noProof="0" dirty="0">
                <a:ln>
                  <a:noFill/>
                </a:ln>
                <a:solidFill>
                  <a:srgbClr val="2F2B20"/>
                </a:solidFill>
                <a:effectLst/>
                <a:uLnTx/>
                <a:uFillTx/>
                <a:latin typeface="Calibri"/>
                <a:ea typeface="+mn-ea"/>
                <a:cs typeface="+mn-cs"/>
              </a:rPr>
              <a:t>$ 825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F2B20"/>
                </a:solidFill>
                <a:effectLst/>
                <a:uLnTx/>
                <a:uFillTx/>
                <a:latin typeface="Calibri"/>
                <a:ea typeface="+mn-ea"/>
                <a:cs typeface="+mn-cs"/>
              </a:rPr>
              <a:t>taxable value $ 165,000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F2B20"/>
                </a:solidFill>
                <a:effectLst/>
                <a:uLnTx/>
                <a:uFillTx/>
                <a:latin typeface="Calibri"/>
                <a:ea typeface="+mn-ea"/>
                <a:cs typeface="+mn-cs"/>
              </a:rPr>
              <a:t>   x 2 mills—county .002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F2B20"/>
                </a:solidFill>
                <a:effectLst/>
                <a:uLnTx/>
                <a:uFillTx/>
                <a:latin typeface="Calibri"/>
                <a:ea typeface="+mn-ea"/>
                <a:cs typeface="+mn-cs"/>
              </a:rPr>
              <a:t>   =  county tax 		        </a:t>
            </a:r>
            <a:r>
              <a:rPr kumimoji="0" lang="en-US" sz="2000" b="1" i="0" u="none" strike="noStrike" kern="1200" cap="none" spc="0" normalizeH="0" baseline="0" noProof="0" dirty="0">
                <a:ln>
                  <a:noFill/>
                </a:ln>
                <a:solidFill>
                  <a:srgbClr val="2F2B20"/>
                </a:solidFill>
                <a:effectLst/>
                <a:uLnTx/>
                <a:uFillTx/>
                <a:latin typeface="Calibri"/>
                <a:ea typeface="+mn-ea"/>
                <a:cs typeface="+mn-cs"/>
              </a:rPr>
              <a:t>$ 330</a:t>
            </a:r>
            <a:endParaRPr kumimoji="0" lang="en-US" sz="1100" b="1" i="0" u="none" strike="noStrike" kern="1200" cap="none" spc="0" normalizeH="0" baseline="0" noProof="0" dirty="0">
              <a:ln>
                <a:noFill/>
              </a:ln>
              <a:solidFill>
                <a:srgbClr val="2F2B2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2F2B2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2F2B20"/>
                </a:solidFill>
                <a:effectLst/>
                <a:uLnTx/>
                <a:uFillTx/>
                <a:latin typeface="Calibri"/>
                <a:ea typeface="+mn-ea"/>
                <a:cs typeface="+mn-cs"/>
              </a:rPr>
              <a:t>III. Totaling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F2B20"/>
                </a:solidFill>
                <a:effectLst/>
                <a:uLnTx/>
                <a:uFillTx/>
                <a:latin typeface="Calibri"/>
                <a:ea typeface="+mn-ea"/>
                <a:cs typeface="+mn-cs"/>
              </a:rPr>
              <a:t>   school tax 		        $ 825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F2B20"/>
                </a:solidFill>
                <a:effectLst/>
                <a:uLnTx/>
                <a:uFillTx/>
                <a:latin typeface="Calibri"/>
                <a:ea typeface="+mn-ea"/>
                <a:cs typeface="+mn-cs"/>
              </a:rPr>
              <a:t>+ county tax       		</a:t>
            </a:r>
            <a:r>
              <a:rPr kumimoji="0" lang="en-US" sz="2000" b="0" i="0" u="sng" strike="noStrike" kern="1200" cap="none" spc="0" normalizeH="0" baseline="0" noProof="0" dirty="0">
                <a:ln>
                  <a:noFill/>
                </a:ln>
                <a:solidFill>
                  <a:srgbClr val="2F2B20"/>
                </a:solidFill>
                <a:effectLst/>
                <a:uLnTx/>
                <a:uFillTx/>
                <a:latin typeface="Calibri"/>
                <a:ea typeface="+mn-ea"/>
                <a:cs typeface="+mn-cs"/>
              </a:rPr>
              <a:t>           330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F2B20"/>
                </a:solidFill>
                <a:effectLst/>
                <a:uLnTx/>
                <a:uFillTx/>
                <a:latin typeface="Calibri"/>
                <a:ea typeface="+mn-ea"/>
                <a:cs typeface="+mn-cs"/>
              </a:rPr>
              <a:t>= total tax bill 		     </a:t>
            </a:r>
            <a:r>
              <a:rPr kumimoji="0" lang="en-US" sz="2000" b="1" i="0" u="none" strike="noStrike" kern="1200" cap="none" spc="0" normalizeH="0" baseline="0" noProof="0" dirty="0">
                <a:ln>
                  <a:noFill/>
                </a:ln>
                <a:solidFill>
                  <a:srgbClr val="2F2B20"/>
                </a:solidFill>
                <a:effectLst/>
                <a:uLnTx/>
                <a:uFillTx/>
                <a:latin typeface="Calibri"/>
                <a:ea typeface="+mn-ea"/>
                <a:cs typeface="+mn-cs"/>
              </a:rPr>
              <a:t>$ 1,155</a:t>
            </a:r>
          </a:p>
        </p:txBody>
      </p:sp>
    </p:spTree>
    <p:extLst>
      <p:ext uri="{BB962C8B-B14F-4D97-AF65-F5344CB8AC3E}">
        <p14:creationId xmlns:p14="http://schemas.microsoft.com/office/powerpoint/2010/main" val="8449826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0" y="-30178"/>
            <a:ext cx="9296399"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200" y="519544"/>
            <a:ext cx="8229600" cy="639762"/>
          </a:xfrm>
        </p:spPr>
        <p:txBody>
          <a:bodyPr>
            <a:noAutofit/>
          </a:bodyPr>
          <a:lstStyle/>
          <a:p>
            <a:r>
              <a:rPr lang="en-US" b="1" dirty="0">
                <a:solidFill>
                  <a:schemeClr val="bg1"/>
                </a:solidFill>
              </a:rPr>
              <a:t>Unit 4:</a:t>
            </a:r>
            <a:r>
              <a:rPr lang="en-US" dirty="0">
                <a:solidFill>
                  <a:schemeClr val="bg1"/>
                </a:solidFill>
              </a:rPr>
              <a:t> </a:t>
            </a:r>
            <a:r>
              <a:rPr lang="en-US" b="1" dirty="0">
                <a:solidFill>
                  <a:schemeClr val="bg1"/>
                </a:solidFill>
              </a:rPr>
              <a:t>OWNERSHIP</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1447800" y="1678850"/>
          <a:ext cx="6096000" cy="35003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9" y="64008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 4  Ownership                Slide 4-1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8700767"/>
      </p:ext>
    </p:extLst>
  </p:cSld>
  <p:clrMapOvr>
    <a:masterClrMapping/>
  </p:clrMapOvr>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Special Assessments</a:t>
            </a:r>
          </a:p>
          <a:p>
            <a:pPr marL="0" indent="0">
              <a:buNone/>
            </a:pPr>
            <a:endParaRPr lang="en-US" sz="1100" b="1" dirty="0">
              <a:solidFill>
                <a:srgbClr val="FF0000"/>
              </a:solidFill>
            </a:endParaRPr>
          </a:p>
          <a:p>
            <a:pPr lvl="1" indent="-342900">
              <a:buFont typeface="Wingdings" panose="05000000000000000000" pitchFamily="2" charset="2"/>
              <a:buChar char="q"/>
            </a:pPr>
            <a:r>
              <a:rPr lang="en-US" sz="2400" dirty="0"/>
              <a:t>Levied against specific properties that will benefit from the planned improvement</a:t>
            </a:r>
            <a:br>
              <a:rPr lang="en-US" sz="2400" dirty="0"/>
            </a:br>
            <a:endParaRPr lang="en-US" sz="2400" dirty="0"/>
          </a:p>
          <a:p>
            <a:pPr lvl="1" indent="-342900">
              <a:buFont typeface="Wingdings" panose="05000000000000000000" pitchFamily="2" charset="2"/>
              <a:buChar char="q"/>
            </a:pPr>
            <a:r>
              <a:rPr lang="en-US" sz="2400" dirty="0"/>
              <a:t>Assessment amount based on pro rata share of benefitting properties</a:t>
            </a:r>
            <a:br>
              <a:rPr lang="en-US" sz="2400" dirty="0"/>
            </a:br>
            <a:endParaRPr lang="en-US" sz="2400" dirty="0"/>
          </a:p>
          <a:p>
            <a:pPr lvl="1" indent="-342900">
              <a:buFont typeface="Wingdings" panose="05000000000000000000" pitchFamily="2" charset="2"/>
              <a:buChar char="q"/>
            </a:pPr>
            <a:r>
              <a:rPr lang="en-US" sz="2400" dirty="0"/>
              <a:t>Creates voluntary or involuntary tax lien</a:t>
            </a:r>
          </a:p>
          <a:p>
            <a:pPr marL="800100" lvl="2" indent="0">
              <a:buNone/>
            </a:pPr>
            <a:endParaRPr lang="en-US" sz="20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t>Ad Valorem Taxation</a:t>
            </a:r>
          </a:p>
          <a:p>
            <a:endParaRPr lang="en-US" b="1" dirty="0"/>
          </a:p>
          <a:p>
            <a:r>
              <a:rPr lang="en-US" b="1" dirty="0">
                <a:solidFill>
                  <a:srgbClr val="FF0000"/>
                </a:solidFill>
              </a:rPr>
              <a:t>Special Assessments</a:t>
            </a:r>
          </a:p>
          <a:p>
            <a:endParaRPr lang="en-US" b="1" dirty="0"/>
          </a:p>
          <a:p>
            <a:r>
              <a:rPr lang="en-US" b="1" dirty="0"/>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092CE0B1-9BD0-468C-98E8-94EE1E62DB8B}"/>
              </a:ext>
            </a:extLst>
          </p:cNvPr>
          <p:cNvPicPr>
            <a:picLocks noChangeAspect="1"/>
          </p:cNvPicPr>
          <p:nvPr/>
        </p:nvPicPr>
        <p:blipFill>
          <a:blip r:embed="rId3"/>
          <a:stretch>
            <a:fillRect/>
          </a:stretch>
        </p:blipFill>
        <p:spPr>
          <a:xfrm>
            <a:off x="3886200" y="3848100"/>
            <a:ext cx="3265227" cy="2448920"/>
          </a:xfrm>
          <a:prstGeom prst="rect">
            <a:avLst/>
          </a:prstGeom>
        </p:spPr>
      </p:pic>
    </p:spTree>
    <p:extLst>
      <p:ext uri="{BB962C8B-B14F-4D97-AF65-F5344CB8AC3E}">
        <p14:creationId xmlns:p14="http://schemas.microsoft.com/office/powerpoint/2010/main" val="986968248"/>
      </p:ext>
    </p:extLst>
  </p:cSld>
  <p:clrMapOvr>
    <a:masterClrMapping/>
  </p:clrMapOvr>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Tax Lien Enforcement	</a:t>
            </a:r>
          </a:p>
          <a:p>
            <a:pPr marL="0" indent="0">
              <a:buNone/>
            </a:pPr>
            <a:endParaRPr lang="en-US" sz="1600" b="1" dirty="0">
              <a:solidFill>
                <a:srgbClr val="FF0000"/>
              </a:solidFill>
            </a:endParaRPr>
          </a:p>
          <a:p>
            <a:pPr lvl="1" indent="-342900">
              <a:buFont typeface="Wingdings" panose="05000000000000000000" pitchFamily="2" charset="2"/>
              <a:buChar char="q"/>
            </a:pPr>
            <a:r>
              <a:rPr lang="en-US" sz="2400" dirty="0"/>
              <a:t>Tax lien enforcement &amp; collection occurs via </a:t>
            </a:r>
            <a:br>
              <a:rPr lang="en-US" sz="2400" dirty="0"/>
            </a:br>
            <a:endParaRPr lang="en-US" sz="2400" dirty="0"/>
          </a:p>
          <a:p>
            <a:pPr lvl="2" indent="-342900">
              <a:buFont typeface="Wingdings" panose="05000000000000000000" pitchFamily="2" charset="2"/>
              <a:buChar char="§"/>
            </a:pPr>
            <a:r>
              <a:rPr lang="en-US" dirty="0"/>
              <a:t>Tax certificate issuance</a:t>
            </a:r>
            <a:br>
              <a:rPr lang="en-US" dirty="0"/>
            </a:br>
            <a:endParaRPr lang="en-US" dirty="0"/>
          </a:p>
          <a:p>
            <a:pPr lvl="2" indent="-342900">
              <a:buFont typeface="Wingdings" panose="05000000000000000000" pitchFamily="2" charset="2"/>
              <a:buChar char="§"/>
            </a:pPr>
            <a:r>
              <a:rPr lang="en-US" dirty="0"/>
              <a:t>Certificate buyer pays taxes due</a:t>
            </a:r>
            <a:br>
              <a:rPr lang="en-US" dirty="0"/>
            </a:br>
            <a:endParaRPr lang="en-US" dirty="0"/>
          </a:p>
          <a:p>
            <a:pPr lvl="2" indent="-342900">
              <a:buFont typeface="Wingdings" panose="05000000000000000000" pitchFamily="2" charset="2"/>
              <a:buChar char="§"/>
            </a:pPr>
            <a:r>
              <a:rPr lang="en-US" dirty="0"/>
              <a:t>Application for a tax deed</a:t>
            </a:r>
          </a:p>
          <a:p>
            <a:pPr lvl="2" indent="-342900">
              <a:buFont typeface="Wingdings" panose="05000000000000000000" pitchFamily="2" charset="2"/>
              <a:buChar char="§"/>
            </a:pPr>
            <a:endParaRPr lang="en-US" dirty="0"/>
          </a:p>
          <a:p>
            <a:pPr lvl="2" indent="-342900">
              <a:buFont typeface="Wingdings" panose="05000000000000000000" pitchFamily="2" charset="2"/>
              <a:buChar char="§"/>
            </a:pPr>
            <a:r>
              <a:rPr lang="en-US" dirty="0"/>
              <a:t>Tax sale and foreclosure initiation</a:t>
            </a:r>
          </a:p>
          <a:p>
            <a:pPr marL="400050" lvl="1" indent="0">
              <a:buNone/>
            </a:pPr>
            <a:endParaRPr lang="en-US" sz="2400"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t>Ad Valorem Taxation</a:t>
            </a:r>
          </a:p>
          <a:p>
            <a:endParaRPr lang="en-US" b="1" dirty="0"/>
          </a:p>
          <a:p>
            <a:r>
              <a:rPr lang="en-US" b="1" dirty="0"/>
              <a:t>Special Assessments</a:t>
            </a:r>
          </a:p>
          <a:p>
            <a:endParaRPr lang="en-US" b="1" dirty="0"/>
          </a:p>
          <a:p>
            <a:r>
              <a:rPr lang="en-US" b="1" dirty="0">
                <a:solidFill>
                  <a:srgbClr val="FF0000"/>
                </a:solidFill>
              </a:rPr>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70801378"/>
      </p:ext>
    </p:extLst>
  </p:cSld>
  <p:clrMapOvr>
    <a:masterClrMapping/>
  </p:clrMapOvr>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Tax Lien Enforcement	</a:t>
            </a:r>
          </a:p>
          <a:p>
            <a:pPr marL="0" indent="0">
              <a:buNone/>
            </a:pPr>
            <a:endParaRPr lang="en-US" sz="1600" b="1" dirty="0">
              <a:solidFill>
                <a:srgbClr val="FF0000"/>
              </a:solidFill>
            </a:endParaRPr>
          </a:p>
          <a:p>
            <a:pPr marL="400050" lvl="1" indent="0">
              <a:buNone/>
            </a:pPr>
            <a:endParaRPr lang="en-US" sz="2400"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t>Ad Valorem Taxation</a:t>
            </a:r>
          </a:p>
          <a:p>
            <a:endParaRPr lang="en-US" b="1" dirty="0"/>
          </a:p>
          <a:p>
            <a:r>
              <a:rPr lang="en-US" b="1" dirty="0"/>
              <a:t>Special Assessments</a:t>
            </a:r>
          </a:p>
          <a:p>
            <a:endParaRPr lang="en-US" b="1" dirty="0"/>
          </a:p>
          <a:p>
            <a:r>
              <a:rPr lang="en-US" b="1" dirty="0">
                <a:solidFill>
                  <a:srgbClr val="FF0000"/>
                </a:solidFill>
              </a:rPr>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57 enforcement of tax liens.jpg"/>
          <p:cNvPicPr>
            <a:picLocks noChangeAspect="1" noChangeArrowheads="1"/>
          </p:cNvPicPr>
          <p:nvPr/>
        </p:nvPicPr>
        <p:blipFill rotWithShape="1">
          <a:blip r:embed="rId3">
            <a:extLst>
              <a:ext uri="{28A0092B-C50C-407E-A947-70E740481C1C}">
                <a14:useLocalDpi xmlns:a14="http://schemas.microsoft.com/office/drawing/2010/main" val="0"/>
              </a:ext>
            </a:extLst>
          </a:blip>
          <a:srcRect t="9303" b="4925"/>
          <a:stretch/>
        </p:blipFill>
        <p:spPr bwMode="auto">
          <a:xfrm>
            <a:off x="3124200" y="838201"/>
            <a:ext cx="5486400" cy="556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3250123"/>
      </p:ext>
    </p:extLst>
  </p:cSld>
  <p:clrMapOvr>
    <a:masterClrMapping/>
  </p:clrMapOvr>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19:</a:t>
            </a:r>
            <a:r>
              <a:rPr lang="en-US" sz="1000" dirty="0"/>
              <a:t> </a:t>
            </a:r>
            <a:br>
              <a:rPr lang="en-US" sz="2400" dirty="0"/>
            </a:br>
            <a:r>
              <a:rPr lang="en-US" sz="2400" dirty="0"/>
              <a:t>Real Estate </a:t>
            </a:r>
            <a:br>
              <a:rPr lang="en-US" sz="2400" dirty="0"/>
            </a:br>
            <a:r>
              <a:rPr lang="en-US" sz="2400" dirty="0"/>
              <a:t>Taxation</a:t>
            </a:r>
            <a:endParaRPr lang="en-US" sz="1800" dirty="0"/>
          </a:p>
        </p:txBody>
      </p:sp>
      <p:sp>
        <p:nvSpPr>
          <p:cNvPr id="7" name="Content Placeholder 6"/>
          <p:cNvSpPr>
            <a:spLocks noGrp="1"/>
          </p:cNvSpPr>
          <p:nvPr>
            <p:ph idx="1"/>
          </p:nvPr>
        </p:nvSpPr>
        <p:spPr>
          <a:xfrm>
            <a:off x="2438400" y="273050"/>
            <a:ext cx="6553200" cy="6127750"/>
          </a:xfrm>
        </p:spPr>
        <p:txBody>
          <a:bodyPr>
            <a:normAutofit lnSpcReduction="10000"/>
          </a:bodyPr>
          <a:lstStyle/>
          <a:p>
            <a:pPr marL="0" indent="0">
              <a:buNone/>
            </a:pPr>
            <a:r>
              <a:rPr lang="en-US" sz="2400" b="1" dirty="0">
                <a:solidFill>
                  <a:srgbClr val="FF0000"/>
                </a:solidFill>
              </a:rPr>
              <a:t>Tax Lien Enforcement	</a:t>
            </a:r>
          </a:p>
          <a:p>
            <a:pPr marL="0" indent="0">
              <a:buNone/>
            </a:pPr>
            <a:endParaRPr lang="en-US" sz="1600" b="1" dirty="0">
              <a:solidFill>
                <a:srgbClr val="FF0000"/>
              </a:solidFill>
            </a:endParaRPr>
          </a:p>
          <a:p>
            <a:pPr marL="400050" lvl="1" indent="0">
              <a:buNone/>
            </a:pPr>
            <a:r>
              <a:rPr lang="en-US" sz="2400" b="1" dirty="0"/>
              <a:t>Sale of tax certificates</a:t>
            </a:r>
            <a:endParaRPr lang="en-US" sz="2400" dirty="0"/>
          </a:p>
          <a:p>
            <a:pPr lvl="1" indent="-342900">
              <a:buFont typeface="Wingdings" panose="05000000000000000000" pitchFamily="2" charset="2"/>
              <a:buChar char="q"/>
            </a:pPr>
            <a:r>
              <a:rPr lang="en-US" sz="2400" dirty="0"/>
              <a:t>Tax certificate buyer pays taxes due</a:t>
            </a:r>
          </a:p>
          <a:p>
            <a:pPr lvl="1" indent="-342900">
              <a:buFont typeface="Wingdings" panose="05000000000000000000" pitchFamily="2" charset="2"/>
              <a:buChar char="q"/>
            </a:pPr>
            <a:r>
              <a:rPr lang="en-US" sz="2400" dirty="0"/>
              <a:t>After a period of time may apply for a tax deed</a:t>
            </a:r>
          </a:p>
          <a:p>
            <a:pPr marL="400050" lvl="1" indent="0">
              <a:buNone/>
            </a:pPr>
            <a:endParaRPr lang="en-US" sz="1400" dirty="0"/>
          </a:p>
          <a:p>
            <a:pPr marL="400050" lvl="1" indent="0">
              <a:buNone/>
            </a:pPr>
            <a:r>
              <a:rPr lang="en-US" sz="2400" b="1" dirty="0"/>
              <a:t>Tax deed conveyance</a:t>
            </a:r>
          </a:p>
          <a:p>
            <a:pPr lvl="1" indent="-342900">
              <a:buFont typeface="Wingdings" panose="05000000000000000000" pitchFamily="2" charset="2"/>
              <a:buChar char="q"/>
            </a:pPr>
            <a:r>
              <a:rPr lang="en-US" sz="2400" dirty="0"/>
              <a:t>Conveys title in the tax sale</a:t>
            </a:r>
            <a:br>
              <a:rPr lang="en-US" sz="2400" dirty="0"/>
            </a:br>
            <a:endParaRPr lang="en-US" sz="2400" dirty="0"/>
          </a:p>
          <a:p>
            <a:pPr marL="400050" lvl="1" indent="0">
              <a:buNone/>
            </a:pPr>
            <a:r>
              <a:rPr lang="en-US" sz="2400" b="1" dirty="0"/>
              <a:t>Tax sale</a:t>
            </a:r>
          </a:p>
          <a:p>
            <a:pPr lvl="1" indent="-342900">
              <a:buFont typeface="Wingdings" panose="05000000000000000000" pitchFamily="2" charset="2"/>
              <a:buChar char="q"/>
            </a:pPr>
            <a:r>
              <a:rPr lang="en-US" sz="2400" dirty="0"/>
              <a:t>buyer must pays taxes due</a:t>
            </a:r>
          </a:p>
          <a:p>
            <a:pPr lvl="1" indent="-342900">
              <a:buFont typeface="Wingdings" panose="05000000000000000000" pitchFamily="2" charset="2"/>
              <a:buChar char="q"/>
            </a:pPr>
            <a:r>
              <a:rPr lang="en-US" sz="2400" dirty="0"/>
              <a:t>defaulted taxpayer may be able to redeem property</a:t>
            </a:r>
          </a:p>
          <a:p>
            <a:pPr lvl="1" indent="-342900">
              <a:buFont typeface="Wingdings" panose="05000000000000000000" pitchFamily="2" charset="2"/>
              <a:buChar char="q"/>
            </a:pPr>
            <a:r>
              <a:rPr lang="en-US" sz="2400" dirty="0"/>
              <a:t>if not redeemed, state issues tax deed to convey title to buyer</a:t>
            </a:r>
          </a:p>
          <a:p>
            <a:pPr marL="400050" lvl="1" indent="0">
              <a:buNone/>
            </a:pPr>
            <a:endParaRPr lang="en-US" sz="24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Taxing Entities</a:t>
            </a:r>
          </a:p>
          <a:p>
            <a:endParaRPr lang="en-US" b="1" dirty="0">
              <a:solidFill>
                <a:srgbClr val="FF0000"/>
              </a:solidFill>
            </a:endParaRPr>
          </a:p>
          <a:p>
            <a:r>
              <a:rPr lang="en-US" b="1" dirty="0"/>
              <a:t>Ad Valorem Taxation</a:t>
            </a:r>
          </a:p>
          <a:p>
            <a:endParaRPr lang="en-US" b="1" dirty="0"/>
          </a:p>
          <a:p>
            <a:r>
              <a:rPr lang="en-US" b="1" dirty="0"/>
              <a:t>Special Assessments</a:t>
            </a:r>
          </a:p>
          <a:p>
            <a:endParaRPr lang="en-US" b="1" dirty="0"/>
          </a:p>
          <a:p>
            <a:r>
              <a:rPr lang="en-US" b="1" dirty="0">
                <a:solidFill>
                  <a:srgbClr val="FF0000"/>
                </a:solidFill>
              </a:rPr>
              <a:t>Tax Lien Enforcement</a:t>
            </a:r>
          </a:p>
          <a:p>
            <a:endParaRPr lang="en-US" dirty="0"/>
          </a:p>
          <a:p>
            <a:endParaRPr lang="en-US" dirty="0"/>
          </a:p>
        </p:txBody>
      </p:sp>
      <p:cxnSp>
        <p:nvCxnSpPr>
          <p:cNvPr id="3" name="Straight Connector 2"/>
          <p:cNvCxnSpPr/>
          <p:nvPr/>
        </p:nvCxnSpPr>
        <p:spPr>
          <a:xfrm>
            <a:off x="2292824" y="4572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#19  Real Estate Taxation             Slide 19-17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92853950"/>
      </p:ext>
    </p:extLst>
  </p:cSld>
  <p:clrMapOvr>
    <a:masterClrMapping/>
  </p:clrMapOvr>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0" y="0"/>
            <a:ext cx="9136454"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200" y="762000"/>
            <a:ext cx="8229600" cy="639762"/>
          </a:xfrm>
        </p:spPr>
        <p:txBody>
          <a:bodyPr>
            <a:noAutofit/>
          </a:bodyPr>
          <a:lstStyle/>
          <a:p>
            <a:r>
              <a:rPr lang="en-US" b="1" dirty="0">
                <a:solidFill>
                  <a:schemeClr val="bg1"/>
                </a:solidFill>
              </a:rPr>
              <a:t>Unit 20:</a:t>
            </a:r>
            <a:r>
              <a:rPr lang="en-US" dirty="0">
                <a:solidFill>
                  <a:schemeClr val="bg1"/>
                </a:solidFill>
              </a:rPr>
              <a:t> </a:t>
            </a:r>
            <a:r>
              <a:rPr lang="en-US" b="1" dirty="0">
                <a:solidFill>
                  <a:schemeClr val="bg1"/>
                </a:solidFill>
              </a:rPr>
              <a:t>Professional Practices</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1809749" y="2475051"/>
          <a:ext cx="5524501" cy="29717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9" y="6372819"/>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#20  Professional Practices          Slide 20-1</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17494141"/>
      </p:ext>
    </p:extLst>
  </p:cSld>
  <p:clrMapOvr>
    <a:masterClrMapping/>
  </p:clrMapOvr>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400" y="0"/>
            <a:ext cx="6553200" cy="7010400"/>
          </a:xfrm>
        </p:spPr>
        <p:txBody>
          <a:bodyPr>
            <a:normAutofit/>
          </a:bodyPr>
          <a:lstStyle/>
          <a:p>
            <a:pPr marL="0" indent="0">
              <a:buNone/>
            </a:pPr>
            <a:endParaRPr lang="en-US" sz="1100" b="1" dirty="0">
              <a:solidFill>
                <a:srgbClr val="FF0000"/>
              </a:solidFill>
            </a:endParaRPr>
          </a:p>
          <a:p>
            <a:pPr marL="0" indent="0">
              <a:buNone/>
            </a:pPr>
            <a:r>
              <a:rPr lang="en-US" sz="2400" b="1" dirty="0">
                <a:solidFill>
                  <a:srgbClr val="FF0000"/>
                </a:solidFill>
              </a:rPr>
              <a:t>Fair Housing Laws</a:t>
            </a:r>
            <a:endParaRPr lang="en-US" sz="900" b="1" dirty="0">
              <a:solidFill>
                <a:srgbClr val="FF0000"/>
              </a:solidFill>
            </a:endParaRPr>
          </a:p>
          <a:p>
            <a:pPr marL="0" indent="0">
              <a:buNone/>
            </a:pPr>
            <a:endParaRPr lang="en-US" sz="400" b="1" dirty="0"/>
          </a:p>
          <a:p>
            <a:pPr lvl="1" indent="-342900">
              <a:buFont typeface="Wingdings" panose="05000000000000000000" pitchFamily="2" charset="2"/>
              <a:buChar char="q"/>
            </a:pPr>
            <a:r>
              <a:rPr lang="en-US" sz="2400" b="1" dirty="0"/>
              <a:t>Anti-discrimination</a:t>
            </a:r>
            <a:br>
              <a:rPr lang="en-US" sz="800" b="1" dirty="0"/>
            </a:br>
            <a:endParaRPr lang="en-US" sz="800" b="1" dirty="0"/>
          </a:p>
          <a:p>
            <a:pPr lvl="2" indent="-342900">
              <a:buFont typeface="Wingdings" panose="05000000000000000000" pitchFamily="2" charset="2"/>
              <a:buChar char="§"/>
            </a:pPr>
            <a:r>
              <a:rPr lang="en-US" dirty="0"/>
              <a:t>federal and state laws prohibit discrimination in housing</a:t>
            </a:r>
            <a:br>
              <a:rPr lang="en-US" sz="800" dirty="0"/>
            </a:br>
            <a:endParaRPr lang="en-US" sz="800" dirty="0"/>
          </a:p>
          <a:p>
            <a:pPr lvl="2" indent="-342900">
              <a:buFont typeface="Wingdings" panose="05000000000000000000" pitchFamily="2" charset="2"/>
              <a:buChar char="§"/>
            </a:pPr>
            <a:r>
              <a:rPr lang="en-US" dirty="0"/>
              <a:t>citizens entitled to live wherever they wish without discrimination</a:t>
            </a:r>
            <a:br>
              <a:rPr lang="en-US" sz="800" dirty="0"/>
            </a:br>
            <a:endParaRPr lang="en-US" sz="800" dirty="0"/>
          </a:p>
          <a:p>
            <a:pPr lvl="2" indent="-342900">
              <a:buFont typeface="Wingdings" panose="05000000000000000000" pitchFamily="2" charset="2"/>
              <a:buChar char="§"/>
            </a:pPr>
            <a:r>
              <a:rPr lang="en-US" b="1" dirty="0"/>
              <a:t>State fair housing laws </a:t>
            </a:r>
          </a:p>
          <a:p>
            <a:pPr lvl="3" indent="-342900">
              <a:buFont typeface="Courier New" panose="02070309020205020404" pitchFamily="49" charset="0"/>
              <a:buChar char="o"/>
            </a:pPr>
            <a:r>
              <a:rPr lang="en-US" sz="2400" dirty="0"/>
              <a:t>reflect national laws with certain differences</a:t>
            </a:r>
            <a:br>
              <a:rPr lang="en-US" sz="100" dirty="0"/>
            </a:br>
            <a:endParaRPr lang="en-US" sz="100" dirty="0"/>
          </a:p>
          <a:p>
            <a:pPr lvl="2" indent="-342900">
              <a:buFont typeface="Wingdings" panose="05000000000000000000" pitchFamily="2" charset="2"/>
              <a:buChar char="§"/>
            </a:pPr>
            <a:r>
              <a:rPr lang="en-US" b="1" dirty="0"/>
              <a:t>Fair housing and local zoning</a:t>
            </a:r>
            <a:br>
              <a:rPr lang="en-US" sz="800" b="1" dirty="0"/>
            </a:br>
            <a:endParaRPr lang="en-US" sz="800" b="1" dirty="0"/>
          </a:p>
          <a:p>
            <a:pPr lvl="3" indent="-342900">
              <a:buFont typeface="Courier New" panose="02070309020205020404" pitchFamily="49" charset="0"/>
              <a:buChar char="o"/>
            </a:pPr>
            <a:r>
              <a:rPr lang="en-US" sz="2400" dirty="0"/>
              <a:t>fair housing does not preempt local zoning, but zoning cannot be discriminatory against protected classes</a:t>
            </a:r>
          </a:p>
          <a:p>
            <a:pPr marL="800100" lvl="2" indent="0">
              <a:buNone/>
            </a:pP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73150610"/>
      </p:ext>
    </p:extLst>
  </p:cSld>
  <p:clrMapOvr>
    <a:masterClrMapping/>
  </p:clrMapOvr>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400" y="86360"/>
            <a:ext cx="6553200" cy="6314440"/>
          </a:xfrm>
        </p:spPr>
        <p:txBody>
          <a:bodyPr>
            <a:normAutofit/>
          </a:bodyPr>
          <a:lstStyle/>
          <a:p>
            <a:pPr marL="0" indent="0">
              <a:buNone/>
            </a:pPr>
            <a:endParaRPr lang="en-US" sz="1100" b="1" dirty="0">
              <a:solidFill>
                <a:srgbClr val="FF0000"/>
              </a:solidFill>
            </a:endParaRPr>
          </a:p>
          <a:p>
            <a:pPr marL="0" indent="0">
              <a:buNone/>
            </a:pPr>
            <a:r>
              <a:rPr lang="en-US" sz="2400" b="1" dirty="0">
                <a:solidFill>
                  <a:srgbClr val="FF0000"/>
                </a:solidFill>
              </a:rPr>
              <a:t>Fair Housing Laws</a:t>
            </a:r>
          </a:p>
          <a:p>
            <a:pPr marL="0" indent="0">
              <a:buNone/>
            </a:pPr>
            <a:endParaRPr lang="en-US" sz="1200" b="1" dirty="0"/>
          </a:p>
          <a:p>
            <a:pPr lvl="1" indent="-342900">
              <a:buFont typeface="Wingdings" panose="05000000000000000000" pitchFamily="2" charset="2"/>
              <a:buChar char="q"/>
            </a:pPr>
            <a:r>
              <a:rPr lang="en-US" sz="2400" b="1" dirty="0"/>
              <a:t>Civil Rights Act of 1866</a:t>
            </a:r>
            <a:br>
              <a:rPr lang="en-US" sz="900" b="1" dirty="0"/>
            </a:br>
            <a:endParaRPr lang="en-US" sz="900" b="1" dirty="0"/>
          </a:p>
          <a:p>
            <a:pPr lvl="2" indent="-342900">
              <a:buFont typeface="Wingdings" panose="05000000000000000000" pitchFamily="2" charset="2"/>
              <a:buChar char="§"/>
            </a:pPr>
            <a:r>
              <a:rPr lang="en-US" dirty="0"/>
              <a:t>no discrimination in selling or leasing housing </a:t>
            </a:r>
            <a:r>
              <a:rPr lang="en-US" b="1" dirty="0"/>
              <a:t>based on race</a:t>
            </a:r>
            <a:br>
              <a:rPr lang="en-US" sz="700" b="1" dirty="0"/>
            </a:br>
            <a:endParaRPr lang="en-US" sz="700" b="1" dirty="0"/>
          </a:p>
          <a:p>
            <a:pPr lvl="2" indent="-342900">
              <a:buFont typeface="Wingdings" panose="05000000000000000000" pitchFamily="2" charset="2"/>
              <a:buChar char="§"/>
            </a:pPr>
            <a:r>
              <a:rPr lang="en-US" b="1" dirty="0"/>
              <a:t>Executive Order 11063: </a:t>
            </a:r>
            <a:r>
              <a:rPr lang="en-US" dirty="0"/>
              <a:t>no </a:t>
            </a:r>
            <a:r>
              <a:rPr lang="en-US" b="1" dirty="0"/>
              <a:t>race discrimination</a:t>
            </a:r>
            <a:r>
              <a:rPr lang="en-US" dirty="0"/>
              <a:t> involving FHA- or VA-backed loans</a:t>
            </a:r>
            <a:br>
              <a:rPr lang="en-US" sz="800" dirty="0"/>
            </a:br>
            <a:endParaRPr lang="en-US" sz="800" dirty="0"/>
          </a:p>
          <a:p>
            <a:pPr lvl="1" indent="-342900">
              <a:buFont typeface="Wingdings" panose="05000000000000000000" pitchFamily="2" charset="2"/>
              <a:buChar char="q"/>
            </a:pPr>
            <a:r>
              <a:rPr lang="en-US" sz="2400" b="1" dirty="0"/>
              <a:t>Civil Rights Act of 1968</a:t>
            </a:r>
            <a:endParaRPr lang="en-US" sz="1050" dirty="0"/>
          </a:p>
          <a:p>
            <a:pPr marL="400050" lvl="1" indent="0">
              <a:buNone/>
            </a:pPr>
            <a:endParaRPr lang="en-US" sz="700" b="1" dirty="0"/>
          </a:p>
          <a:p>
            <a:pPr lvl="2" indent="-342900">
              <a:buFont typeface="Wingdings" panose="05000000000000000000" pitchFamily="2" charset="2"/>
              <a:buChar char="q"/>
            </a:pPr>
            <a:r>
              <a:rPr lang="en-US" dirty="0"/>
              <a:t>Title VIII (Fair Housing Act)</a:t>
            </a:r>
            <a:br>
              <a:rPr lang="en-US" sz="300" dirty="0"/>
            </a:br>
            <a:endParaRPr lang="en-US" sz="300" dirty="0"/>
          </a:p>
          <a:p>
            <a:pPr lvl="3" indent="-342900">
              <a:buFont typeface="Wingdings" panose="05000000000000000000" pitchFamily="2" charset="2"/>
              <a:buChar char="§"/>
            </a:pPr>
            <a:r>
              <a:rPr lang="en-US" sz="2400" dirty="0"/>
              <a:t>no housing discrimination based on </a:t>
            </a:r>
            <a:r>
              <a:rPr lang="en-US" sz="2400" b="1" dirty="0"/>
              <a:t>race, color, religion, national origin</a:t>
            </a:r>
            <a:br>
              <a:rPr lang="en-US" sz="200" dirty="0"/>
            </a:br>
            <a:endParaRPr lang="en-US" sz="200" dirty="0"/>
          </a:p>
          <a:p>
            <a:pPr lvl="3" indent="-342900">
              <a:buFont typeface="Wingdings" panose="05000000000000000000" pitchFamily="2" charset="2"/>
              <a:buChar char="§"/>
            </a:pPr>
            <a:r>
              <a:rPr lang="en-US" sz="2400" dirty="0"/>
              <a:t>certain exceptions permitted</a:t>
            </a:r>
          </a:p>
          <a:p>
            <a:pPr marL="800100" lvl="2" indent="0">
              <a:buNone/>
            </a:pP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94041545"/>
      </p:ext>
    </p:extLst>
  </p:cSld>
  <p:clrMapOvr>
    <a:masterClrMapping/>
  </p:clrMapOvr>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400" y="86360"/>
            <a:ext cx="6553200" cy="6314440"/>
          </a:xfrm>
        </p:spPr>
        <p:txBody>
          <a:bodyPr>
            <a:normAutofit/>
          </a:bodyPr>
          <a:lstStyle/>
          <a:p>
            <a:pPr marL="0" indent="0">
              <a:buNone/>
            </a:pPr>
            <a:endParaRPr lang="en-US" sz="1100" b="1" dirty="0">
              <a:solidFill>
                <a:srgbClr val="FF0000"/>
              </a:solidFill>
            </a:endParaRPr>
          </a:p>
          <a:p>
            <a:pPr marL="0" indent="0">
              <a:buNone/>
            </a:pPr>
            <a:r>
              <a:rPr lang="en-US" sz="2400" b="1" dirty="0">
                <a:solidFill>
                  <a:srgbClr val="FF0000"/>
                </a:solidFill>
              </a:rPr>
              <a:t>Fair Housing Laws</a:t>
            </a:r>
          </a:p>
          <a:p>
            <a:pPr marL="0" indent="0">
              <a:buNone/>
            </a:pPr>
            <a:endParaRPr lang="en-US" sz="1200" b="1" dirty="0"/>
          </a:p>
          <a:p>
            <a:pPr lvl="1" indent="-342900">
              <a:buFont typeface="Wingdings" panose="05000000000000000000" pitchFamily="2" charset="2"/>
              <a:buChar char="q"/>
            </a:pPr>
            <a:r>
              <a:rPr lang="en-US" sz="2400" dirty="0"/>
              <a:t>Forms of illegal discrimination</a:t>
            </a:r>
          </a:p>
          <a:p>
            <a:pPr marL="400050" lvl="1" indent="0">
              <a:buNone/>
            </a:pPr>
            <a:endParaRPr lang="en-US" sz="1400" b="1" dirty="0"/>
          </a:p>
          <a:p>
            <a:pPr lvl="2" indent="-342900">
              <a:buFont typeface="Wingdings" panose="05000000000000000000" pitchFamily="2" charset="2"/>
              <a:buChar char="§"/>
            </a:pPr>
            <a:r>
              <a:rPr lang="en-US" dirty="0"/>
              <a:t>discriminatory misrepresentation</a:t>
            </a:r>
          </a:p>
          <a:p>
            <a:pPr lvl="2" indent="-342900">
              <a:buFont typeface="Wingdings" panose="05000000000000000000" pitchFamily="2" charset="2"/>
              <a:buChar char="§"/>
            </a:pPr>
            <a:r>
              <a:rPr lang="en-US" dirty="0"/>
              <a:t>advertising</a:t>
            </a:r>
          </a:p>
          <a:p>
            <a:pPr lvl="2" indent="-342900">
              <a:buFont typeface="Wingdings" panose="05000000000000000000" pitchFamily="2" charset="2"/>
              <a:buChar char="§"/>
            </a:pPr>
            <a:r>
              <a:rPr lang="en-US" dirty="0"/>
              <a:t>unequal services</a:t>
            </a:r>
          </a:p>
          <a:p>
            <a:pPr lvl="2" indent="-342900">
              <a:buFont typeface="Wingdings" panose="05000000000000000000" pitchFamily="2" charset="2"/>
              <a:buChar char="§"/>
            </a:pPr>
            <a:r>
              <a:rPr lang="en-US" dirty="0"/>
              <a:t>steering</a:t>
            </a:r>
          </a:p>
          <a:p>
            <a:pPr lvl="2" indent="-342900">
              <a:buFont typeface="Wingdings" panose="05000000000000000000" pitchFamily="2" charset="2"/>
              <a:buChar char="§"/>
            </a:pPr>
            <a:r>
              <a:rPr lang="en-US" dirty="0"/>
              <a:t>blockbusting</a:t>
            </a:r>
          </a:p>
          <a:p>
            <a:pPr lvl="2" indent="-342900">
              <a:buFont typeface="Wingdings" panose="05000000000000000000" pitchFamily="2" charset="2"/>
              <a:buChar char="§"/>
            </a:pPr>
            <a:r>
              <a:rPr lang="en-US" dirty="0"/>
              <a:t>restricting access to market</a:t>
            </a:r>
          </a:p>
          <a:p>
            <a:pPr lvl="2" indent="-342900">
              <a:buFont typeface="Wingdings" panose="05000000000000000000" pitchFamily="2" charset="2"/>
              <a:buChar char="§"/>
            </a:pPr>
            <a:r>
              <a:rPr lang="en-US" dirty="0"/>
              <a:t>redlining</a:t>
            </a:r>
          </a:p>
          <a:p>
            <a:pPr marL="800100" lvl="2" indent="0">
              <a:buNone/>
            </a:pP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36937757"/>
      </p:ext>
    </p:extLst>
  </p:cSld>
  <p:clrMapOvr>
    <a:masterClrMapping/>
  </p:clrMapOvr>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400" y="76200"/>
            <a:ext cx="6553200" cy="6324600"/>
          </a:xfrm>
        </p:spPr>
        <p:txBody>
          <a:bodyPr>
            <a:normAutofit/>
          </a:bodyPr>
          <a:lstStyle/>
          <a:p>
            <a:pPr marL="0" indent="0">
              <a:buNone/>
            </a:pPr>
            <a:endParaRPr lang="en-US" sz="100" b="1" dirty="0">
              <a:solidFill>
                <a:srgbClr val="FF0000"/>
              </a:solidFill>
            </a:endParaRPr>
          </a:p>
          <a:p>
            <a:pPr marL="0" indent="0">
              <a:buNone/>
            </a:pPr>
            <a:r>
              <a:rPr lang="en-US" sz="2400" b="1" dirty="0">
                <a:solidFill>
                  <a:srgbClr val="FF0000"/>
                </a:solidFill>
              </a:rPr>
              <a:t>Fair Housing Laws</a:t>
            </a:r>
          </a:p>
          <a:p>
            <a:pPr marL="0" indent="0">
              <a:buNone/>
            </a:pPr>
            <a:endParaRPr lang="en-US" sz="1200" b="1" dirty="0"/>
          </a:p>
          <a:p>
            <a:pPr marL="400050" lvl="1" indent="0">
              <a:buNone/>
            </a:pPr>
            <a:endParaRPr lang="en-US" sz="1400" b="1" dirty="0"/>
          </a:p>
          <a:p>
            <a:pPr marL="800100" lvl="2" indent="0">
              <a:buNone/>
            </a:pP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 name="Picture 2" descr="C:\Users\Owner\Documents\PREP\PREP COLLATERALS\VISUAL GRAPHICS\68 prohibited discriminatory acts.jpg">
            <a:extLst>
              <a:ext uri="{FF2B5EF4-FFF2-40B4-BE49-F238E27FC236}">
                <a16:creationId xmlns:a16="http://schemas.microsoft.com/office/drawing/2014/main" id="{4D4F9377-8C6D-4345-9661-9DA76ACE9B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744"/>
          <a:stretch/>
        </p:blipFill>
        <p:spPr bwMode="auto">
          <a:xfrm>
            <a:off x="3048000" y="762001"/>
            <a:ext cx="5334000" cy="5638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3367436"/>
      </p:ext>
    </p:extLst>
  </p:cSld>
  <p:clrMapOvr>
    <a:masterClrMapping/>
  </p:clrMapOvr>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400" y="76200"/>
            <a:ext cx="6553200" cy="6324600"/>
          </a:xfrm>
        </p:spPr>
        <p:txBody>
          <a:bodyPr>
            <a:normAutofit/>
          </a:bodyPr>
          <a:lstStyle/>
          <a:p>
            <a:pPr marL="0" indent="0">
              <a:buNone/>
            </a:pPr>
            <a:endParaRPr lang="en-US" sz="100" b="1" dirty="0">
              <a:solidFill>
                <a:srgbClr val="FF0000"/>
              </a:solidFill>
            </a:endParaRPr>
          </a:p>
          <a:p>
            <a:pPr marL="0" indent="0">
              <a:buNone/>
            </a:pPr>
            <a:endParaRPr lang="en-US" sz="800" b="1" dirty="0">
              <a:solidFill>
                <a:srgbClr val="FF0000"/>
              </a:solidFill>
            </a:endParaRPr>
          </a:p>
          <a:p>
            <a:pPr marL="0" indent="0">
              <a:buNone/>
            </a:pPr>
            <a:r>
              <a:rPr lang="en-US" sz="2400" b="1" dirty="0">
                <a:solidFill>
                  <a:srgbClr val="FF0000"/>
                </a:solidFill>
              </a:rPr>
              <a:t>Fair Housing Laws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Title VIII exemptions</a:t>
            </a:r>
            <a:br>
              <a:rPr lang="en-US" sz="800" b="1" dirty="0"/>
            </a:br>
            <a:endParaRPr lang="en-US" sz="800" b="1" dirty="0"/>
          </a:p>
          <a:p>
            <a:pPr lvl="2" indent="-342900">
              <a:buFont typeface="Wingdings" panose="05000000000000000000" pitchFamily="2" charset="2"/>
              <a:buChar char="§"/>
            </a:pPr>
            <a:r>
              <a:rPr lang="en-US" dirty="0"/>
              <a:t>selling, leasing single family home without broker or discriminatory advertising, with conditions</a:t>
            </a:r>
            <a:br>
              <a:rPr lang="en-US" sz="800" dirty="0"/>
            </a:br>
            <a:endParaRPr lang="en-US" sz="800" dirty="0"/>
          </a:p>
          <a:p>
            <a:pPr lvl="2" indent="-342900">
              <a:buFont typeface="Wingdings" panose="05000000000000000000" pitchFamily="2" charset="2"/>
              <a:buChar char="§"/>
            </a:pPr>
            <a:r>
              <a:rPr lang="en-US" dirty="0"/>
              <a:t>1-4 unit rental building where owner is occupant</a:t>
            </a:r>
            <a:br>
              <a:rPr lang="en-US" sz="800" dirty="0"/>
            </a:br>
            <a:endParaRPr lang="en-US" sz="800" dirty="0"/>
          </a:p>
          <a:p>
            <a:pPr lvl="2" indent="-342900">
              <a:buFont typeface="Wingdings" panose="05000000000000000000" pitchFamily="2" charset="2"/>
              <a:buChar char="§"/>
            </a:pPr>
            <a:r>
              <a:rPr lang="en-US" dirty="0"/>
              <a:t>leasing facilities owned by private clubs</a:t>
            </a:r>
            <a:br>
              <a:rPr lang="en-US" sz="800" dirty="0"/>
            </a:br>
            <a:endParaRPr lang="en-US" sz="800" dirty="0"/>
          </a:p>
          <a:p>
            <a:pPr lvl="2" indent="-342900">
              <a:buFont typeface="Wingdings" panose="05000000000000000000" pitchFamily="2" charset="2"/>
              <a:buChar char="§"/>
            </a:pPr>
            <a:r>
              <a:rPr lang="en-US" dirty="0"/>
              <a:t>facilities owned by religious organizations and leased to members</a:t>
            </a:r>
          </a:p>
          <a:p>
            <a:pPr lvl="2" indent="-342900">
              <a:buFont typeface="Wingdings" panose="05000000000000000000" pitchFamily="2" charset="2"/>
              <a:buChar char="§"/>
            </a:pPr>
            <a:endParaRPr lang="en-US" dirty="0"/>
          </a:p>
          <a:p>
            <a:pPr marL="400050" lvl="1" indent="0">
              <a:buNone/>
            </a:pPr>
            <a:endParaRPr lang="en-US" sz="1400" b="1" dirty="0"/>
          </a:p>
          <a:p>
            <a:pPr marL="800100" lvl="2" indent="0">
              <a:buNone/>
            </a:pP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715538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lnSpcReduction="10000"/>
          </a:bodyPr>
          <a:lstStyle/>
          <a:p>
            <a:pPr marL="0" lvl="0" indent="0">
              <a:buNone/>
            </a:pPr>
            <a:r>
              <a:rPr lang="en-US" sz="2400" b="1" dirty="0">
                <a:solidFill>
                  <a:srgbClr val="FF0000"/>
                </a:solidFill>
              </a:rPr>
              <a:t>Sole Ownership</a:t>
            </a:r>
          </a:p>
          <a:p>
            <a:pPr marL="0" indent="0">
              <a:buNone/>
            </a:pPr>
            <a:endParaRPr lang="en-US" sz="2400" dirty="0"/>
          </a:p>
          <a:p>
            <a:pPr marL="400050" lvl="1" indent="0">
              <a:buNone/>
            </a:pPr>
            <a:r>
              <a:rPr lang="en-US" sz="2400" b="1" dirty="0"/>
              <a:t>Sole ownership</a:t>
            </a:r>
          </a:p>
          <a:p>
            <a:pPr lvl="1" indent="-342900">
              <a:buFont typeface="Wingdings" panose="05000000000000000000" pitchFamily="2" charset="2"/>
              <a:buChar char="q"/>
            </a:pPr>
            <a:r>
              <a:rPr lang="en-US" sz="2400" b="1" dirty="0"/>
              <a:t>	Tenancy in severalty</a:t>
            </a:r>
          </a:p>
          <a:p>
            <a:pPr marL="400050" lvl="1" indent="0">
              <a:buNone/>
            </a:pPr>
            <a:endParaRPr lang="en-US" sz="2400" b="1" dirty="0"/>
          </a:p>
          <a:p>
            <a:pPr marL="400050" lvl="1" indent="0">
              <a:buNone/>
            </a:pPr>
            <a:r>
              <a:rPr lang="en-US" sz="2400" b="1" dirty="0"/>
              <a:t>Co-ownership </a:t>
            </a:r>
          </a:p>
          <a:p>
            <a:pPr lvl="1" indent="-342900">
              <a:buFont typeface="Wingdings" panose="05000000000000000000" pitchFamily="2" charset="2"/>
              <a:buChar char="q"/>
            </a:pPr>
            <a:r>
              <a:rPr lang="en-US" sz="2400" b="1" dirty="0"/>
              <a:t>	Tenancy in common</a:t>
            </a:r>
          </a:p>
          <a:p>
            <a:pPr lvl="1" indent="-342900">
              <a:buFont typeface="Wingdings" panose="05000000000000000000" pitchFamily="2" charset="2"/>
              <a:buChar char="q"/>
            </a:pPr>
            <a:endParaRPr lang="en-US" sz="2400" b="1" dirty="0"/>
          </a:p>
          <a:p>
            <a:pPr lvl="1" indent="-342900">
              <a:buFont typeface="Wingdings" panose="05000000000000000000" pitchFamily="2" charset="2"/>
              <a:buChar char="q"/>
            </a:pPr>
            <a:r>
              <a:rPr lang="en-US" sz="2400" b="1" dirty="0"/>
              <a:t>	Joint tenancy</a:t>
            </a:r>
          </a:p>
          <a:p>
            <a:pPr marL="400050" lvl="1" indent="0">
              <a:buNone/>
            </a:pPr>
            <a:endParaRPr lang="en-US" sz="2400" b="1" dirty="0"/>
          </a:p>
          <a:p>
            <a:pPr lvl="1" indent="-342900">
              <a:buFont typeface="Wingdings" panose="05000000000000000000" pitchFamily="2" charset="2"/>
              <a:buChar char="q"/>
            </a:pPr>
            <a:r>
              <a:rPr lang="en-US" sz="2400" b="1" dirty="0"/>
              <a:t>	Tenancy by the entireties</a:t>
            </a:r>
          </a:p>
          <a:p>
            <a:pPr lvl="1" indent="-342900">
              <a:buFont typeface="Wingdings" panose="05000000000000000000" pitchFamily="2" charset="2"/>
              <a:buChar char="q"/>
            </a:pPr>
            <a:endParaRPr lang="en-US" sz="2400" b="1" dirty="0"/>
          </a:p>
          <a:p>
            <a:pPr lvl="1" indent="-342900">
              <a:buFont typeface="Wingdings" panose="05000000000000000000" pitchFamily="2" charset="2"/>
              <a:buChar char="q"/>
            </a:pPr>
            <a:r>
              <a:rPr lang="en-US" sz="2400" b="1" dirty="0"/>
              <a:t>	Community property</a:t>
            </a:r>
          </a:p>
          <a:p>
            <a:pPr lvl="1" indent="-342900">
              <a:buFont typeface="Wingdings" panose="05000000000000000000" pitchFamily="2" charset="2"/>
              <a:buChar char="q"/>
            </a:pPr>
            <a:endParaRPr lang="en-US" sz="2400" b="1" dirty="0"/>
          </a:p>
          <a:p>
            <a:pPr lvl="1" indent="-342900">
              <a:buFont typeface="Wingdings" panose="05000000000000000000" pitchFamily="2" charset="2"/>
              <a:buChar char="q"/>
            </a:pPr>
            <a:r>
              <a:rPr lang="en-US" sz="2400" b="1" dirty="0"/>
              <a:t>	Tenancy in partnership</a:t>
            </a:r>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solidFill>
                  <a:srgbClr val="FF0000"/>
                </a:solidFill>
              </a:rPr>
              <a:t>Sole Ownership</a:t>
            </a:r>
          </a:p>
          <a:p>
            <a:endParaRPr lang="en-US" b="1" dirty="0">
              <a:solidFill>
                <a:srgbClr val="FF0000"/>
              </a:solidFill>
            </a:endParaRPr>
          </a:p>
          <a:p>
            <a:r>
              <a:rPr lang="en-US" b="1" dirty="0"/>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a:cxnSpLocks/>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4-2</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6815400"/>
      </p:ext>
    </p:extLst>
  </p:cSld>
  <p:clrMapOvr>
    <a:masterClrMapping/>
  </p:clrMapOvr>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400" y="76200"/>
            <a:ext cx="6553200" cy="6324600"/>
          </a:xfrm>
        </p:spPr>
        <p:txBody>
          <a:bodyPr>
            <a:normAutofit/>
          </a:bodyPr>
          <a:lstStyle/>
          <a:p>
            <a:pPr marL="0" indent="0">
              <a:buNone/>
            </a:pPr>
            <a:endParaRPr lang="en-US" sz="100" b="1" dirty="0">
              <a:solidFill>
                <a:srgbClr val="FF0000"/>
              </a:solidFill>
            </a:endParaRPr>
          </a:p>
          <a:p>
            <a:pPr marL="0" indent="0">
              <a:buNone/>
            </a:pPr>
            <a:endParaRPr lang="en-US" sz="800" b="1" dirty="0">
              <a:solidFill>
                <a:srgbClr val="FF0000"/>
              </a:solidFill>
            </a:endParaRPr>
          </a:p>
          <a:p>
            <a:pPr marL="0" indent="0">
              <a:buNone/>
            </a:pPr>
            <a:r>
              <a:rPr lang="en-US" sz="2400" b="1" dirty="0">
                <a:solidFill>
                  <a:srgbClr val="FF0000"/>
                </a:solidFill>
              </a:rPr>
              <a:t>Fair Housing Laws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Jones v. Mayer</a:t>
            </a:r>
            <a:br>
              <a:rPr lang="en-US" sz="800" b="1" dirty="0"/>
            </a:br>
            <a:endParaRPr lang="en-US" sz="800" b="1" dirty="0"/>
          </a:p>
          <a:p>
            <a:pPr lvl="2" indent="-342900">
              <a:buFont typeface="Wingdings" panose="05000000000000000000" pitchFamily="2" charset="2"/>
              <a:buChar char="§"/>
            </a:pPr>
            <a:r>
              <a:rPr lang="en-US" dirty="0"/>
              <a:t>discrimination in selling/renting residential housing based on race is prohibited without exception or exemption</a:t>
            </a:r>
            <a:br>
              <a:rPr lang="en-US" dirty="0"/>
            </a:br>
            <a:endParaRPr lang="en-US" sz="800" dirty="0"/>
          </a:p>
          <a:p>
            <a:pPr lvl="1" indent="-342900">
              <a:buFont typeface="Wingdings" panose="05000000000000000000" pitchFamily="2" charset="2"/>
              <a:buChar char="q"/>
            </a:pPr>
            <a:r>
              <a:rPr lang="en-US" sz="2400" dirty="0"/>
              <a:t>Equal Opportunity in Housing poster</a:t>
            </a:r>
            <a:br>
              <a:rPr lang="en-US" sz="800" dirty="0"/>
            </a:br>
            <a:endParaRPr lang="en-US" sz="800" dirty="0"/>
          </a:p>
          <a:p>
            <a:pPr lvl="2" indent="-342900">
              <a:buFont typeface="Wingdings" panose="05000000000000000000" pitchFamily="2" charset="2"/>
              <a:buChar char="§"/>
            </a:pPr>
            <a:r>
              <a:rPr lang="en-US" dirty="0"/>
              <a:t>brokers must display</a:t>
            </a:r>
            <a:br>
              <a:rPr lang="en-US" sz="800" dirty="0"/>
            </a:br>
            <a:endParaRPr lang="en-US" sz="800" dirty="0"/>
          </a:p>
          <a:p>
            <a:pPr lvl="2" indent="-342900">
              <a:buFont typeface="Wingdings" panose="05000000000000000000" pitchFamily="2" charset="2"/>
              <a:buChar char="§"/>
            </a:pPr>
            <a:r>
              <a:rPr lang="en-US" dirty="0"/>
              <a:t>affirms compliance with fair housing laws</a:t>
            </a:r>
            <a:br>
              <a:rPr lang="en-US" sz="800" dirty="0"/>
            </a:br>
            <a:endParaRPr lang="en-US" sz="800" dirty="0"/>
          </a:p>
          <a:p>
            <a:pPr lvl="2" indent="-342900">
              <a:buFont typeface="Wingdings" panose="05000000000000000000" pitchFamily="2" charset="2"/>
              <a:buChar char="§"/>
            </a:pPr>
            <a:r>
              <a:rPr lang="en-US" dirty="0"/>
              <a:t>failure to display can be construed as discrimination</a:t>
            </a:r>
          </a:p>
          <a:p>
            <a:pPr lvl="2" indent="-342900">
              <a:buFont typeface="Wingdings" panose="05000000000000000000" pitchFamily="2" charset="2"/>
              <a:buChar char="§"/>
            </a:pPr>
            <a:r>
              <a:rPr lang="en-US" dirty="0"/>
              <a:t>see example on following slide</a:t>
            </a:r>
          </a:p>
          <a:p>
            <a:pPr lvl="2" indent="-342900">
              <a:buFont typeface="Wingdings" panose="05000000000000000000" pitchFamily="2" charset="2"/>
              <a:buChar char="§"/>
            </a:pPr>
            <a:endParaRPr lang="en-US" dirty="0"/>
          </a:p>
          <a:p>
            <a:pPr marL="400050" lvl="1" indent="0">
              <a:buNone/>
            </a:pPr>
            <a:endParaRPr lang="en-US" sz="1400" b="1" dirty="0"/>
          </a:p>
          <a:p>
            <a:pPr marL="800100" lvl="2" indent="0">
              <a:buNone/>
            </a:pP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14374621"/>
      </p:ext>
    </p:extLst>
  </p:cSld>
  <p:clrMapOvr>
    <a:masterClrMapping/>
  </p:clrMapOvr>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400" y="76200"/>
            <a:ext cx="6553200" cy="6324600"/>
          </a:xfrm>
        </p:spPr>
        <p:txBody>
          <a:bodyPr>
            <a:normAutofit/>
          </a:bodyPr>
          <a:lstStyle/>
          <a:p>
            <a:pPr marL="0" indent="0">
              <a:buNone/>
            </a:pPr>
            <a:endParaRPr lang="en-US" sz="100" b="1" dirty="0">
              <a:solidFill>
                <a:srgbClr val="FF0000"/>
              </a:solidFill>
            </a:endParaRPr>
          </a:p>
          <a:p>
            <a:pPr marL="0" indent="0">
              <a:buNone/>
            </a:pPr>
            <a:endParaRPr lang="en-US" sz="200" b="1" dirty="0">
              <a:solidFill>
                <a:srgbClr val="FF0000"/>
              </a:solidFill>
            </a:endParaRPr>
          </a:p>
          <a:p>
            <a:pPr marL="0" indent="0">
              <a:buNone/>
            </a:pPr>
            <a:r>
              <a:rPr lang="en-US" sz="2400" b="1" dirty="0">
                <a:solidFill>
                  <a:srgbClr val="FF0000"/>
                </a:solidFill>
              </a:rPr>
              <a:t>Fair Housing Laws</a:t>
            </a:r>
            <a:endParaRPr lang="en-US" sz="1100" b="1" dirty="0">
              <a:solidFill>
                <a:srgbClr val="FF0000"/>
              </a:solidFill>
            </a:endParaRPr>
          </a:p>
          <a:p>
            <a:pPr marL="0" indent="0">
              <a:buNone/>
            </a:pPr>
            <a:endParaRPr lang="en-US" sz="700" b="1" dirty="0"/>
          </a:p>
          <a:p>
            <a:pPr marL="400050" lvl="1" indent="0">
              <a:buNone/>
            </a:pPr>
            <a:endParaRPr lang="en-US" dirty="0"/>
          </a:p>
          <a:p>
            <a:pPr marL="400050" lvl="1" indent="0">
              <a:buNone/>
            </a:pPr>
            <a:endParaRPr lang="en-US" sz="1400" b="1" dirty="0"/>
          </a:p>
          <a:p>
            <a:pPr marL="800100" lvl="2" indent="0">
              <a:buNone/>
            </a:pP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8">
            <a:extLst>
              <a:ext uri="{FF2B5EF4-FFF2-40B4-BE49-F238E27FC236}">
                <a16:creationId xmlns:a16="http://schemas.microsoft.com/office/drawing/2014/main" id="{50F905C3-F251-4978-BC4E-2FE0ECABC0F0}"/>
              </a:ext>
            </a:extLst>
          </p:cNvPr>
          <p:cNvPicPr/>
          <p:nvPr/>
        </p:nvPicPr>
        <p:blipFill>
          <a:blip r:embed="rId3" cstate="email">
            <a:extLst>
              <a:ext uri="{28A0092B-C50C-407E-A947-70E740481C1C}">
                <a14:useLocalDpi xmlns:a14="http://schemas.microsoft.com/office/drawing/2010/main"/>
              </a:ext>
            </a:extLst>
          </a:blip>
          <a:srcRect/>
          <a:stretch>
            <a:fillRect/>
          </a:stretch>
        </p:blipFill>
        <p:spPr bwMode="auto">
          <a:xfrm>
            <a:off x="3505200" y="685800"/>
            <a:ext cx="4648200" cy="5629275"/>
          </a:xfrm>
          <a:prstGeom prst="rect">
            <a:avLst/>
          </a:prstGeom>
          <a:noFill/>
          <a:ln>
            <a:solidFill>
              <a:schemeClr val="tx1"/>
            </a:solidFill>
          </a:ln>
        </p:spPr>
      </p:pic>
    </p:spTree>
    <p:extLst>
      <p:ext uri="{BB962C8B-B14F-4D97-AF65-F5344CB8AC3E}">
        <p14:creationId xmlns:p14="http://schemas.microsoft.com/office/powerpoint/2010/main" val="467114504"/>
      </p:ext>
    </p:extLst>
  </p:cSld>
  <p:clrMapOvr>
    <a:masterClrMapping/>
  </p:clrMapOvr>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400" y="76200"/>
            <a:ext cx="6553200" cy="6781800"/>
          </a:xfrm>
        </p:spPr>
        <p:txBody>
          <a:bodyPr>
            <a:normAutofit lnSpcReduction="10000"/>
          </a:bodyPr>
          <a:lstStyle/>
          <a:p>
            <a:pPr marL="0" indent="0">
              <a:buNone/>
            </a:pPr>
            <a:endParaRPr lang="en-US" sz="100" b="1" dirty="0">
              <a:solidFill>
                <a:srgbClr val="FF0000"/>
              </a:solidFill>
            </a:endParaRPr>
          </a:p>
          <a:p>
            <a:pPr marL="0" indent="0">
              <a:buNone/>
            </a:pPr>
            <a:endParaRPr lang="en-US" sz="400" b="1" dirty="0">
              <a:solidFill>
                <a:srgbClr val="FF0000"/>
              </a:solidFill>
            </a:endParaRPr>
          </a:p>
          <a:p>
            <a:pPr marL="0" indent="0">
              <a:buNone/>
            </a:pPr>
            <a:r>
              <a:rPr lang="en-US" sz="2400" b="1" dirty="0">
                <a:solidFill>
                  <a:srgbClr val="FF0000"/>
                </a:solidFill>
              </a:rPr>
              <a:t>Fair Housing Laws</a:t>
            </a:r>
            <a:endParaRPr lang="en-US" sz="1100" b="1" dirty="0">
              <a:solidFill>
                <a:srgbClr val="FF0000"/>
              </a:solidFill>
            </a:endParaRPr>
          </a:p>
          <a:p>
            <a:pPr marL="0" indent="0">
              <a:buNone/>
            </a:pPr>
            <a:endParaRPr lang="en-US" sz="700" b="1" dirty="0"/>
          </a:p>
          <a:p>
            <a:pPr lvl="1" indent="-342900">
              <a:buFont typeface="Wingdings" panose="05000000000000000000" pitchFamily="2" charset="2"/>
              <a:buChar char="q"/>
            </a:pPr>
            <a:r>
              <a:rPr lang="en-US" sz="2400" b="1" dirty="0"/>
              <a:t>  Fair Housing Amendments Act of 1988</a:t>
            </a:r>
            <a:endParaRPr lang="en-US" sz="600" b="1" dirty="0"/>
          </a:p>
          <a:p>
            <a:pPr marL="400050" lvl="1" indent="0">
              <a:buNone/>
            </a:pPr>
            <a:endParaRPr lang="en-US" sz="100" b="1" dirty="0"/>
          </a:p>
          <a:p>
            <a:pPr lvl="2" indent="-342900">
              <a:buFont typeface="Wingdings" panose="05000000000000000000" pitchFamily="2" charset="2"/>
              <a:buChar char="§"/>
            </a:pPr>
            <a:r>
              <a:rPr lang="en-US" sz="2600" dirty="0"/>
              <a:t>no discrimination based on </a:t>
            </a:r>
          </a:p>
          <a:p>
            <a:pPr lvl="4" indent="-342900">
              <a:buFont typeface="Courier New" panose="02070309020205020404" pitchFamily="49" charset="0"/>
              <a:buChar char="o"/>
            </a:pPr>
            <a:r>
              <a:rPr lang="en-US" sz="2600" dirty="0"/>
              <a:t>sex </a:t>
            </a:r>
          </a:p>
          <a:p>
            <a:pPr lvl="4" indent="-342900">
              <a:buFont typeface="Courier New" panose="02070309020205020404" pitchFamily="49" charset="0"/>
              <a:buChar char="o"/>
            </a:pPr>
            <a:r>
              <a:rPr lang="en-US" sz="2600" dirty="0"/>
              <a:t>against the handicapped</a:t>
            </a:r>
          </a:p>
          <a:p>
            <a:pPr lvl="4" indent="-342900">
              <a:buFont typeface="Courier New" panose="02070309020205020404" pitchFamily="49" charset="0"/>
              <a:buChar char="o"/>
            </a:pPr>
            <a:r>
              <a:rPr lang="en-US" sz="2600" dirty="0"/>
              <a:t>families with children</a:t>
            </a:r>
          </a:p>
          <a:p>
            <a:pPr lvl="2" indent="-342900">
              <a:buFont typeface="Wingdings" panose="05000000000000000000" pitchFamily="2" charset="2"/>
              <a:buChar char="§"/>
            </a:pPr>
            <a:r>
              <a:rPr lang="en-US" sz="2600" b="1" dirty="0"/>
              <a:t>exemptions</a:t>
            </a:r>
            <a:endParaRPr lang="en-US" sz="800" b="1" dirty="0"/>
          </a:p>
          <a:p>
            <a:pPr marL="400050" lvl="1" indent="0">
              <a:buNone/>
            </a:pPr>
            <a:endParaRPr lang="en-US" sz="100" b="1" dirty="0"/>
          </a:p>
          <a:p>
            <a:pPr lvl="3" indent="-342900">
              <a:buFont typeface="Wingdings" panose="05000000000000000000" pitchFamily="2" charset="2"/>
              <a:buChar char="§"/>
            </a:pPr>
            <a:r>
              <a:rPr lang="en-US" sz="2400" dirty="0"/>
              <a:t>government-designated retirement housing</a:t>
            </a:r>
          </a:p>
          <a:p>
            <a:pPr lvl="3" indent="-342900">
              <a:buFont typeface="Wingdings" panose="05000000000000000000" pitchFamily="2" charset="2"/>
              <a:buChar char="§"/>
            </a:pPr>
            <a:r>
              <a:rPr lang="en-US" sz="2400" dirty="0"/>
              <a:t>retirement community (62+ years of age) </a:t>
            </a:r>
          </a:p>
          <a:p>
            <a:pPr lvl="3" indent="-342900">
              <a:buFont typeface="Wingdings" panose="05000000000000000000" pitchFamily="2" charset="2"/>
              <a:buChar char="§"/>
            </a:pPr>
            <a:r>
              <a:rPr lang="en-US" sz="2400" dirty="0"/>
              <a:t>retirement community if 80 % of dwellings have one person who is 55+</a:t>
            </a:r>
          </a:p>
          <a:p>
            <a:pPr lvl="3" indent="-342900">
              <a:buFont typeface="Wingdings" panose="05000000000000000000" pitchFamily="2" charset="2"/>
              <a:buChar char="§"/>
            </a:pPr>
            <a:r>
              <a:rPr lang="en-US" sz="2400" dirty="0"/>
              <a:t>1-4 unit dwellings where owners have no more than three houses</a:t>
            </a:r>
          </a:p>
          <a:p>
            <a:pPr marL="800100" lvl="2" indent="0">
              <a:buNone/>
            </a:pPr>
            <a:endParaRPr lang="en-US" b="1"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32876185"/>
      </p:ext>
    </p:extLst>
  </p:cSld>
  <p:clrMapOvr>
    <a:masterClrMapping/>
  </p:clrMapOvr>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400" y="76200"/>
            <a:ext cx="6553200" cy="6324600"/>
          </a:xfrm>
        </p:spPr>
        <p:txBody>
          <a:bodyPr>
            <a:normAutofit/>
          </a:bodyPr>
          <a:lstStyle/>
          <a:p>
            <a:pPr marL="0" indent="0">
              <a:buNone/>
            </a:pPr>
            <a:endParaRPr lang="en-US" sz="100" b="1" dirty="0">
              <a:solidFill>
                <a:srgbClr val="FF0000"/>
              </a:solidFill>
            </a:endParaRPr>
          </a:p>
          <a:p>
            <a:pPr marL="0" indent="0">
              <a:buNone/>
            </a:pPr>
            <a:endParaRPr lang="en-US" sz="800" b="1" dirty="0">
              <a:solidFill>
                <a:srgbClr val="FF0000"/>
              </a:solidFill>
            </a:endParaRPr>
          </a:p>
          <a:p>
            <a:pPr marL="0" indent="0">
              <a:buNone/>
            </a:pPr>
            <a:r>
              <a:rPr lang="en-US" sz="2400" b="1" dirty="0">
                <a:solidFill>
                  <a:srgbClr val="FF0000"/>
                </a:solidFill>
              </a:rPr>
              <a:t>Fair Housing Laws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Discrimination by the client</a:t>
            </a:r>
            <a:br>
              <a:rPr lang="en-US" sz="800" b="1" dirty="0"/>
            </a:br>
            <a:endParaRPr lang="en-US" sz="800" b="1" dirty="0"/>
          </a:p>
          <a:p>
            <a:pPr lvl="2" indent="-342900">
              <a:buFont typeface="Wingdings" panose="05000000000000000000" pitchFamily="2" charset="2"/>
              <a:buChar char="§"/>
            </a:pPr>
            <a:r>
              <a:rPr lang="en-US" dirty="0"/>
              <a:t>laws apply to owners as well as agents</a:t>
            </a:r>
            <a:br>
              <a:rPr lang="en-US" sz="800" dirty="0"/>
            </a:br>
            <a:endParaRPr lang="en-US" sz="800" dirty="0"/>
          </a:p>
          <a:p>
            <a:pPr lvl="2" indent="-342900">
              <a:buFont typeface="Wingdings" panose="05000000000000000000" pitchFamily="2" charset="2"/>
              <a:buChar char="§"/>
            </a:pPr>
            <a:r>
              <a:rPr lang="en-US" dirty="0"/>
              <a:t>agent liable if goes along with client discrimination</a:t>
            </a:r>
            <a:br>
              <a:rPr lang="en-US" sz="800" dirty="0"/>
            </a:br>
            <a:endParaRPr lang="en-US" sz="800" dirty="0"/>
          </a:p>
          <a:p>
            <a:pPr lvl="2" indent="-342900">
              <a:buFont typeface="Wingdings" panose="05000000000000000000" pitchFamily="2" charset="2"/>
              <a:buChar char="§"/>
            </a:pPr>
            <a:r>
              <a:rPr lang="en-US" dirty="0"/>
              <a:t>agent should withdraw from relationship with discriminatory client</a:t>
            </a:r>
            <a:br>
              <a:rPr lang="en-US" sz="1000" dirty="0"/>
            </a:br>
            <a:endParaRPr lang="en-US" sz="1000" dirty="0"/>
          </a:p>
          <a:p>
            <a:pPr lvl="1" indent="-342900">
              <a:buFont typeface="Wingdings" panose="05000000000000000000" pitchFamily="2" charset="2"/>
              <a:buChar char="q"/>
            </a:pPr>
            <a:r>
              <a:rPr lang="en-US" sz="2400" dirty="0"/>
              <a:t>Violations and enforcement</a:t>
            </a:r>
          </a:p>
          <a:p>
            <a:pPr lvl="2" indent="-342900">
              <a:buFont typeface="Wingdings" panose="05000000000000000000" pitchFamily="2" charset="2"/>
              <a:buChar char="§"/>
            </a:pPr>
            <a:r>
              <a:rPr lang="en-US" dirty="0"/>
              <a:t>file HUD complaint</a:t>
            </a:r>
          </a:p>
          <a:p>
            <a:pPr lvl="2" indent="-342900">
              <a:buFont typeface="Wingdings" panose="05000000000000000000" pitchFamily="2" charset="2"/>
              <a:buChar char="§"/>
            </a:pPr>
            <a:r>
              <a:rPr lang="en-US" dirty="0"/>
              <a:t>file suit in court</a:t>
            </a:r>
          </a:p>
          <a:p>
            <a:pPr lvl="2" indent="-342900">
              <a:buFont typeface="Wingdings" panose="05000000000000000000" pitchFamily="2" charset="2"/>
              <a:buChar char="§"/>
            </a:pPr>
            <a:r>
              <a:rPr lang="en-US" dirty="0"/>
              <a:t>may obtain injunction, damages</a:t>
            </a:r>
          </a:p>
          <a:p>
            <a:pPr lvl="2" indent="-342900">
              <a:buFont typeface="Wingdings" panose="05000000000000000000" pitchFamily="2" charset="2"/>
              <a:buChar char="§"/>
            </a:pPr>
            <a:r>
              <a:rPr lang="en-US" dirty="0"/>
              <a:t>violators subject to prosecution</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94265265"/>
      </p:ext>
    </p:extLst>
  </p:cSld>
  <p:clrMapOvr>
    <a:masterClrMapping/>
  </p:clrMapOvr>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400" y="76200"/>
            <a:ext cx="6553200" cy="6324600"/>
          </a:xfrm>
        </p:spPr>
        <p:txBody>
          <a:bodyPr>
            <a:normAutofit/>
          </a:bodyPr>
          <a:lstStyle/>
          <a:p>
            <a:pPr marL="0" indent="0">
              <a:buNone/>
            </a:pPr>
            <a:endParaRPr lang="en-US" sz="100" b="1" dirty="0">
              <a:solidFill>
                <a:srgbClr val="FF0000"/>
              </a:solidFill>
            </a:endParaRPr>
          </a:p>
          <a:p>
            <a:pPr marL="0" indent="0">
              <a:buNone/>
            </a:pPr>
            <a:endParaRPr lang="en-US" sz="1050" b="1" dirty="0">
              <a:solidFill>
                <a:srgbClr val="FF0000"/>
              </a:solidFill>
            </a:endParaRPr>
          </a:p>
          <a:p>
            <a:pPr marL="0" indent="0">
              <a:buNone/>
            </a:pPr>
            <a:r>
              <a:rPr lang="en-US" sz="2400" b="1" dirty="0">
                <a:solidFill>
                  <a:srgbClr val="FF0000"/>
                </a:solidFill>
              </a:rPr>
              <a:t>Fair Housing Laws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Fair financing laws</a:t>
            </a:r>
            <a:br>
              <a:rPr lang="en-US" sz="800" b="1" dirty="0"/>
            </a:br>
            <a:endParaRPr lang="en-US" sz="800" b="1" dirty="0"/>
          </a:p>
          <a:p>
            <a:pPr lvl="2" indent="-342900">
              <a:buFont typeface="Wingdings" panose="05000000000000000000" pitchFamily="2" charset="2"/>
              <a:buChar char="§"/>
            </a:pPr>
            <a:r>
              <a:rPr lang="en-US" dirty="0"/>
              <a:t>Equal Credit Opportunity Act (ECOA)</a:t>
            </a:r>
            <a:br>
              <a:rPr lang="en-US" sz="800" dirty="0"/>
            </a:br>
            <a:endParaRPr lang="en-US" sz="800" dirty="0"/>
          </a:p>
          <a:p>
            <a:pPr lvl="3" indent="-342900">
              <a:buFont typeface="Courier New" panose="02070309020205020404" pitchFamily="49" charset="0"/>
              <a:buChar char="o"/>
            </a:pPr>
            <a:r>
              <a:rPr lang="en-US" sz="2400" dirty="0"/>
              <a:t>lenders must be fair, impartial in loan qualifying</a:t>
            </a:r>
            <a:br>
              <a:rPr lang="en-US" sz="700" dirty="0"/>
            </a:br>
            <a:endParaRPr lang="en-US" sz="700" dirty="0"/>
          </a:p>
          <a:p>
            <a:pPr lvl="3" indent="-342900">
              <a:buFont typeface="Courier New" panose="02070309020205020404" pitchFamily="49" charset="0"/>
              <a:buChar char="o"/>
            </a:pPr>
            <a:r>
              <a:rPr lang="en-US" sz="2400" dirty="0"/>
              <a:t>may not discriminate based on race, color, religion, national origin, sex, marital status, age</a:t>
            </a:r>
            <a:br>
              <a:rPr lang="en-US" sz="800" dirty="0"/>
            </a:br>
            <a:endParaRPr lang="en-US" sz="800" dirty="0"/>
          </a:p>
          <a:p>
            <a:pPr lvl="3" indent="-342900">
              <a:buFont typeface="Courier New" panose="02070309020205020404" pitchFamily="49" charset="0"/>
              <a:buChar char="o"/>
            </a:pPr>
            <a:r>
              <a:rPr lang="en-US" sz="2400" dirty="0"/>
              <a:t>must state reasons for credit denial</a:t>
            </a:r>
            <a:br>
              <a:rPr lang="en-US" sz="800" dirty="0"/>
            </a:br>
            <a:endParaRPr lang="en-US" sz="800" dirty="0"/>
          </a:p>
          <a:p>
            <a:pPr lvl="3" indent="-342900">
              <a:buFont typeface="Courier New" panose="02070309020205020404" pitchFamily="49" charset="0"/>
              <a:buChar char="o"/>
            </a:pPr>
            <a:endParaRPr lang="en-US"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09039752"/>
      </p:ext>
    </p:extLst>
  </p:cSld>
  <p:clrMapOvr>
    <a:masterClrMapping/>
  </p:clrMapOvr>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400" y="76200"/>
            <a:ext cx="6553200" cy="6324600"/>
          </a:xfrm>
        </p:spPr>
        <p:txBody>
          <a:bodyPr>
            <a:normAutofit/>
          </a:bodyPr>
          <a:lstStyle/>
          <a:p>
            <a:pPr marL="0" indent="0">
              <a:buNone/>
            </a:pPr>
            <a:endParaRPr lang="en-US" sz="100" b="1" dirty="0">
              <a:solidFill>
                <a:srgbClr val="FF0000"/>
              </a:solidFill>
            </a:endParaRPr>
          </a:p>
          <a:p>
            <a:pPr marL="0" indent="0">
              <a:buNone/>
            </a:pPr>
            <a:endParaRPr lang="en-US" sz="800" b="1" dirty="0">
              <a:solidFill>
                <a:srgbClr val="FF0000"/>
              </a:solidFill>
            </a:endParaRPr>
          </a:p>
          <a:p>
            <a:pPr marL="0" indent="0">
              <a:buNone/>
            </a:pPr>
            <a:r>
              <a:rPr lang="en-US" sz="2400" b="1" dirty="0">
                <a:solidFill>
                  <a:srgbClr val="FF0000"/>
                </a:solidFill>
              </a:rPr>
              <a:t>Fair Housing Laws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Fair financing laws (cont.)</a:t>
            </a:r>
            <a:br>
              <a:rPr lang="en-US" sz="800" dirty="0"/>
            </a:br>
            <a:endParaRPr lang="en-US" sz="800" dirty="0"/>
          </a:p>
          <a:p>
            <a:pPr lvl="2" indent="-342900">
              <a:buFont typeface="Wingdings" panose="05000000000000000000" pitchFamily="2" charset="2"/>
              <a:buChar char="§"/>
            </a:pPr>
            <a:r>
              <a:rPr lang="en-US" dirty="0"/>
              <a:t>Home Mortgage Disclosure Act</a:t>
            </a:r>
            <a:br>
              <a:rPr lang="en-US" sz="800" dirty="0"/>
            </a:br>
            <a:endParaRPr lang="en-US" sz="800" dirty="0"/>
          </a:p>
          <a:p>
            <a:pPr marL="1714500" lvl="3" indent="-457200">
              <a:buFont typeface="Courier New" panose="02070309020205020404" pitchFamily="49" charset="0"/>
              <a:buChar char="o"/>
            </a:pPr>
            <a:r>
              <a:rPr lang="en-US" sz="2400" dirty="0"/>
              <a:t>prohibits redlining</a:t>
            </a:r>
            <a:br>
              <a:rPr lang="en-US" sz="800" dirty="0"/>
            </a:br>
            <a:endParaRPr lang="en-US" sz="800" dirty="0"/>
          </a:p>
          <a:p>
            <a:pPr marL="1714500" lvl="3" indent="-457200">
              <a:buFont typeface="Courier New" panose="02070309020205020404" pitchFamily="49" charset="0"/>
              <a:buChar char="o"/>
            </a:pPr>
            <a:r>
              <a:rPr lang="en-US" sz="2400" dirty="0"/>
              <a:t>lenders must report location of loans</a:t>
            </a:r>
            <a:endParaRPr lang="en-US" sz="700" dirty="0"/>
          </a:p>
          <a:p>
            <a:pPr lvl="3" indent="-342900">
              <a:buFont typeface="Courier New" panose="02070309020205020404" pitchFamily="49" charset="0"/>
              <a:buChar char="o"/>
            </a:pPr>
            <a:endParaRPr lang="en-US" sz="600" dirty="0"/>
          </a:p>
          <a:p>
            <a:pPr marL="857250" lvl="1" indent="-457200">
              <a:buFont typeface="Wingdings" panose="05000000000000000000" pitchFamily="2" charset="2"/>
              <a:buChar char="q"/>
            </a:pPr>
            <a:r>
              <a:rPr lang="en-US" sz="2400" dirty="0"/>
              <a:t>Americans with Disabilities Act (ADA)</a:t>
            </a:r>
            <a:br>
              <a:rPr lang="en-US" sz="800" dirty="0"/>
            </a:br>
            <a:endParaRPr lang="en-US" sz="800" dirty="0"/>
          </a:p>
          <a:p>
            <a:pPr marL="1257300" lvl="2" indent="-457200">
              <a:buFont typeface="Wingdings" panose="05000000000000000000" pitchFamily="2" charset="2"/>
              <a:buChar char="§"/>
            </a:pPr>
            <a:r>
              <a:rPr lang="en-US" dirty="0"/>
              <a:t>purpose is to prohibit discrimination against persons with disabilities</a:t>
            </a:r>
            <a:br>
              <a:rPr lang="en-US" sz="800" dirty="0"/>
            </a:br>
            <a:endParaRPr lang="en-US" sz="800" dirty="0"/>
          </a:p>
          <a:p>
            <a:pPr marL="1257300" lvl="2" indent="-457200">
              <a:buFont typeface="Wingdings" panose="05000000000000000000" pitchFamily="2" charset="2"/>
              <a:buChar char="§"/>
            </a:pPr>
            <a:r>
              <a:rPr lang="en-US" dirty="0"/>
              <a:t>applies to accessing public, employment,  education, transportation facilities</a:t>
            </a:r>
          </a:p>
          <a:p>
            <a:pPr marL="1257300" lvl="2" indent="-457200">
              <a:buFont typeface="Wingdings" panose="05000000000000000000" pitchFamily="2" charset="2"/>
              <a:buChar char="§"/>
            </a:pPr>
            <a:r>
              <a:rPr lang="en-US" dirty="0"/>
              <a:t>applies to private employers with 15+ employees and public employees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63725261"/>
      </p:ext>
    </p:extLst>
  </p:cSld>
  <p:clrMapOvr>
    <a:masterClrMapping/>
  </p:clrMapOvr>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400" y="76200"/>
            <a:ext cx="6553200" cy="6324600"/>
          </a:xfrm>
        </p:spPr>
        <p:txBody>
          <a:bodyPr>
            <a:normAutofit/>
          </a:bodyPr>
          <a:lstStyle/>
          <a:p>
            <a:pPr marL="0" indent="0">
              <a:buNone/>
            </a:pPr>
            <a:endParaRPr lang="en-US" sz="100" b="1" dirty="0">
              <a:solidFill>
                <a:srgbClr val="FF0000"/>
              </a:solidFill>
            </a:endParaRPr>
          </a:p>
          <a:p>
            <a:pPr marL="0" indent="0">
              <a:buNone/>
            </a:pPr>
            <a:endParaRPr lang="en-US" sz="800" b="1" dirty="0">
              <a:solidFill>
                <a:srgbClr val="FF0000"/>
              </a:solidFill>
            </a:endParaRPr>
          </a:p>
          <a:p>
            <a:pPr marL="0" indent="0">
              <a:buNone/>
            </a:pPr>
            <a:r>
              <a:rPr lang="en-US" sz="2400" b="1" dirty="0">
                <a:solidFill>
                  <a:srgbClr val="FF0000"/>
                </a:solidFill>
              </a:rPr>
              <a:t>Fair Housing Laws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Americans with Disabilities Act (ADA)</a:t>
            </a:r>
            <a:br>
              <a:rPr lang="en-US" sz="800" dirty="0"/>
            </a:br>
            <a:endParaRPr lang="en-US" sz="800" dirty="0"/>
          </a:p>
          <a:p>
            <a:pPr marL="1257300" lvl="2" indent="-457200">
              <a:buFont typeface="Wingdings" panose="05000000000000000000" pitchFamily="2" charset="2"/>
              <a:buChar char="§"/>
            </a:pPr>
            <a:r>
              <a:rPr lang="en-US" dirty="0"/>
              <a:t>Title I: Employment</a:t>
            </a:r>
            <a:br>
              <a:rPr lang="en-US" dirty="0"/>
            </a:br>
            <a:br>
              <a:rPr lang="en-US" sz="100" dirty="0"/>
            </a:br>
            <a:endParaRPr lang="en-US" sz="100" dirty="0"/>
          </a:p>
          <a:p>
            <a:pPr marL="1714500" lvl="3" indent="-457200">
              <a:buFont typeface="Courier New" panose="02070309020205020404" pitchFamily="49" charset="0"/>
              <a:buChar char="o"/>
            </a:pPr>
            <a:r>
              <a:rPr lang="en-US" sz="2400" dirty="0"/>
              <a:t>must have equal opportunity, enforced by ECOA</a:t>
            </a:r>
            <a:br>
              <a:rPr lang="en-US" sz="800" dirty="0"/>
            </a:br>
            <a:endParaRPr lang="en-US" sz="800" dirty="0"/>
          </a:p>
          <a:p>
            <a:pPr marL="1257300" lvl="2" indent="-457200">
              <a:buFont typeface="Wingdings" panose="05000000000000000000" pitchFamily="2" charset="2"/>
              <a:buChar char="§"/>
            </a:pPr>
            <a:r>
              <a:rPr lang="en-US" dirty="0"/>
              <a:t>Title II: State, local government</a:t>
            </a:r>
            <a:br>
              <a:rPr lang="en-US" sz="700" dirty="0"/>
            </a:br>
            <a:endParaRPr lang="en-US" sz="700" dirty="0"/>
          </a:p>
          <a:p>
            <a:pPr marL="1714500" lvl="3" indent="-457200">
              <a:buFont typeface="Courier New" panose="02070309020205020404" pitchFamily="49" charset="0"/>
              <a:buChar char="o"/>
            </a:pPr>
            <a:r>
              <a:rPr lang="en-US" sz="2400" dirty="0"/>
              <a:t>cannot discriminate in state and local services</a:t>
            </a:r>
            <a:br>
              <a:rPr lang="en-US" sz="700" dirty="0"/>
            </a:br>
            <a:endParaRPr lang="en-US" sz="700" dirty="0"/>
          </a:p>
          <a:p>
            <a:pPr marL="1257300" lvl="2" indent="-457200">
              <a:buFont typeface="Wingdings" panose="05000000000000000000" pitchFamily="2" charset="2"/>
              <a:buChar char="§"/>
            </a:pPr>
            <a:r>
              <a:rPr lang="en-US" dirty="0"/>
              <a:t>Title III: Public accommodations</a:t>
            </a:r>
            <a:br>
              <a:rPr lang="en-US" dirty="0"/>
            </a:br>
            <a:endParaRPr lang="en-US" sz="700" dirty="0"/>
          </a:p>
          <a:p>
            <a:pPr marL="1714500" lvl="3" indent="-457200">
              <a:buFont typeface="Courier New" panose="02070309020205020404" pitchFamily="49" charset="0"/>
              <a:buChar char="o"/>
            </a:pPr>
            <a:r>
              <a:rPr lang="en-US" sz="2400" dirty="0"/>
              <a:t>cannot discriminate in public accommodations, commercial facilities</a:t>
            </a:r>
          </a:p>
          <a:p>
            <a:pPr marL="1714500" lvl="3" indent="-457200">
              <a:buFont typeface="Courier New" panose="02070309020205020404" pitchFamily="49" charset="0"/>
              <a:buChar char="o"/>
            </a:pPr>
            <a:endParaRPr lang="en-US" sz="24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46403652"/>
      </p:ext>
    </p:extLst>
  </p:cSld>
  <p:clrMapOvr>
    <a:masterClrMapping/>
  </p:clrMapOvr>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76200"/>
            <a:ext cx="6705593" cy="6324600"/>
          </a:xfrm>
        </p:spPr>
        <p:txBody>
          <a:bodyPr>
            <a:normAutofit/>
          </a:bodyPr>
          <a:lstStyle/>
          <a:p>
            <a:pPr marL="0" indent="0">
              <a:buNone/>
            </a:pPr>
            <a:endParaRPr lang="en-US" sz="100" b="1" dirty="0">
              <a:solidFill>
                <a:srgbClr val="FF0000"/>
              </a:solidFill>
            </a:endParaRPr>
          </a:p>
          <a:p>
            <a:pPr marL="0" indent="0">
              <a:buNone/>
            </a:pPr>
            <a:endParaRPr lang="en-US" sz="800" b="1" dirty="0">
              <a:solidFill>
                <a:srgbClr val="FF0000"/>
              </a:solidFill>
            </a:endParaRPr>
          </a:p>
          <a:p>
            <a:pPr marL="0" indent="0">
              <a:buNone/>
            </a:pPr>
            <a:r>
              <a:rPr lang="en-US" sz="2400" b="1" dirty="0">
                <a:solidFill>
                  <a:srgbClr val="FF0000"/>
                </a:solidFill>
              </a:rPr>
              <a:t>Fair Housing Laws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Americans with Disabilities Act (ADA)</a:t>
            </a:r>
            <a:br>
              <a:rPr lang="en-US" sz="800" dirty="0"/>
            </a:br>
            <a:endParaRPr lang="en-US" sz="800" dirty="0"/>
          </a:p>
          <a:p>
            <a:pPr marL="1257300" lvl="2" indent="-457200">
              <a:buFont typeface="Wingdings" panose="05000000000000000000" pitchFamily="2" charset="2"/>
              <a:buChar char="§"/>
            </a:pPr>
            <a:r>
              <a:rPr lang="en-US" dirty="0"/>
              <a:t>Title IV: Telecommunication</a:t>
            </a:r>
            <a:br>
              <a:rPr lang="en-US" dirty="0"/>
            </a:br>
            <a:br>
              <a:rPr lang="en-US" sz="100" dirty="0"/>
            </a:br>
            <a:endParaRPr lang="en-US" sz="100" dirty="0"/>
          </a:p>
          <a:p>
            <a:pPr marL="1714500" lvl="3" indent="-457200">
              <a:buFont typeface="Courier New" panose="02070309020205020404" pitchFamily="49" charset="0"/>
              <a:buChar char="o"/>
            </a:pPr>
            <a:r>
              <a:rPr lang="en-US" sz="2400" dirty="0"/>
              <a:t>concerns accommodations in telecommunications, public service messaging</a:t>
            </a:r>
            <a:br>
              <a:rPr lang="en-US" sz="800" dirty="0"/>
            </a:br>
            <a:endParaRPr lang="en-US" sz="800" dirty="0"/>
          </a:p>
          <a:p>
            <a:pPr marL="1257300" lvl="2" indent="-457200">
              <a:buFont typeface="Wingdings" panose="05000000000000000000" pitchFamily="2" charset="2"/>
              <a:buChar char="§"/>
            </a:pPr>
            <a:r>
              <a:rPr lang="en-US" dirty="0"/>
              <a:t>Title V: miscellaneous</a:t>
            </a:r>
            <a:br>
              <a:rPr lang="en-US" sz="700" dirty="0"/>
            </a:br>
            <a:endParaRPr lang="en-US" sz="700" dirty="0"/>
          </a:p>
          <a:p>
            <a:pPr marL="1714500" lvl="3" indent="-457200">
              <a:buFont typeface="Courier New" panose="02070309020205020404" pitchFamily="49" charset="0"/>
              <a:buChar char="o"/>
            </a:pPr>
            <a:r>
              <a:rPr lang="en-US" sz="2400" dirty="0"/>
              <a:t>general provisions as to how ADA affects other laws, insurance, lawyers</a:t>
            </a:r>
            <a:br>
              <a:rPr lang="en-US" sz="700" dirty="0"/>
            </a:br>
            <a:endParaRPr lang="en-US" sz="700" dirty="0"/>
          </a:p>
          <a:p>
            <a:pPr marL="1257300" lvl="2" indent="-457200">
              <a:buFont typeface="Wingdings" panose="05000000000000000000" pitchFamily="2" charset="2"/>
              <a:buChar char="§"/>
            </a:pPr>
            <a:r>
              <a:rPr lang="en-US" dirty="0"/>
              <a:t>licensees should clearly understand provisions of Title I and III</a:t>
            </a:r>
            <a:endParaRPr lang="en-US" sz="2400" dirty="0"/>
          </a:p>
          <a:p>
            <a:pPr marL="1714500" lvl="3" indent="-457200">
              <a:buFont typeface="Courier New" panose="02070309020205020404" pitchFamily="49" charset="0"/>
              <a:buChar char="o"/>
            </a:pPr>
            <a:endParaRPr lang="en-US" sz="24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58555424"/>
      </p:ext>
    </p:extLst>
  </p:cSld>
  <p:clrMapOvr>
    <a:masterClrMapping/>
  </p:clrMapOvr>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76200"/>
            <a:ext cx="6705593" cy="6324600"/>
          </a:xfrm>
        </p:spPr>
        <p:txBody>
          <a:bodyPr>
            <a:normAutofit/>
          </a:bodyPr>
          <a:lstStyle/>
          <a:p>
            <a:pPr marL="0" indent="0">
              <a:buNone/>
            </a:pPr>
            <a:endParaRPr lang="en-US" sz="100" b="1" dirty="0">
              <a:solidFill>
                <a:srgbClr val="FF0000"/>
              </a:solidFill>
            </a:endParaRPr>
          </a:p>
          <a:p>
            <a:pPr marL="0" indent="0">
              <a:buNone/>
            </a:pPr>
            <a:endParaRPr lang="en-US" sz="800" b="1" dirty="0">
              <a:solidFill>
                <a:srgbClr val="FF0000"/>
              </a:solidFill>
            </a:endParaRPr>
          </a:p>
          <a:p>
            <a:pPr marL="0" indent="0">
              <a:buNone/>
            </a:pPr>
            <a:r>
              <a:rPr lang="en-US" sz="2400" b="1" dirty="0">
                <a:solidFill>
                  <a:srgbClr val="FF0000"/>
                </a:solidFill>
              </a:rPr>
              <a:t>Fair Housing Laws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Americans with Disabilities Act (ADA)</a:t>
            </a:r>
            <a:br>
              <a:rPr lang="en-US" sz="800" dirty="0"/>
            </a:br>
            <a:endParaRPr lang="en-US" sz="800" dirty="0"/>
          </a:p>
          <a:p>
            <a:pPr marL="1257300" lvl="2" indent="-457200">
              <a:buFont typeface="Wingdings" panose="05000000000000000000" pitchFamily="2" charset="2"/>
              <a:buChar char="§"/>
            </a:pPr>
            <a:r>
              <a:rPr lang="en-US" dirty="0"/>
              <a:t>ADA requirements</a:t>
            </a:r>
            <a:br>
              <a:rPr lang="en-US" dirty="0"/>
            </a:br>
            <a:br>
              <a:rPr lang="en-US" sz="100" dirty="0"/>
            </a:br>
            <a:endParaRPr lang="en-US" sz="100" dirty="0"/>
          </a:p>
          <a:p>
            <a:pPr marL="1714500" lvl="3" indent="-457200">
              <a:buFont typeface="Courier New" panose="02070309020205020404" pitchFamily="49" charset="0"/>
              <a:buChar char="o"/>
            </a:pPr>
            <a:r>
              <a:rPr lang="en-US" sz="2400" dirty="0"/>
              <a:t>landlords must modify housing to be accessible without hindrance</a:t>
            </a:r>
            <a:br>
              <a:rPr lang="en-US" sz="700" dirty="0"/>
            </a:br>
            <a:endParaRPr lang="en-US" sz="700" dirty="0"/>
          </a:p>
          <a:p>
            <a:pPr marL="1714500" lvl="3" indent="-457200">
              <a:buFont typeface="Courier New" panose="02070309020205020404" pitchFamily="49" charset="0"/>
              <a:buChar char="o"/>
            </a:pPr>
            <a:r>
              <a:rPr lang="en-US" sz="2400" dirty="0"/>
              <a:t>access must be equivalent to that provided for non-disabled persons</a:t>
            </a:r>
            <a:endParaRPr lang="en-US" sz="700" dirty="0"/>
          </a:p>
          <a:p>
            <a:pPr marL="1714500" lvl="3" indent="-457200">
              <a:buFont typeface="Courier New" panose="02070309020205020404" pitchFamily="49" charset="0"/>
              <a:buChar char="o"/>
            </a:pPr>
            <a:endParaRPr lang="en-US" sz="700" dirty="0"/>
          </a:p>
          <a:p>
            <a:pPr marL="1257300" lvl="2" indent="-457200">
              <a:buFont typeface="Wingdings" panose="05000000000000000000" pitchFamily="2" charset="2"/>
              <a:buChar char="§"/>
            </a:pPr>
            <a:r>
              <a:rPr lang="en-US" dirty="0"/>
              <a:t>penalties</a:t>
            </a:r>
            <a:br>
              <a:rPr lang="en-US" sz="400" dirty="0"/>
            </a:br>
            <a:endParaRPr lang="en-US" sz="400" dirty="0"/>
          </a:p>
          <a:p>
            <a:pPr marL="1714500" lvl="3" indent="-457200">
              <a:buFont typeface="Courier New" panose="02070309020205020404" pitchFamily="49" charset="0"/>
              <a:buChar char="o"/>
            </a:pPr>
            <a:r>
              <a:rPr lang="en-US" sz="2400" dirty="0"/>
              <a:t>violations can result in citations, license restrictions, fines, injunctions </a:t>
            </a:r>
            <a:br>
              <a:rPr lang="en-US" sz="500" dirty="0"/>
            </a:br>
            <a:endParaRPr lang="en-US" sz="500" dirty="0"/>
          </a:p>
          <a:p>
            <a:pPr marL="1714500" lvl="3" indent="-457200">
              <a:buFont typeface="Courier New" panose="02070309020205020404" pitchFamily="49" charset="0"/>
              <a:buChar char="o"/>
            </a:pPr>
            <a:r>
              <a:rPr lang="en-US" sz="2400" dirty="0"/>
              <a:t>owners can be liable for personal injury damages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solidFill>
                  <a:srgbClr val="FF0000"/>
                </a:solidFill>
              </a:rPr>
              <a:t>Fair Housing Laws</a:t>
            </a:r>
          </a:p>
          <a:p>
            <a:endParaRPr lang="en-US" b="1" dirty="0">
              <a:solidFill>
                <a:srgbClr val="FF0000"/>
              </a:solidFill>
            </a:endParaRPr>
          </a:p>
          <a:p>
            <a:r>
              <a:rPr lang="en-US" b="1" dirty="0"/>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18732184"/>
      </p:ext>
    </p:extLst>
  </p:cSld>
  <p:clrMapOvr>
    <a:masterClrMapping/>
  </p:clrMapOvr>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76200"/>
            <a:ext cx="6705593" cy="6324600"/>
          </a:xfrm>
        </p:spPr>
        <p:txBody>
          <a:bodyPr>
            <a:normAutofit lnSpcReduction="10000"/>
          </a:bodyPr>
          <a:lstStyle/>
          <a:p>
            <a:pPr marL="0" indent="0">
              <a:buNone/>
            </a:pPr>
            <a:endParaRPr lang="en-US" sz="100" b="1" dirty="0">
              <a:solidFill>
                <a:srgbClr val="FF0000"/>
              </a:solidFill>
            </a:endParaRPr>
          </a:p>
          <a:p>
            <a:pPr marL="0" indent="0">
              <a:buNone/>
            </a:pPr>
            <a:endParaRPr lang="en-US" sz="800" b="1" dirty="0">
              <a:solidFill>
                <a:srgbClr val="FF0000"/>
              </a:solidFill>
            </a:endParaRPr>
          </a:p>
          <a:p>
            <a:pPr marL="0" indent="0">
              <a:buNone/>
            </a:pPr>
            <a:r>
              <a:rPr lang="en-US" sz="2400" b="1" dirty="0">
                <a:solidFill>
                  <a:srgbClr val="FF0000"/>
                </a:solidFill>
              </a:rPr>
              <a:t>Property Disclosures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Residential Property Condition</a:t>
            </a:r>
            <a:br>
              <a:rPr lang="en-US" sz="2400" dirty="0"/>
            </a:br>
            <a:endParaRPr lang="en-US" sz="800" dirty="0"/>
          </a:p>
          <a:p>
            <a:pPr marL="1257300" lvl="2" indent="-457200">
              <a:buFont typeface="Wingdings" panose="05000000000000000000" pitchFamily="2" charset="2"/>
              <a:buChar char="§"/>
            </a:pPr>
            <a:r>
              <a:rPr lang="en-US" dirty="0"/>
              <a:t>Seller’s Disclosure Form</a:t>
            </a:r>
            <a:br>
              <a:rPr lang="en-US" sz="800" dirty="0"/>
            </a:br>
            <a:br>
              <a:rPr lang="en-US" sz="800" dirty="0"/>
            </a:br>
            <a:br>
              <a:rPr lang="en-US" sz="100" dirty="0"/>
            </a:br>
            <a:endParaRPr lang="en-US" sz="100" dirty="0"/>
          </a:p>
          <a:p>
            <a:pPr marL="1714500" lvl="3" indent="-457200">
              <a:buFont typeface="Courier New" panose="02070309020205020404" pitchFamily="49" charset="0"/>
              <a:buChar char="o"/>
            </a:pPr>
            <a:r>
              <a:rPr lang="en-US" sz="2400" dirty="0"/>
              <a:t>sellers (not agents) must complete form in many states for prospective buyers</a:t>
            </a:r>
            <a:br>
              <a:rPr lang="en-US" sz="700" dirty="0"/>
            </a:br>
            <a:endParaRPr lang="en-US" sz="700" dirty="0"/>
          </a:p>
          <a:p>
            <a:pPr marL="1714500" lvl="3" indent="-457200">
              <a:buFont typeface="Courier New" panose="02070309020205020404" pitchFamily="49" charset="0"/>
              <a:buChar char="o"/>
            </a:pPr>
            <a:r>
              <a:rPr lang="en-US" sz="2400" dirty="0"/>
              <a:t>describes property condition at time of sale on state-approved forms</a:t>
            </a:r>
            <a:endParaRPr lang="en-US" sz="700" dirty="0"/>
          </a:p>
          <a:p>
            <a:pPr marL="1714500" lvl="3" indent="-457200">
              <a:buFont typeface="Courier New" panose="02070309020205020404" pitchFamily="49" charset="0"/>
              <a:buChar char="o"/>
            </a:pPr>
            <a:endParaRPr lang="en-US" sz="700" dirty="0"/>
          </a:p>
          <a:p>
            <a:pPr marL="1257300" lvl="2" indent="-457200">
              <a:buFont typeface="Wingdings" panose="05000000000000000000" pitchFamily="2" charset="2"/>
              <a:buChar char="§"/>
            </a:pPr>
            <a:r>
              <a:rPr lang="en-US" dirty="0"/>
              <a:t>owners role</a:t>
            </a:r>
            <a:br>
              <a:rPr lang="en-US" sz="400" dirty="0"/>
            </a:br>
            <a:endParaRPr lang="en-US" sz="400" dirty="0"/>
          </a:p>
          <a:p>
            <a:pPr marL="1714500" lvl="3" indent="-457200">
              <a:buFont typeface="Courier New" panose="02070309020205020404" pitchFamily="49" charset="0"/>
              <a:buChar char="o"/>
            </a:pPr>
            <a:r>
              <a:rPr lang="en-US" sz="2400" dirty="0"/>
              <a:t>seller’s must affirm whether or not problems exist with property or it’s systems</a:t>
            </a:r>
            <a:br>
              <a:rPr lang="en-US" sz="700" dirty="0"/>
            </a:br>
            <a:endParaRPr lang="en-US" sz="700" dirty="0"/>
          </a:p>
          <a:p>
            <a:pPr marL="1714500" lvl="3" indent="-457200">
              <a:buFont typeface="Courier New" panose="02070309020205020404" pitchFamily="49" charset="0"/>
              <a:buChar char="o"/>
            </a:pPr>
            <a:r>
              <a:rPr lang="en-US" sz="2400" dirty="0"/>
              <a:t>if unknown, seller must so state; if a defect is known, seller must disclose</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892405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Sole Ownership</a:t>
            </a:r>
          </a:p>
          <a:p>
            <a:pPr marL="0" indent="0">
              <a:buNone/>
            </a:pPr>
            <a:endParaRPr lang="en-US" sz="2400" dirty="0"/>
          </a:p>
          <a:p>
            <a:pPr marL="400050" lvl="1" indent="0">
              <a:buNone/>
            </a:pPr>
            <a:r>
              <a:rPr lang="en-US" sz="2400" b="1" dirty="0"/>
              <a:t>Tenancy in severalty</a:t>
            </a:r>
            <a:br>
              <a:rPr lang="en-US" sz="2400" b="1" dirty="0"/>
            </a:br>
            <a:endParaRPr lang="en-US" sz="2400" b="1" dirty="0"/>
          </a:p>
          <a:p>
            <a:pPr lvl="1" indent="-342900">
              <a:buFont typeface="Wingdings" panose="05000000000000000000" pitchFamily="2" charset="2"/>
              <a:buChar char="q"/>
            </a:pPr>
            <a:r>
              <a:rPr lang="en-US" sz="2400" dirty="0"/>
              <a:t>Sole ownership of a freehold estate</a:t>
            </a:r>
            <a:br>
              <a:rPr lang="en-US" sz="2400" dirty="0"/>
            </a:br>
            <a:endParaRPr lang="en-US" sz="2400" dirty="0"/>
          </a:p>
          <a:p>
            <a:pPr lvl="1" indent="-342900">
              <a:buFont typeface="Wingdings" panose="05000000000000000000" pitchFamily="2" charset="2"/>
              <a:buChar char="q"/>
            </a:pPr>
            <a:r>
              <a:rPr lang="en-US" sz="2400" dirty="0"/>
              <a:t>Single-party ownership; passes to heirs</a:t>
            </a:r>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solidFill>
                  <a:srgbClr val="FF0000"/>
                </a:solidFill>
              </a:rPr>
              <a:t>Sole Ownership</a:t>
            </a:r>
          </a:p>
          <a:p>
            <a:endParaRPr lang="en-US" b="1" dirty="0">
              <a:solidFill>
                <a:srgbClr val="FF0000"/>
              </a:solidFill>
            </a:endParaRPr>
          </a:p>
          <a:p>
            <a:r>
              <a:rPr lang="en-US" b="1" dirty="0"/>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a:cxnSpLocks/>
          </p:cNvCxnSpPr>
          <p:nvPr/>
        </p:nvCxnSpPr>
        <p:spPr>
          <a:xfrm>
            <a:off x="22098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4-3</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7425374"/>
      </p:ext>
    </p:extLst>
  </p:cSld>
  <p:clrMapOvr>
    <a:masterClrMapping/>
  </p:clrMapOvr>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76200"/>
            <a:ext cx="6705593" cy="6324600"/>
          </a:xfrm>
        </p:spPr>
        <p:txBody>
          <a:bodyPr>
            <a:normAutofit/>
          </a:bodyPr>
          <a:lstStyle/>
          <a:p>
            <a:pPr marL="0" indent="0">
              <a:buNone/>
            </a:pPr>
            <a:endParaRPr lang="en-US" sz="100" b="1" dirty="0">
              <a:solidFill>
                <a:srgbClr val="FF0000"/>
              </a:solidFill>
            </a:endParaRPr>
          </a:p>
          <a:p>
            <a:pPr marL="0" indent="0">
              <a:buNone/>
            </a:pPr>
            <a:endParaRPr lang="en-US" sz="800" b="1" dirty="0">
              <a:solidFill>
                <a:srgbClr val="FF0000"/>
              </a:solidFill>
            </a:endParaRPr>
          </a:p>
          <a:p>
            <a:pPr marL="0" indent="0">
              <a:buNone/>
            </a:pPr>
            <a:r>
              <a:rPr lang="en-US" sz="2400" b="1" dirty="0">
                <a:solidFill>
                  <a:srgbClr val="FF0000"/>
                </a:solidFill>
              </a:rPr>
              <a:t>Property Disclosures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Residential Property Condition </a:t>
            </a:r>
            <a:endParaRPr lang="en-US" sz="800" dirty="0"/>
          </a:p>
          <a:p>
            <a:pPr marL="1714500" lvl="3" indent="-457200">
              <a:buFont typeface="Courier New" panose="02070309020205020404" pitchFamily="49" charset="0"/>
              <a:buChar char="o"/>
            </a:pPr>
            <a:endParaRPr lang="en-US" sz="700" dirty="0"/>
          </a:p>
          <a:p>
            <a:pPr marL="1257300" lvl="2" indent="-457200">
              <a:buFont typeface="Wingdings" panose="05000000000000000000" pitchFamily="2" charset="2"/>
              <a:buChar char="§"/>
            </a:pPr>
            <a:r>
              <a:rPr lang="en-US" dirty="0"/>
              <a:t>owners role (cont.)</a:t>
            </a:r>
            <a:br>
              <a:rPr lang="en-US" sz="800" dirty="0"/>
            </a:br>
            <a:endParaRPr lang="en-US" sz="800" dirty="0"/>
          </a:p>
          <a:p>
            <a:pPr marL="1714500" lvl="3" indent="-457200">
              <a:buFont typeface="Courier New" panose="02070309020205020404" pitchFamily="49" charset="0"/>
              <a:buChar char="o"/>
            </a:pPr>
            <a:r>
              <a:rPr lang="en-US" sz="2400" dirty="0"/>
              <a:t>if seller is unaware of a problem, s/he can state “no representation” which removes liability for not disclosing</a:t>
            </a:r>
            <a:br>
              <a:rPr lang="en-US" sz="400" dirty="0"/>
            </a:br>
            <a:endParaRPr lang="en-US" sz="400" dirty="0"/>
          </a:p>
          <a:p>
            <a:pPr marL="1714500" lvl="3" indent="-457200">
              <a:buFont typeface="Courier New" panose="02070309020205020404" pitchFamily="49" charset="0"/>
              <a:buChar char="o"/>
            </a:pPr>
            <a:r>
              <a:rPr lang="en-US" sz="2400" dirty="0"/>
              <a:t>seller must sign, deliver to buyer and buyer must acknowledge receipt</a:t>
            </a:r>
            <a:br>
              <a:rPr lang="en-US" sz="400" dirty="0"/>
            </a:br>
            <a:endParaRPr lang="en-US" sz="400" dirty="0"/>
          </a:p>
          <a:p>
            <a:pPr marL="1257300" lvl="2" indent="-457200">
              <a:buFont typeface="Wingdings" panose="05000000000000000000" pitchFamily="2" charset="2"/>
              <a:buChar char="§"/>
            </a:pPr>
            <a:r>
              <a:rPr lang="en-US" dirty="0"/>
              <a:t>licensee’s role</a:t>
            </a:r>
            <a:br>
              <a:rPr lang="en-US" sz="600" dirty="0"/>
            </a:br>
            <a:endParaRPr lang="en-US" sz="600" dirty="0"/>
          </a:p>
          <a:p>
            <a:pPr marL="1714500" lvl="3" indent="-457200">
              <a:buFont typeface="Courier New" panose="02070309020205020404" pitchFamily="49" charset="0"/>
              <a:buChar char="o"/>
            </a:pPr>
            <a:r>
              <a:rPr lang="en-US" sz="2400" dirty="0"/>
              <a:t>must disclose any material facts that are known or reasonably should have known</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28119325"/>
      </p:ext>
    </p:extLst>
  </p:cSld>
  <p:clrMapOvr>
    <a:masterClrMapping/>
  </p:clrMapOvr>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76200"/>
            <a:ext cx="6705593" cy="6324600"/>
          </a:xfrm>
        </p:spPr>
        <p:txBody>
          <a:bodyPr>
            <a:normAutofit/>
          </a:bodyPr>
          <a:lstStyle/>
          <a:p>
            <a:pPr marL="0" indent="0">
              <a:buNone/>
            </a:pPr>
            <a:endParaRPr lang="en-US" sz="100" b="1" dirty="0">
              <a:solidFill>
                <a:srgbClr val="FF0000"/>
              </a:solidFill>
            </a:endParaRPr>
          </a:p>
          <a:p>
            <a:pPr marL="0" indent="0">
              <a:buNone/>
            </a:pPr>
            <a:endParaRPr lang="en-US" sz="2400" b="1" dirty="0">
              <a:solidFill>
                <a:srgbClr val="FF0000"/>
              </a:solidFill>
            </a:endParaRPr>
          </a:p>
          <a:p>
            <a:pPr marL="0" indent="0">
              <a:buNone/>
            </a:pPr>
            <a:r>
              <a:rPr lang="en-US" sz="2400" b="1" dirty="0">
                <a:solidFill>
                  <a:srgbClr val="FF0000"/>
                </a:solidFill>
              </a:rPr>
              <a:t>Property Disclosures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Residential Property Condition </a:t>
            </a:r>
            <a:endParaRPr lang="en-US" sz="800" dirty="0"/>
          </a:p>
          <a:p>
            <a:pPr marL="1714500" lvl="3" indent="-457200">
              <a:buFont typeface="Courier New" panose="02070309020205020404" pitchFamily="49" charset="0"/>
              <a:buChar char="o"/>
            </a:pPr>
            <a:endParaRPr lang="en-US" sz="700" dirty="0"/>
          </a:p>
          <a:p>
            <a:pPr marL="1257300" lvl="2" indent="-457200">
              <a:buFont typeface="Wingdings" panose="05000000000000000000" pitchFamily="2" charset="2"/>
              <a:buChar char="§"/>
            </a:pPr>
            <a:r>
              <a:rPr lang="en-US" dirty="0"/>
              <a:t>right of rescission</a:t>
            </a:r>
            <a:br>
              <a:rPr lang="en-US" sz="800" dirty="0"/>
            </a:br>
            <a:endParaRPr lang="en-US" sz="800" dirty="0"/>
          </a:p>
          <a:p>
            <a:pPr marL="1714500" lvl="3" indent="-457200">
              <a:buFont typeface="Courier New" panose="02070309020205020404" pitchFamily="49" charset="0"/>
              <a:buChar char="o"/>
            </a:pPr>
            <a:r>
              <a:rPr lang="en-US" sz="2400" dirty="0"/>
              <a:t>if seller does not complete and deliver form, buyer receives a right to rescind contract and reclaim deposit</a:t>
            </a:r>
            <a:br>
              <a:rPr lang="en-US" sz="2800" dirty="0"/>
            </a:br>
            <a:br>
              <a:rPr lang="en-US" sz="500" dirty="0"/>
            </a:br>
            <a:endParaRPr lang="en-US" sz="500" dirty="0"/>
          </a:p>
          <a:p>
            <a:pPr marL="1714500" lvl="3" indent="-457200">
              <a:buFont typeface="Courier New" panose="02070309020205020404" pitchFamily="49" charset="0"/>
              <a:buChar char="o"/>
            </a:pPr>
            <a:r>
              <a:rPr lang="en-US" sz="2400" dirty="0"/>
              <a:t>right to cancel continues until closing or occupancy</a:t>
            </a:r>
            <a:br>
              <a:rPr lang="en-US" sz="400" dirty="0"/>
            </a:br>
            <a:endParaRPr lang="en-US" sz="4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02576887"/>
      </p:ext>
    </p:extLst>
  </p:cSld>
  <p:clrMapOvr>
    <a:masterClrMapping/>
  </p:clrMapOvr>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76200"/>
            <a:ext cx="6705593" cy="6324600"/>
          </a:xfrm>
        </p:spPr>
        <p:txBody>
          <a:bodyPr>
            <a:normAutofit/>
          </a:bodyPr>
          <a:lstStyle/>
          <a:p>
            <a:pPr marL="0" indent="0">
              <a:buNone/>
            </a:pPr>
            <a:endParaRPr lang="en-US" sz="100" b="1" dirty="0">
              <a:solidFill>
                <a:srgbClr val="FF0000"/>
              </a:solidFill>
            </a:endParaRPr>
          </a:p>
          <a:p>
            <a:pPr marL="0" indent="0">
              <a:buNone/>
            </a:pPr>
            <a:endParaRPr lang="en-US" sz="1100" b="1" dirty="0">
              <a:solidFill>
                <a:srgbClr val="FF0000"/>
              </a:solidFill>
            </a:endParaRPr>
          </a:p>
          <a:p>
            <a:pPr marL="0" indent="0">
              <a:buNone/>
            </a:pPr>
            <a:r>
              <a:rPr lang="en-US" sz="2400" b="1" dirty="0">
                <a:solidFill>
                  <a:srgbClr val="FF0000"/>
                </a:solidFill>
              </a:rPr>
              <a:t>Property Disclosures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Residential Property Condition </a:t>
            </a:r>
            <a:endParaRPr lang="en-US" sz="800" dirty="0"/>
          </a:p>
          <a:p>
            <a:pPr marL="1714500" lvl="3" indent="-457200">
              <a:buFont typeface="Courier New" panose="02070309020205020404" pitchFamily="49" charset="0"/>
              <a:buChar char="o"/>
            </a:pPr>
            <a:endParaRPr lang="en-US" sz="700" dirty="0"/>
          </a:p>
          <a:p>
            <a:pPr marL="1257300" lvl="2" indent="-457200">
              <a:buFont typeface="Wingdings" panose="05000000000000000000" pitchFamily="2" charset="2"/>
              <a:buChar char="§"/>
            </a:pPr>
            <a:r>
              <a:rPr lang="en-US" dirty="0"/>
              <a:t>property condition and material facts</a:t>
            </a:r>
            <a:br>
              <a:rPr lang="en-US" sz="800" dirty="0"/>
            </a:br>
            <a:endParaRPr lang="en-US" sz="800" dirty="0"/>
          </a:p>
          <a:p>
            <a:pPr marL="1714500" lvl="3" indent="-457200">
              <a:buFont typeface="Courier New" panose="02070309020205020404" pitchFamily="49" charset="0"/>
              <a:buChar char="o"/>
            </a:pPr>
            <a:r>
              <a:rPr lang="en-US" sz="2400" dirty="0"/>
              <a:t>material fact = a fact affecting the property’s value or the prospect’s decision to contract</a:t>
            </a:r>
            <a:br>
              <a:rPr lang="en-US" sz="400" dirty="0"/>
            </a:br>
            <a:endParaRPr lang="en-US" sz="400" dirty="0"/>
          </a:p>
          <a:p>
            <a:pPr marL="1714500" lvl="3" indent="-457200">
              <a:buFont typeface="Courier New" panose="02070309020205020404" pitchFamily="49" charset="0"/>
              <a:buChar char="o"/>
            </a:pPr>
            <a:r>
              <a:rPr lang="en-US" sz="2400" dirty="0"/>
              <a:t>property stigmas are not material facts (previous crime, suicide, disease, etc.)</a:t>
            </a:r>
          </a:p>
          <a:p>
            <a:pPr marL="1714500" lvl="3" indent="-457200">
              <a:buFont typeface="Courier New" panose="02070309020205020404" pitchFamily="49" charset="0"/>
              <a:buChar char="o"/>
            </a:pPr>
            <a:r>
              <a:rPr lang="en-US" sz="2400" dirty="0"/>
              <a:t>no requirement to disclose non-material facts</a:t>
            </a:r>
          </a:p>
          <a:p>
            <a:pPr marL="1714500" lvl="3" indent="-457200">
              <a:buFont typeface="Courier New" panose="02070309020205020404" pitchFamily="49" charset="0"/>
              <a:buChar char="o"/>
            </a:pPr>
            <a:r>
              <a:rPr lang="en-US" sz="2400" dirty="0"/>
              <a:t>material facts can include the surrounding area in addition to the immediate premises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45032511"/>
      </p:ext>
    </p:extLst>
  </p:cSld>
  <p:clrMapOvr>
    <a:masterClrMapping/>
  </p:clrMapOvr>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76200"/>
            <a:ext cx="6705593" cy="6324600"/>
          </a:xfrm>
        </p:spPr>
        <p:txBody>
          <a:bodyPr>
            <a:normAutofit/>
          </a:bodyPr>
          <a:lstStyle/>
          <a:p>
            <a:pPr marL="0" indent="0">
              <a:buNone/>
            </a:pPr>
            <a:endParaRPr lang="en-US" sz="100" b="1" dirty="0">
              <a:solidFill>
                <a:srgbClr val="FF0000"/>
              </a:solidFill>
            </a:endParaRPr>
          </a:p>
          <a:p>
            <a:pPr marL="0" indent="0">
              <a:buNone/>
            </a:pPr>
            <a:endParaRPr lang="en-US" sz="2400" b="1" dirty="0">
              <a:solidFill>
                <a:srgbClr val="FF0000"/>
              </a:solidFill>
            </a:endParaRPr>
          </a:p>
          <a:p>
            <a:pPr marL="0" indent="0">
              <a:buNone/>
            </a:pPr>
            <a:r>
              <a:rPr lang="en-US" sz="2400" b="1" dirty="0">
                <a:solidFill>
                  <a:srgbClr val="FF0000"/>
                </a:solidFill>
              </a:rPr>
              <a:t>Property Disclosures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Environmental issues</a:t>
            </a:r>
            <a:endParaRPr lang="en-US" sz="800" dirty="0"/>
          </a:p>
          <a:p>
            <a:pPr marL="1714500" lvl="3" indent="-457200">
              <a:buFont typeface="Courier New" panose="02070309020205020404" pitchFamily="49" charset="0"/>
              <a:buChar char="o"/>
            </a:pPr>
            <a:endParaRPr lang="en-US" sz="700" dirty="0"/>
          </a:p>
          <a:p>
            <a:pPr marL="1257300" lvl="2" indent="-457200">
              <a:buFont typeface="Wingdings" panose="05000000000000000000" pitchFamily="2" charset="2"/>
              <a:buChar char="§"/>
            </a:pPr>
            <a:r>
              <a:rPr lang="en-US" dirty="0"/>
              <a:t>licensees and principals are responsible for disclosing, remediating hazards</a:t>
            </a:r>
            <a:br>
              <a:rPr lang="en-US" sz="700" dirty="0"/>
            </a:br>
            <a:endParaRPr lang="en-US" sz="700" dirty="0"/>
          </a:p>
          <a:p>
            <a:pPr marL="1257300" lvl="2" indent="-457200">
              <a:buFont typeface="Wingdings" panose="05000000000000000000" pitchFamily="2" charset="2"/>
              <a:buChar char="§"/>
            </a:pPr>
            <a:r>
              <a:rPr lang="en-US" dirty="0"/>
              <a:t>lead-based paint</a:t>
            </a:r>
            <a:br>
              <a:rPr lang="en-US" dirty="0"/>
            </a:br>
            <a:br>
              <a:rPr lang="en-US" sz="500" dirty="0"/>
            </a:br>
            <a:endParaRPr lang="en-US" sz="500" dirty="0"/>
          </a:p>
          <a:p>
            <a:pPr marL="1714500" lvl="3" indent="-457200">
              <a:buFont typeface="Courier New" panose="02070309020205020404" pitchFamily="49" charset="0"/>
              <a:buChar char="o"/>
            </a:pPr>
            <a:r>
              <a:rPr lang="en-US" sz="2400" dirty="0"/>
              <a:t>if property built before 1978, must disclose possible lead hazard</a:t>
            </a:r>
            <a:br>
              <a:rPr lang="en-US" sz="2400" dirty="0"/>
            </a:br>
            <a:br>
              <a:rPr lang="en-US" sz="400" dirty="0"/>
            </a:br>
            <a:endParaRPr lang="en-US" sz="400" dirty="0"/>
          </a:p>
          <a:p>
            <a:pPr marL="1714500" lvl="3" indent="-457200">
              <a:buFont typeface="Courier New" panose="02070309020205020404" pitchFamily="49" charset="0"/>
              <a:buChar char="o"/>
            </a:pPr>
            <a:r>
              <a:rPr lang="en-US" sz="2400" dirty="0"/>
              <a:t>use form “Protect Your Family from Lead in Your Home”</a:t>
            </a:r>
            <a:br>
              <a:rPr lang="en-US" sz="500" dirty="0"/>
            </a:br>
            <a:endParaRPr lang="en-US" sz="500" dirty="0"/>
          </a:p>
          <a:p>
            <a:pPr marL="1714500" lvl="3" indent="-457200">
              <a:buFont typeface="Courier New" panose="02070309020205020404" pitchFamily="49" charset="0"/>
              <a:buChar char="o"/>
            </a:pPr>
            <a:r>
              <a:rPr lang="en-US" sz="2400" dirty="0"/>
              <a:t>buyers may want to conduct risk assessment prior to purchase</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69227132"/>
      </p:ext>
    </p:extLst>
  </p:cSld>
  <p:clrMapOvr>
    <a:masterClrMapping/>
  </p:clrMapOvr>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76200"/>
            <a:ext cx="6705593" cy="6324600"/>
          </a:xfrm>
        </p:spPr>
        <p:txBody>
          <a:bodyPr>
            <a:normAutofit lnSpcReduction="10000"/>
          </a:bodyPr>
          <a:lstStyle/>
          <a:p>
            <a:pPr marL="0" indent="0">
              <a:buNone/>
            </a:pPr>
            <a:endParaRPr lang="en-US" sz="100" b="1" dirty="0">
              <a:solidFill>
                <a:srgbClr val="FF0000"/>
              </a:solidFill>
            </a:endParaRPr>
          </a:p>
          <a:p>
            <a:pPr marL="0" indent="0">
              <a:buNone/>
            </a:pPr>
            <a:endParaRPr lang="en-US" sz="1100" b="1" dirty="0">
              <a:solidFill>
                <a:srgbClr val="FF0000"/>
              </a:solidFill>
            </a:endParaRPr>
          </a:p>
          <a:p>
            <a:pPr marL="0" indent="0">
              <a:buNone/>
            </a:pPr>
            <a:r>
              <a:rPr lang="en-US" sz="2400" b="1" dirty="0">
                <a:solidFill>
                  <a:srgbClr val="FF0000"/>
                </a:solidFill>
              </a:rPr>
              <a:t>Property Disclosures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Environmental issues</a:t>
            </a:r>
            <a:endParaRPr lang="en-US" sz="800" dirty="0"/>
          </a:p>
          <a:p>
            <a:pPr marL="1714500" lvl="3" indent="-457200">
              <a:buFont typeface="Courier New" panose="02070309020205020404" pitchFamily="49" charset="0"/>
              <a:buChar char="o"/>
            </a:pPr>
            <a:endParaRPr lang="en-US" sz="700" dirty="0"/>
          </a:p>
          <a:p>
            <a:pPr marL="1257300" lvl="2" indent="-457200">
              <a:buFont typeface="Wingdings" panose="05000000000000000000" pitchFamily="2" charset="2"/>
              <a:buChar char="§"/>
            </a:pPr>
            <a:r>
              <a:rPr lang="en-US" dirty="0"/>
              <a:t>mold</a:t>
            </a:r>
            <a:br>
              <a:rPr lang="en-US" sz="500" dirty="0"/>
            </a:br>
            <a:endParaRPr lang="en-US" sz="500" dirty="0"/>
          </a:p>
          <a:p>
            <a:pPr marL="1714500" lvl="3" indent="-457200">
              <a:buFont typeface="Courier New" panose="02070309020205020404" pitchFamily="49" charset="0"/>
              <a:buChar char="o"/>
            </a:pPr>
            <a:r>
              <a:rPr lang="en-US" sz="2400" dirty="0"/>
              <a:t>must be disclosed if present in home</a:t>
            </a:r>
            <a:br>
              <a:rPr lang="en-US" sz="1800" dirty="0"/>
            </a:br>
            <a:br>
              <a:rPr lang="en-US" sz="200" dirty="0"/>
            </a:br>
            <a:endParaRPr lang="en-US" sz="200" dirty="0"/>
          </a:p>
          <a:p>
            <a:pPr marL="1714500" lvl="3" indent="-457200">
              <a:buFont typeface="Courier New" panose="02070309020205020404" pitchFamily="49" charset="0"/>
              <a:buChar char="o"/>
            </a:pPr>
            <a:r>
              <a:rPr lang="en-US" sz="2400" dirty="0"/>
              <a:t>must also disclose flooding and water damage that can cause mold</a:t>
            </a:r>
            <a:br>
              <a:rPr lang="en-US" sz="2400" dirty="0"/>
            </a:br>
            <a:endParaRPr lang="en-US" sz="500" dirty="0"/>
          </a:p>
          <a:p>
            <a:pPr marL="1257300" lvl="2" indent="-457200">
              <a:buFont typeface="Wingdings" panose="05000000000000000000" pitchFamily="2" charset="2"/>
              <a:buChar char="§"/>
            </a:pPr>
            <a:r>
              <a:rPr lang="en-US" dirty="0"/>
              <a:t>Asbestos</a:t>
            </a:r>
            <a:br>
              <a:rPr lang="en-US" sz="600" dirty="0"/>
            </a:br>
            <a:endParaRPr lang="en-US" sz="600" dirty="0"/>
          </a:p>
          <a:p>
            <a:pPr marL="1714500" lvl="3" indent="-457200">
              <a:buFont typeface="Courier New" panose="02070309020205020404" pitchFamily="49" charset="0"/>
              <a:buChar char="o"/>
            </a:pPr>
            <a:r>
              <a:rPr lang="en-US" sz="2400" dirty="0"/>
              <a:t>can cause lung cancer; must be removed by experts to prevent contamination</a:t>
            </a:r>
            <a:br>
              <a:rPr lang="en-US" sz="500" dirty="0"/>
            </a:br>
            <a:endParaRPr lang="en-US" sz="500" dirty="0"/>
          </a:p>
          <a:p>
            <a:pPr marL="1257300" lvl="2" indent="-457200">
              <a:buFont typeface="Wingdings" panose="05000000000000000000" pitchFamily="2" charset="2"/>
              <a:buChar char="§"/>
            </a:pPr>
            <a:r>
              <a:rPr lang="en-US" dirty="0"/>
              <a:t>air quality</a:t>
            </a:r>
          </a:p>
          <a:p>
            <a:pPr marL="1714500" lvl="3" indent="-457200">
              <a:buFont typeface="Courier New" panose="02070309020205020404" pitchFamily="49" charset="0"/>
              <a:buChar char="o"/>
            </a:pPr>
            <a:r>
              <a:rPr lang="en-US" sz="2400" dirty="0"/>
              <a:t>can/should test for carbon monoxide, radon, formaldehyde, other toxic chemicals prior to sale</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33958326"/>
      </p:ext>
    </p:extLst>
  </p:cSld>
  <p:clrMapOvr>
    <a:masterClrMapping/>
  </p:clrMapOvr>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0"/>
            <a:ext cx="6705593" cy="6858000"/>
          </a:xfrm>
        </p:spPr>
        <p:txBody>
          <a:bodyPr>
            <a:normAutofit lnSpcReduction="10000"/>
          </a:bodyPr>
          <a:lstStyle/>
          <a:p>
            <a:pPr marL="0" indent="0">
              <a:buNone/>
            </a:pPr>
            <a:endParaRPr lang="en-US" sz="100" b="1" dirty="0">
              <a:solidFill>
                <a:srgbClr val="FF0000"/>
              </a:solidFill>
            </a:endParaRPr>
          </a:p>
          <a:p>
            <a:pPr marL="0" indent="0">
              <a:buNone/>
            </a:pPr>
            <a:endParaRPr lang="en-US" sz="1300" b="1" dirty="0">
              <a:solidFill>
                <a:srgbClr val="FF0000"/>
              </a:solidFill>
            </a:endParaRPr>
          </a:p>
          <a:p>
            <a:pPr marL="0" indent="0">
              <a:buNone/>
            </a:pPr>
            <a:r>
              <a:rPr lang="en-US" sz="2400" b="1" dirty="0">
                <a:solidFill>
                  <a:srgbClr val="FF0000"/>
                </a:solidFill>
              </a:rPr>
              <a:t>Property Disclosures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Environmental issues</a:t>
            </a:r>
            <a:endParaRPr lang="en-US" sz="800" dirty="0"/>
          </a:p>
          <a:p>
            <a:pPr marL="1714500" lvl="3" indent="-457200">
              <a:buFont typeface="Courier New" panose="02070309020205020404" pitchFamily="49" charset="0"/>
              <a:buChar char="o"/>
            </a:pPr>
            <a:endParaRPr lang="en-US" sz="700" dirty="0"/>
          </a:p>
          <a:p>
            <a:pPr marL="1257300" lvl="2" indent="-457200">
              <a:buFont typeface="Wingdings" panose="05000000000000000000" pitchFamily="2" charset="2"/>
              <a:buChar char="§"/>
            </a:pPr>
            <a:r>
              <a:rPr lang="en-US" dirty="0"/>
              <a:t>carbon monoxide</a:t>
            </a:r>
            <a:br>
              <a:rPr lang="en-US" sz="500" dirty="0"/>
            </a:br>
            <a:endParaRPr lang="en-US" sz="500" dirty="0"/>
          </a:p>
          <a:p>
            <a:pPr marL="1714500" lvl="3" indent="-457200">
              <a:buFont typeface="Courier New" panose="02070309020205020404" pitchFamily="49" charset="0"/>
              <a:buChar char="o"/>
            </a:pPr>
            <a:r>
              <a:rPr lang="en-US" sz="2400" dirty="0"/>
              <a:t>emitted by gas space heaters, chimneys, furnaces, stoves, etc.</a:t>
            </a:r>
            <a:br>
              <a:rPr lang="en-US" sz="1800" dirty="0"/>
            </a:br>
            <a:br>
              <a:rPr lang="en-US" sz="200" dirty="0"/>
            </a:br>
            <a:endParaRPr lang="en-US" sz="200" dirty="0"/>
          </a:p>
          <a:p>
            <a:pPr marL="1714500" lvl="3" indent="-457200">
              <a:buFont typeface="Courier New" panose="02070309020205020404" pitchFamily="49" charset="0"/>
              <a:buChar char="o"/>
            </a:pPr>
            <a:r>
              <a:rPr lang="en-US" sz="2400" dirty="0"/>
              <a:t>detectors should be in every home</a:t>
            </a:r>
            <a:br>
              <a:rPr lang="en-US" sz="1100" dirty="0"/>
            </a:br>
            <a:br>
              <a:rPr lang="en-US" sz="1100" dirty="0"/>
            </a:br>
            <a:endParaRPr lang="en-US" sz="100" dirty="0"/>
          </a:p>
          <a:p>
            <a:pPr marL="1257300" lvl="2" indent="-457200">
              <a:buFont typeface="Wingdings" panose="05000000000000000000" pitchFamily="2" charset="2"/>
              <a:buChar char="§"/>
            </a:pPr>
            <a:r>
              <a:rPr lang="en-US" dirty="0"/>
              <a:t>faulty septic systems</a:t>
            </a:r>
            <a:br>
              <a:rPr lang="en-US" sz="800" dirty="0"/>
            </a:br>
            <a:endParaRPr lang="en-US" sz="800" dirty="0"/>
          </a:p>
          <a:p>
            <a:pPr marL="1714500" lvl="3" indent="-457200">
              <a:buFont typeface="Courier New" panose="02070309020205020404" pitchFamily="49" charset="0"/>
              <a:buChar char="o"/>
            </a:pPr>
            <a:r>
              <a:rPr lang="en-US" sz="2400" dirty="0"/>
              <a:t>can release contaminants into soil</a:t>
            </a:r>
            <a:br>
              <a:rPr lang="en-US" sz="500" dirty="0"/>
            </a:br>
            <a:endParaRPr lang="en-US" sz="500" dirty="0"/>
          </a:p>
          <a:p>
            <a:pPr marL="1714500" lvl="3" indent="-457200">
              <a:buFont typeface="Courier New" panose="02070309020205020404" pitchFamily="49" charset="0"/>
              <a:buChar char="o"/>
            </a:pPr>
            <a:r>
              <a:rPr lang="en-US" sz="2400" dirty="0"/>
              <a:t>should inspect periodically and prior to any conveyance</a:t>
            </a:r>
          </a:p>
          <a:p>
            <a:pPr marL="1257300" lvl="2" indent="-457200">
              <a:buFont typeface="Wingdings" panose="05000000000000000000" pitchFamily="2" charset="2"/>
              <a:buChar char="§"/>
            </a:pPr>
            <a:r>
              <a:rPr lang="en-US" dirty="0"/>
              <a:t>radon</a:t>
            </a:r>
          </a:p>
          <a:p>
            <a:pPr marL="1714500" lvl="3" indent="-457200">
              <a:buFont typeface="Courier New" panose="02070309020205020404" pitchFamily="49" charset="0"/>
              <a:buChar char="o"/>
            </a:pPr>
            <a:r>
              <a:rPr lang="en-US" sz="2400" dirty="0"/>
              <a:t>detectable radioactive ground gas that can cause cancer; should include in any home inspection</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73819106"/>
      </p:ext>
    </p:extLst>
  </p:cSld>
  <p:clrMapOvr>
    <a:masterClrMapping/>
  </p:clrMapOvr>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76200"/>
            <a:ext cx="6705593" cy="6324600"/>
          </a:xfrm>
        </p:spPr>
        <p:txBody>
          <a:bodyPr>
            <a:normAutofit/>
          </a:bodyPr>
          <a:lstStyle/>
          <a:p>
            <a:pPr marL="0" indent="0">
              <a:buNone/>
            </a:pPr>
            <a:endParaRPr lang="en-US" sz="100" b="1" dirty="0">
              <a:solidFill>
                <a:srgbClr val="FF0000"/>
              </a:solidFill>
            </a:endParaRPr>
          </a:p>
          <a:p>
            <a:pPr marL="0" indent="0">
              <a:buNone/>
            </a:pPr>
            <a:endParaRPr lang="en-US" sz="2400" b="1" dirty="0">
              <a:solidFill>
                <a:srgbClr val="FF0000"/>
              </a:solidFill>
            </a:endParaRPr>
          </a:p>
          <a:p>
            <a:pPr marL="0" indent="0">
              <a:buNone/>
            </a:pPr>
            <a:r>
              <a:rPr lang="en-US" sz="2400" b="1" dirty="0">
                <a:solidFill>
                  <a:srgbClr val="FF0000"/>
                </a:solidFill>
              </a:rPr>
              <a:t>Property Disclosures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Environmental issues</a:t>
            </a:r>
            <a:endParaRPr lang="en-US" sz="800" dirty="0"/>
          </a:p>
          <a:p>
            <a:pPr marL="1714500" lvl="3" indent="-457200">
              <a:buFont typeface="Courier New" panose="02070309020205020404" pitchFamily="49" charset="0"/>
              <a:buChar char="o"/>
            </a:pPr>
            <a:endParaRPr lang="en-US" sz="700" dirty="0"/>
          </a:p>
          <a:p>
            <a:pPr marL="1257300" lvl="2" indent="-457200">
              <a:buFont typeface="Wingdings" panose="05000000000000000000" pitchFamily="2" charset="2"/>
              <a:buChar char="§"/>
            </a:pPr>
            <a:r>
              <a:rPr lang="en-US" dirty="0"/>
              <a:t>urea formaldehyde</a:t>
            </a:r>
            <a:br>
              <a:rPr lang="en-US" sz="500" dirty="0"/>
            </a:br>
            <a:endParaRPr lang="en-US" sz="500" dirty="0"/>
          </a:p>
          <a:p>
            <a:pPr marL="1714500" lvl="3" indent="-457200">
              <a:buFont typeface="Courier New" panose="02070309020205020404" pitchFamily="49" charset="0"/>
              <a:buChar char="o"/>
            </a:pPr>
            <a:r>
              <a:rPr lang="en-US" sz="2400" dirty="0"/>
              <a:t>hazard in foam insulation and pressed wood products, </a:t>
            </a:r>
            <a:r>
              <a:rPr lang="en-US" sz="2400" dirty="0" err="1"/>
              <a:t>eg</a:t>
            </a:r>
            <a:r>
              <a:rPr lang="en-US" sz="2400" dirty="0"/>
              <a:t>, particle board</a:t>
            </a:r>
            <a:br>
              <a:rPr lang="en-US" sz="400" dirty="0"/>
            </a:br>
            <a:endParaRPr lang="en-US" sz="400" dirty="0"/>
          </a:p>
          <a:p>
            <a:pPr marL="1714500" lvl="3" indent="-457200">
              <a:buFont typeface="Courier New" panose="02070309020205020404" pitchFamily="49" charset="0"/>
              <a:buChar char="o"/>
            </a:pPr>
            <a:r>
              <a:rPr lang="en-US" sz="2400" dirty="0"/>
              <a:t>severity of hazard decreases over time</a:t>
            </a:r>
            <a:br>
              <a:rPr lang="en-US" sz="2400" dirty="0"/>
            </a:br>
            <a:endParaRPr lang="en-US" sz="500" dirty="0"/>
          </a:p>
          <a:p>
            <a:pPr marL="1257300" lvl="2" indent="-457200">
              <a:buFont typeface="Wingdings" panose="05000000000000000000" pitchFamily="2" charset="2"/>
              <a:buChar char="§"/>
            </a:pPr>
            <a:r>
              <a:rPr lang="en-US" dirty="0"/>
              <a:t>underground storage tanks (UST)</a:t>
            </a:r>
          </a:p>
          <a:p>
            <a:pPr marL="1714500" lvl="3" indent="-457200">
              <a:buFont typeface="Courier New" panose="02070309020205020404" pitchFamily="49" charset="0"/>
              <a:buChar char="o"/>
            </a:pPr>
            <a:r>
              <a:rPr lang="en-US" sz="2400" dirty="0"/>
              <a:t>commercial hazard if leaking</a:t>
            </a:r>
          </a:p>
          <a:p>
            <a:pPr marL="1714500" lvl="3" indent="-457200">
              <a:buFont typeface="Courier New" panose="02070309020205020404" pitchFamily="49" charset="0"/>
              <a:buChar char="o"/>
            </a:pPr>
            <a:r>
              <a:rPr lang="en-US" sz="2400" dirty="0"/>
              <a:t>should disclose presence of any UST</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00906945"/>
      </p:ext>
    </p:extLst>
  </p:cSld>
  <p:clrMapOvr>
    <a:masterClrMapping/>
  </p:clrMapOvr>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76200"/>
            <a:ext cx="6705593" cy="6781800"/>
          </a:xfrm>
        </p:spPr>
        <p:txBody>
          <a:bodyPr>
            <a:normAutofit/>
          </a:bodyPr>
          <a:lstStyle/>
          <a:p>
            <a:pPr marL="0" indent="0">
              <a:buNone/>
            </a:pPr>
            <a:endParaRPr lang="en-US" sz="100" b="1" dirty="0">
              <a:solidFill>
                <a:srgbClr val="FF0000"/>
              </a:solidFill>
            </a:endParaRPr>
          </a:p>
          <a:p>
            <a:pPr marL="0" indent="0">
              <a:buNone/>
            </a:pPr>
            <a:endParaRPr lang="en-US" sz="1300" b="1" dirty="0">
              <a:solidFill>
                <a:srgbClr val="FF0000"/>
              </a:solidFill>
            </a:endParaRPr>
          </a:p>
          <a:p>
            <a:pPr marL="0" indent="0">
              <a:buNone/>
            </a:pPr>
            <a:r>
              <a:rPr lang="en-US" sz="2400" b="1" dirty="0">
                <a:solidFill>
                  <a:srgbClr val="FF0000"/>
                </a:solidFill>
              </a:rPr>
              <a:t>Property Disclosures</a:t>
            </a: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Environmental issues</a:t>
            </a:r>
            <a:br>
              <a:rPr lang="en-US" sz="1100" dirty="0"/>
            </a:br>
            <a:endParaRPr lang="en-US" sz="1100" dirty="0"/>
          </a:p>
          <a:p>
            <a:pPr marL="1257300" lvl="2" indent="-457200">
              <a:buFont typeface="Wingdings" panose="05000000000000000000" pitchFamily="2" charset="2"/>
              <a:buChar char="§"/>
            </a:pPr>
            <a:r>
              <a:rPr lang="en-US" dirty="0"/>
              <a:t>Clean Air and Clean Water Acts</a:t>
            </a:r>
            <a:br>
              <a:rPr lang="en-US" sz="800" dirty="0"/>
            </a:br>
            <a:endParaRPr lang="en-US" sz="800" dirty="0"/>
          </a:p>
          <a:p>
            <a:pPr marL="1714500" lvl="3" indent="-457200">
              <a:buFont typeface="Courier New" panose="02070309020205020404" pitchFamily="49" charset="0"/>
              <a:buChar char="o"/>
            </a:pPr>
            <a:r>
              <a:rPr lang="en-US" sz="2400" dirty="0"/>
              <a:t>Clean Air Act controls air pollution on national scale</a:t>
            </a:r>
            <a:br>
              <a:rPr lang="en-US" sz="800" dirty="0"/>
            </a:br>
            <a:endParaRPr lang="en-US" sz="800" dirty="0"/>
          </a:p>
          <a:p>
            <a:pPr marL="1714500" lvl="3" indent="-457200">
              <a:buFont typeface="Courier New" panose="02070309020205020404" pitchFamily="49" charset="0"/>
              <a:buChar char="o"/>
            </a:pPr>
            <a:r>
              <a:rPr lang="en-US" sz="2400" dirty="0"/>
              <a:t>creates pollutant- emission standards</a:t>
            </a:r>
            <a:br>
              <a:rPr lang="en-US" sz="800" dirty="0"/>
            </a:br>
            <a:endParaRPr lang="en-US" sz="800" dirty="0"/>
          </a:p>
          <a:p>
            <a:pPr marL="1714500" lvl="3" indent="-457200">
              <a:buFont typeface="Courier New" panose="02070309020205020404" pitchFamily="49" charset="0"/>
              <a:buChar char="o"/>
            </a:pPr>
            <a:r>
              <a:rPr lang="en-US" sz="2400" dirty="0"/>
              <a:t>monitors air quality</a:t>
            </a:r>
            <a:br>
              <a:rPr lang="en-US" sz="800" dirty="0"/>
            </a:br>
            <a:endParaRPr lang="en-US" sz="800" dirty="0"/>
          </a:p>
          <a:p>
            <a:pPr marL="1714500" lvl="3" indent="-457200">
              <a:buFont typeface="Courier New" panose="02070309020205020404" pitchFamily="49" charset="0"/>
              <a:buChar char="o"/>
            </a:pPr>
            <a:r>
              <a:rPr lang="en-US" sz="2400" dirty="0"/>
              <a:t>Clean Water Act governs, sets standards for controlling water pollution</a:t>
            </a:r>
            <a:br>
              <a:rPr lang="en-US" sz="800" dirty="0"/>
            </a:br>
            <a:endParaRPr lang="en-US" sz="800" dirty="0"/>
          </a:p>
          <a:p>
            <a:pPr marL="1714500" lvl="3" indent="-457200">
              <a:buFont typeface="Courier New" panose="02070309020205020404" pitchFamily="49" charset="0"/>
              <a:buChar char="o"/>
            </a:pPr>
            <a:r>
              <a:rPr lang="en-US" sz="2400" dirty="0"/>
              <a:t>applies to all waters connected to navigable waterways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99312592"/>
      </p:ext>
    </p:extLst>
  </p:cSld>
  <p:clrMapOvr>
    <a:masterClrMapping/>
  </p:clrMapOvr>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76200"/>
            <a:ext cx="6705593" cy="6324600"/>
          </a:xfrm>
        </p:spPr>
        <p:txBody>
          <a:bodyPr>
            <a:normAutofit/>
          </a:bodyPr>
          <a:lstStyle/>
          <a:p>
            <a:pPr marL="0" indent="0">
              <a:buNone/>
            </a:pPr>
            <a:endParaRPr lang="en-US" sz="100" b="1" dirty="0">
              <a:solidFill>
                <a:srgbClr val="FF0000"/>
              </a:solidFill>
            </a:endParaRPr>
          </a:p>
          <a:p>
            <a:pPr marL="0" indent="0">
              <a:buNone/>
            </a:pPr>
            <a:endParaRPr lang="en-US" sz="2400" b="1" dirty="0">
              <a:solidFill>
                <a:srgbClr val="FF0000"/>
              </a:solidFill>
            </a:endParaRPr>
          </a:p>
          <a:p>
            <a:pPr marL="0" indent="0">
              <a:buNone/>
            </a:pPr>
            <a:r>
              <a:rPr lang="en-US" sz="2400" b="1" dirty="0">
                <a:solidFill>
                  <a:srgbClr val="FF0000"/>
                </a:solidFill>
              </a:rPr>
              <a:t>Property Disclosures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Environmental issues</a:t>
            </a:r>
            <a:br>
              <a:rPr lang="en-US" sz="1000" dirty="0"/>
            </a:br>
            <a:endParaRPr lang="en-US" sz="1000" dirty="0"/>
          </a:p>
          <a:p>
            <a:pPr marL="1257300" lvl="2" indent="-457200">
              <a:buFont typeface="Wingdings" panose="05000000000000000000" pitchFamily="2" charset="2"/>
              <a:buChar char="§"/>
            </a:pPr>
            <a:r>
              <a:rPr lang="en-US" dirty="0"/>
              <a:t>Safe Drinking Water Act</a:t>
            </a:r>
          </a:p>
          <a:p>
            <a:pPr marL="1714500" lvl="3" indent="-457200">
              <a:buFont typeface="Courier New" panose="02070309020205020404" pitchFamily="49" charset="0"/>
              <a:buChar char="o"/>
            </a:pPr>
            <a:r>
              <a:rPr lang="en-US" sz="2400" dirty="0"/>
              <a:t>regulates, protects public supply of drinking water</a:t>
            </a:r>
          </a:p>
          <a:p>
            <a:pPr marL="1714500" lvl="3" indent="-457200">
              <a:buFont typeface="Courier New" panose="02070309020205020404" pitchFamily="49" charset="0"/>
              <a:buChar char="o"/>
            </a:pPr>
            <a:r>
              <a:rPr lang="en-US" sz="2400" dirty="0"/>
              <a:t>sets protection standards, requires water suppliers to report discovered health risks</a:t>
            </a:r>
          </a:p>
          <a:p>
            <a:pPr marL="1714500" lvl="3" indent="-457200">
              <a:buFont typeface="Courier New" panose="02070309020205020404" pitchFamily="49" charset="0"/>
              <a:buChar char="o"/>
            </a:pPr>
            <a:r>
              <a:rPr lang="en-US" sz="2400" dirty="0"/>
              <a:t>sellers must disclose property’s source of drinking water and proximity to septic systems</a:t>
            </a:r>
          </a:p>
          <a:p>
            <a:pPr marL="1714500" lvl="3" indent="-457200">
              <a:buFont typeface="Courier New" panose="02070309020205020404" pitchFamily="49" charset="0"/>
              <a:buChar char="o"/>
            </a:pPr>
            <a:r>
              <a:rPr lang="en-US" sz="2400" dirty="0"/>
              <a:t>should test any well system</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20-25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23876711"/>
      </p:ext>
    </p:extLst>
  </p:cSld>
  <p:clrMapOvr>
    <a:masterClrMapping/>
  </p:clrMapOvr>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76200"/>
            <a:ext cx="6705593" cy="6324600"/>
          </a:xfrm>
        </p:spPr>
        <p:txBody>
          <a:bodyPr>
            <a:normAutofit/>
          </a:bodyPr>
          <a:lstStyle/>
          <a:p>
            <a:pPr marL="0" indent="0">
              <a:buNone/>
            </a:pPr>
            <a:endParaRPr lang="en-US" sz="100" b="1" dirty="0">
              <a:solidFill>
                <a:srgbClr val="FF0000"/>
              </a:solidFill>
            </a:endParaRPr>
          </a:p>
          <a:p>
            <a:pPr marL="0" indent="0">
              <a:buNone/>
            </a:pPr>
            <a:endParaRPr lang="en-US" sz="1200" b="1" dirty="0">
              <a:solidFill>
                <a:srgbClr val="FF0000"/>
              </a:solidFill>
            </a:endParaRPr>
          </a:p>
          <a:p>
            <a:pPr marL="0" indent="0">
              <a:buNone/>
            </a:pPr>
            <a:r>
              <a:rPr lang="en-US" sz="2400" b="1" dirty="0">
                <a:solidFill>
                  <a:srgbClr val="FF0000"/>
                </a:solidFill>
              </a:rPr>
              <a:t>Property Disclosures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Environmental issues</a:t>
            </a:r>
            <a:br>
              <a:rPr lang="en-US" sz="1000" dirty="0"/>
            </a:br>
            <a:endParaRPr lang="en-US" sz="1000" dirty="0"/>
          </a:p>
          <a:p>
            <a:pPr marL="1257300" lvl="2" indent="-457200">
              <a:buFont typeface="Wingdings" panose="05000000000000000000" pitchFamily="2" charset="2"/>
              <a:buChar char="§"/>
            </a:pPr>
            <a:r>
              <a:rPr lang="en-US" dirty="0"/>
              <a:t>Brownfields Law</a:t>
            </a:r>
          </a:p>
          <a:p>
            <a:pPr marL="1714500" lvl="3" indent="-457200">
              <a:buFont typeface="Courier New" panose="02070309020205020404" pitchFamily="49" charset="0"/>
              <a:buChar char="o"/>
            </a:pPr>
            <a:r>
              <a:rPr lang="en-US" sz="2400" dirty="0"/>
              <a:t>brownfields = abandoned commercial sites likely to contain toxic material</a:t>
            </a:r>
          </a:p>
          <a:p>
            <a:pPr marL="1714500" lvl="3" indent="-457200">
              <a:buFont typeface="Courier New" panose="02070309020205020404" pitchFamily="49" charset="0"/>
              <a:buChar char="o"/>
            </a:pPr>
            <a:r>
              <a:rPr lang="en-US" sz="2400" dirty="0"/>
              <a:t>law provides funds, liability protections and tax exemptions for reclamation</a:t>
            </a:r>
          </a:p>
          <a:p>
            <a:pPr marL="1257300" lvl="2" indent="-457200">
              <a:buFont typeface="Wingdings" panose="05000000000000000000" pitchFamily="2" charset="2"/>
              <a:buChar char="§"/>
            </a:pPr>
            <a:r>
              <a:rPr lang="en-US" dirty="0"/>
              <a:t>Environmental Protection Agency (EPA)</a:t>
            </a:r>
          </a:p>
          <a:p>
            <a:pPr marL="1714500" lvl="3" indent="-457200">
              <a:buFont typeface="Courier New" panose="02070309020205020404" pitchFamily="49" charset="0"/>
              <a:buChar char="o"/>
            </a:pPr>
            <a:r>
              <a:rPr lang="en-US" sz="2400" dirty="0"/>
              <a:t>integrates federal environmental research, funding, monitoring, standard-setting, and enforcement into one agency</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20-26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012720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Co-Ownership</a:t>
            </a:r>
          </a:p>
          <a:p>
            <a:pPr marL="0" lvl="0" indent="0">
              <a:buNone/>
            </a:pPr>
            <a:endParaRPr lang="en-US" sz="2400" b="1" dirty="0">
              <a:solidFill>
                <a:srgbClr val="FF0000"/>
              </a:solidFill>
            </a:endParaRPr>
          </a:p>
          <a:p>
            <a:pPr lvl="1">
              <a:buFont typeface="Wingdings" panose="05000000000000000000" pitchFamily="2" charset="2"/>
              <a:buChar char="q"/>
            </a:pPr>
            <a:r>
              <a:rPr lang="en-US" sz="2400" dirty="0"/>
              <a:t>Ownership by two or more owners</a:t>
            </a:r>
          </a:p>
          <a:p>
            <a:pPr marL="400050" lvl="1" indent="0">
              <a:buNone/>
            </a:pPr>
            <a:endParaRPr lang="en-US" sz="2400" b="1" dirty="0"/>
          </a:p>
          <a:p>
            <a:pPr marL="400050" lvl="1" indent="0">
              <a:buNone/>
            </a:pPr>
            <a:r>
              <a:rPr lang="en-US" sz="2400" b="1" dirty="0"/>
              <a:t>Tenancy in common</a:t>
            </a:r>
          </a:p>
          <a:p>
            <a:pPr lvl="1" indent="-342900">
              <a:buFont typeface="Wingdings" panose="05000000000000000000" pitchFamily="2" charset="2"/>
              <a:buChar char="q"/>
            </a:pPr>
            <a:r>
              <a:rPr lang="en-US" sz="2400" dirty="0"/>
              <a:t>Co-tenants enjoy individual, undivided interests </a:t>
            </a:r>
            <a:br>
              <a:rPr lang="en-US" sz="2400" dirty="0"/>
            </a:br>
            <a:endParaRPr lang="en-US" sz="2400" dirty="0"/>
          </a:p>
          <a:p>
            <a:pPr lvl="1" indent="-342900">
              <a:buFont typeface="Wingdings" panose="05000000000000000000" pitchFamily="2" charset="2"/>
              <a:buChar char="q"/>
            </a:pPr>
            <a:r>
              <a:rPr lang="en-US" sz="2400" dirty="0"/>
              <a:t>Any ownership share possible </a:t>
            </a:r>
            <a:br>
              <a:rPr lang="en-US" sz="2400" dirty="0"/>
            </a:br>
            <a:endParaRPr lang="en-US" sz="2400" dirty="0"/>
          </a:p>
          <a:p>
            <a:pPr lvl="1" indent="-342900">
              <a:buFont typeface="Wingdings" panose="05000000000000000000" pitchFamily="2" charset="2"/>
              <a:buChar char="q"/>
            </a:pPr>
            <a:r>
              <a:rPr lang="en-US" sz="2400" dirty="0"/>
              <a:t>No survivorship</a:t>
            </a:r>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solidFill>
                  <a:srgbClr val="FF0000"/>
                </a:solidFill>
              </a:rPr>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a:cxnSpLocks/>
          </p:cNvCxnSpPr>
          <p:nvPr/>
        </p:nvCxnSpPr>
        <p:spPr>
          <a:xfrm>
            <a:off x="2209800" y="273050"/>
            <a:ext cx="0" cy="544195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4-4</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43917766"/>
      </p:ext>
    </p:extLst>
  </p:cSld>
  <p:clrMapOvr>
    <a:masterClrMapping/>
  </p:clrMapOvr>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76200"/>
            <a:ext cx="6705593" cy="6324600"/>
          </a:xfrm>
        </p:spPr>
        <p:txBody>
          <a:bodyPr>
            <a:normAutofit/>
          </a:bodyPr>
          <a:lstStyle/>
          <a:p>
            <a:pPr marL="0" indent="0">
              <a:buNone/>
            </a:pPr>
            <a:endParaRPr lang="en-US" sz="100" b="1" dirty="0">
              <a:solidFill>
                <a:srgbClr val="FF0000"/>
              </a:solidFill>
            </a:endParaRPr>
          </a:p>
          <a:p>
            <a:pPr marL="0" indent="0">
              <a:buNone/>
            </a:pPr>
            <a:endParaRPr lang="en-US" sz="1400" b="1" dirty="0">
              <a:solidFill>
                <a:srgbClr val="FF0000"/>
              </a:solidFill>
            </a:endParaRPr>
          </a:p>
          <a:p>
            <a:pPr marL="0" indent="0">
              <a:buNone/>
            </a:pPr>
            <a:r>
              <a:rPr lang="en-US" sz="2400" b="1" dirty="0">
                <a:solidFill>
                  <a:srgbClr val="FF0000"/>
                </a:solidFill>
              </a:rPr>
              <a:t>Property Disclosures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Environmental issues</a:t>
            </a:r>
            <a:br>
              <a:rPr lang="en-US" sz="500" dirty="0"/>
            </a:br>
            <a:endParaRPr lang="en-US" sz="500" dirty="0"/>
          </a:p>
          <a:p>
            <a:pPr marL="1257300" lvl="2" indent="-457200">
              <a:buFont typeface="Wingdings" panose="05000000000000000000" pitchFamily="2" charset="2"/>
              <a:buChar char="§"/>
            </a:pPr>
            <a:r>
              <a:rPr lang="en-US" dirty="0"/>
              <a:t>licensee disclosure obligations, liabilities</a:t>
            </a:r>
          </a:p>
          <a:p>
            <a:pPr marL="1714500" lvl="3" indent="-457200">
              <a:buFont typeface="Courier New" panose="02070309020205020404" pitchFamily="49" charset="0"/>
              <a:buChar char="o"/>
            </a:pPr>
            <a:r>
              <a:rPr lang="en-US" sz="2400" dirty="0"/>
              <a:t>licensees should have general awareness and where to get expert help</a:t>
            </a:r>
          </a:p>
          <a:p>
            <a:pPr marL="1714500" lvl="3" indent="-457200">
              <a:buFont typeface="Courier New" panose="02070309020205020404" pitchFamily="49" charset="0"/>
              <a:buChar char="o"/>
            </a:pPr>
            <a:r>
              <a:rPr lang="en-US" sz="2400" dirty="0"/>
              <a:t>not expected to have expert knowledge of law or physical condition</a:t>
            </a:r>
          </a:p>
          <a:p>
            <a:pPr marL="1714500" lvl="3" indent="-457200">
              <a:buFont typeface="Courier New" panose="02070309020205020404" pitchFamily="49" charset="0"/>
              <a:buChar char="o"/>
            </a:pPr>
            <a:r>
              <a:rPr lang="en-US" sz="2400" dirty="0"/>
              <a:t>critical role is to </a:t>
            </a:r>
          </a:p>
          <a:p>
            <a:pPr marL="2171700" lvl="4" indent="-457200">
              <a:buFont typeface="Arial" panose="020B0604020202020204" pitchFamily="34" charset="0"/>
              <a:buChar char="•"/>
            </a:pPr>
            <a:r>
              <a:rPr lang="en-US" sz="2400" dirty="0"/>
              <a:t>be aware of potential hazards</a:t>
            </a:r>
          </a:p>
          <a:p>
            <a:pPr marL="2171700" lvl="4" indent="-457200">
              <a:buFont typeface="Arial" panose="020B0604020202020204" pitchFamily="34" charset="0"/>
              <a:buChar char="•"/>
            </a:pPr>
            <a:r>
              <a:rPr lang="en-US" sz="2400" dirty="0"/>
              <a:t>disclose material facts, have attorney draft disclosures</a:t>
            </a:r>
          </a:p>
          <a:p>
            <a:pPr marL="2171700" lvl="4" indent="-457200">
              <a:buFont typeface="Arial" panose="020B0604020202020204" pitchFamily="34" charset="0"/>
              <a:buChar char="•"/>
            </a:pPr>
            <a:r>
              <a:rPr lang="en-US" sz="2400" dirty="0"/>
              <a:t>know where to find expert help</a:t>
            </a:r>
          </a:p>
          <a:p>
            <a:pPr marL="2171700" lvl="4" indent="-457200">
              <a:buFont typeface="Arial" panose="020B0604020202020204" pitchFamily="34" charset="0"/>
              <a:buChar char="•"/>
            </a:pPr>
            <a:endParaRPr lang="en-US" sz="24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20-27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57401747"/>
      </p:ext>
    </p:extLst>
  </p:cSld>
  <p:clrMapOvr>
    <a:masterClrMapping/>
  </p:clrMapOvr>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0"/>
            <a:ext cx="6705593" cy="6400800"/>
          </a:xfrm>
        </p:spPr>
        <p:txBody>
          <a:bodyPr>
            <a:normAutofit lnSpcReduction="10000"/>
          </a:bodyPr>
          <a:lstStyle/>
          <a:p>
            <a:pPr marL="0" indent="0">
              <a:buNone/>
            </a:pPr>
            <a:endParaRPr lang="en-US" sz="100" b="1" dirty="0">
              <a:solidFill>
                <a:srgbClr val="FF0000"/>
              </a:solidFill>
            </a:endParaRPr>
          </a:p>
          <a:p>
            <a:pPr marL="0" indent="0">
              <a:buNone/>
            </a:pPr>
            <a:endParaRPr lang="en-US" sz="800" b="1" dirty="0">
              <a:solidFill>
                <a:srgbClr val="FF0000"/>
              </a:solidFill>
            </a:endParaRPr>
          </a:p>
          <a:p>
            <a:pPr marL="0" indent="0">
              <a:buNone/>
            </a:pPr>
            <a:r>
              <a:rPr lang="en-US" sz="2400" b="1" dirty="0">
                <a:solidFill>
                  <a:srgbClr val="FF0000"/>
                </a:solidFill>
              </a:rPr>
              <a:t>Property Disclosures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Warranties</a:t>
            </a:r>
          </a:p>
          <a:p>
            <a:pPr marL="1257300" lvl="2" indent="-457200">
              <a:buFont typeface="Wingdings" panose="05000000000000000000" pitchFamily="2" charset="2"/>
              <a:buChar char="§"/>
            </a:pPr>
            <a:r>
              <a:rPr lang="en-US" dirty="0"/>
              <a:t>purpose and scope</a:t>
            </a:r>
          </a:p>
          <a:p>
            <a:pPr marL="1714500" lvl="3" indent="-457200">
              <a:buFont typeface="Courier New" panose="02070309020205020404" pitchFamily="49" charset="0"/>
              <a:buChar char="o"/>
            </a:pPr>
            <a:r>
              <a:rPr lang="en-US" sz="2400" dirty="0"/>
              <a:t>aka, home service contracts, to cover service, repair of systems, appliances</a:t>
            </a:r>
          </a:p>
          <a:p>
            <a:pPr marL="1714500" lvl="3" indent="-457200">
              <a:buFont typeface="Courier New" panose="02070309020205020404" pitchFamily="49" charset="0"/>
              <a:buChar char="o"/>
            </a:pPr>
            <a:r>
              <a:rPr lang="en-US" sz="2400" dirty="0"/>
              <a:t>typically annual contracts with costs depending on property size, location, type, degree of coverage</a:t>
            </a:r>
          </a:p>
          <a:p>
            <a:pPr marL="1714500" lvl="3" indent="-457200">
              <a:buFont typeface="Courier New" panose="02070309020205020404" pitchFamily="49" charset="0"/>
              <a:buChar char="o"/>
            </a:pPr>
            <a:r>
              <a:rPr lang="en-US" sz="2400" dirty="0"/>
              <a:t>may be included in purchase price of a home</a:t>
            </a:r>
          </a:p>
          <a:p>
            <a:pPr marL="1257300" lvl="2" indent="-457200">
              <a:buFont typeface="Wingdings" panose="05000000000000000000" pitchFamily="2" charset="2"/>
              <a:buChar char="§"/>
            </a:pPr>
            <a:r>
              <a:rPr lang="en-US" dirty="0"/>
              <a:t>limitations – warranties may exclude</a:t>
            </a:r>
          </a:p>
          <a:p>
            <a:pPr marL="1714500" lvl="3" indent="-457200">
              <a:buFont typeface="Courier New" panose="02070309020205020404" pitchFamily="49" charset="0"/>
              <a:buChar char="o"/>
            </a:pPr>
            <a:r>
              <a:rPr lang="en-US" sz="2400" dirty="0"/>
              <a:t>pre-existing conditions, accidental breakages, poor installations, outdoor systems, certain appliances, etc.</a:t>
            </a:r>
          </a:p>
          <a:p>
            <a:pPr marL="1714500" lvl="3" indent="-457200">
              <a:buFont typeface="Courier New" panose="02070309020205020404" pitchFamily="49" charset="0"/>
              <a:buChar char="o"/>
            </a:pPr>
            <a:r>
              <a:rPr lang="en-US" sz="2400" dirty="0"/>
              <a:t>homeowner must use warranty company to have services performed</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20-28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44107463"/>
      </p:ext>
    </p:extLst>
  </p:cSld>
  <p:clrMapOvr>
    <a:masterClrMapping/>
  </p:clrMapOvr>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0"/>
            <a:ext cx="6705593" cy="6400800"/>
          </a:xfrm>
        </p:spPr>
        <p:txBody>
          <a:bodyPr>
            <a:normAutofit/>
          </a:bodyPr>
          <a:lstStyle/>
          <a:p>
            <a:pPr marL="0" indent="0">
              <a:buNone/>
            </a:pPr>
            <a:endParaRPr lang="en-US" sz="100" b="1" dirty="0">
              <a:solidFill>
                <a:srgbClr val="FF0000"/>
              </a:solidFill>
            </a:endParaRPr>
          </a:p>
          <a:p>
            <a:pPr marL="0" indent="0">
              <a:buNone/>
            </a:pPr>
            <a:endParaRPr lang="en-US" sz="1500" b="1" dirty="0">
              <a:solidFill>
                <a:srgbClr val="FF0000"/>
              </a:solidFill>
            </a:endParaRPr>
          </a:p>
          <a:p>
            <a:pPr marL="0" indent="0">
              <a:buNone/>
            </a:pPr>
            <a:r>
              <a:rPr lang="en-US" sz="2400" b="1" dirty="0">
                <a:solidFill>
                  <a:srgbClr val="FF0000"/>
                </a:solidFill>
              </a:rPr>
              <a:t>Property Disclosures</a:t>
            </a:r>
            <a:endParaRPr lang="en-US" sz="1300" b="1" dirty="0">
              <a:solidFill>
                <a:srgbClr val="FF0000"/>
              </a:solidFill>
            </a:endParaRPr>
          </a:p>
          <a:p>
            <a:pPr marL="0" indent="0">
              <a:buNone/>
            </a:pPr>
            <a:endParaRPr lang="en-US" sz="5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Inspections</a:t>
            </a:r>
            <a:br>
              <a:rPr lang="en-US" sz="1000" dirty="0"/>
            </a:br>
            <a:endParaRPr lang="en-US" sz="1000" dirty="0"/>
          </a:p>
          <a:p>
            <a:pPr marL="1257300" lvl="2" indent="-457200">
              <a:buFont typeface="Wingdings" panose="05000000000000000000" pitchFamily="2" charset="2"/>
              <a:buChar char="§"/>
            </a:pPr>
            <a:r>
              <a:rPr lang="en-US" dirty="0"/>
              <a:t>process</a:t>
            </a:r>
            <a:br>
              <a:rPr lang="en-US" sz="900" dirty="0"/>
            </a:br>
            <a:endParaRPr lang="en-US" sz="900" dirty="0"/>
          </a:p>
          <a:p>
            <a:pPr marL="1714500" lvl="3" indent="-457200">
              <a:buFont typeface="Courier New" panose="02070309020205020404" pitchFamily="49" charset="0"/>
              <a:buChar char="o"/>
            </a:pPr>
            <a:r>
              <a:rPr lang="en-US" sz="2400" dirty="0"/>
              <a:t>inspections detect oversights or need for repairs</a:t>
            </a:r>
            <a:br>
              <a:rPr lang="en-US" sz="900" dirty="0"/>
            </a:br>
            <a:endParaRPr lang="en-US" sz="900" dirty="0"/>
          </a:p>
          <a:p>
            <a:pPr marL="1714500" lvl="3" indent="-457200">
              <a:buFont typeface="Courier New" panose="02070309020205020404" pitchFamily="49" charset="0"/>
              <a:buChar char="o"/>
            </a:pPr>
            <a:r>
              <a:rPr lang="en-US" sz="2400" dirty="0"/>
              <a:t>identify need for maintenance procedures</a:t>
            </a:r>
            <a:br>
              <a:rPr lang="en-US" sz="900" dirty="0"/>
            </a:br>
            <a:endParaRPr lang="en-US" sz="900" dirty="0"/>
          </a:p>
          <a:p>
            <a:pPr marL="1714500" lvl="3" indent="-457200">
              <a:buFont typeface="Courier New" panose="02070309020205020404" pitchFamily="49" charset="0"/>
              <a:buChar char="o"/>
            </a:pPr>
            <a:r>
              <a:rPr lang="en-US" sz="2400" dirty="0"/>
              <a:t>inspections uncover system, pest infestation, environmental issues</a:t>
            </a:r>
            <a:br>
              <a:rPr lang="en-US" sz="800" dirty="0"/>
            </a:br>
            <a:endParaRPr lang="en-US" sz="800" dirty="0"/>
          </a:p>
          <a:p>
            <a:pPr marL="1257300" lvl="2" indent="-457200">
              <a:buFont typeface="Wingdings" panose="05000000000000000000" pitchFamily="2" charset="2"/>
              <a:buChar char="§"/>
            </a:pPr>
            <a:r>
              <a:rPr lang="en-US" dirty="0"/>
              <a:t>termite inspections</a:t>
            </a:r>
            <a:br>
              <a:rPr lang="en-US" sz="200" dirty="0"/>
            </a:br>
            <a:endParaRPr lang="en-US" sz="200" dirty="0"/>
          </a:p>
          <a:p>
            <a:pPr marL="1714500" lvl="3" indent="-457200">
              <a:buFont typeface="Courier New" panose="02070309020205020404" pitchFamily="49" charset="0"/>
              <a:buChar char="o"/>
            </a:pPr>
            <a:r>
              <a:rPr lang="en-US" sz="2400" dirty="0"/>
              <a:t>not easily detectable by non-experts; should do annual inspections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20-29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60255284"/>
      </p:ext>
    </p:extLst>
  </p:cSld>
  <p:clrMapOvr>
    <a:masterClrMapping/>
  </p:clrMapOvr>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0"/>
            <a:ext cx="6705593" cy="6400800"/>
          </a:xfrm>
        </p:spPr>
        <p:txBody>
          <a:bodyPr>
            <a:normAutofit/>
          </a:bodyPr>
          <a:lstStyle/>
          <a:p>
            <a:pPr marL="0" indent="0">
              <a:buNone/>
            </a:pPr>
            <a:endParaRPr lang="en-US" sz="100" b="1" dirty="0">
              <a:solidFill>
                <a:srgbClr val="FF0000"/>
              </a:solidFill>
            </a:endParaRPr>
          </a:p>
          <a:p>
            <a:pPr marL="0" indent="0">
              <a:buNone/>
            </a:pPr>
            <a:endParaRPr lang="en-US" sz="1050" b="1" dirty="0">
              <a:solidFill>
                <a:srgbClr val="FF0000"/>
              </a:solidFill>
            </a:endParaRPr>
          </a:p>
          <a:p>
            <a:pPr marL="0" indent="0">
              <a:buNone/>
            </a:pPr>
            <a:r>
              <a:rPr lang="en-US" sz="2400" b="1" dirty="0">
                <a:solidFill>
                  <a:srgbClr val="FF0000"/>
                </a:solidFill>
              </a:rPr>
              <a:t>Property Disclosures</a:t>
            </a:r>
            <a:endParaRPr lang="en-US" sz="1100" b="1" dirty="0">
              <a:solidFill>
                <a:srgbClr val="FF0000"/>
              </a:solidFill>
            </a:endParaRPr>
          </a:p>
          <a:p>
            <a:pPr marL="0" indent="0">
              <a:buNone/>
            </a:pPr>
            <a:endParaRPr lang="en-US" sz="700" b="1" dirty="0"/>
          </a:p>
          <a:p>
            <a:pPr marL="571500" lvl="1" indent="-171450">
              <a:buFont typeface="Wingdings" panose="05000000000000000000" pitchFamily="2" charset="2"/>
              <a:buChar char="q"/>
            </a:pPr>
            <a:r>
              <a:rPr lang="en-US" sz="2400" b="1" dirty="0"/>
              <a:t>  </a:t>
            </a:r>
            <a:r>
              <a:rPr lang="en-US" sz="2400" dirty="0"/>
              <a:t>Inspections</a:t>
            </a:r>
          </a:p>
          <a:p>
            <a:pPr marL="1257300" lvl="2" indent="-457200">
              <a:buFont typeface="Wingdings" panose="05000000000000000000" pitchFamily="2" charset="2"/>
              <a:buChar char="§"/>
            </a:pPr>
            <a:r>
              <a:rPr lang="en-US" dirty="0"/>
              <a:t>environmental inspections, audits</a:t>
            </a:r>
          </a:p>
          <a:p>
            <a:pPr marL="1714500" lvl="3" indent="-457200">
              <a:buFont typeface="Courier New" panose="02070309020205020404" pitchFamily="49" charset="0"/>
              <a:buChar char="o"/>
            </a:pPr>
            <a:r>
              <a:rPr lang="en-US" sz="2400" dirty="0"/>
              <a:t>home inspections should include environmental issues / hazards</a:t>
            </a:r>
          </a:p>
          <a:p>
            <a:pPr marL="1714500" lvl="3" indent="-457200">
              <a:buFont typeface="Courier New" panose="02070309020205020404" pitchFamily="49" charset="0"/>
              <a:buChar char="o"/>
            </a:pPr>
            <a:r>
              <a:rPr lang="en-US" sz="2400" dirty="0"/>
              <a:t>can also conduct site assessments which examine possible impairments</a:t>
            </a:r>
          </a:p>
          <a:p>
            <a:pPr marL="1257300" lvl="2" indent="-457200">
              <a:buFont typeface="Wingdings" panose="05000000000000000000" pitchFamily="2" charset="2"/>
              <a:buChar char="§"/>
            </a:pPr>
            <a:r>
              <a:rPr lang="en-US" dirty="0"/>
              <a:t>environmental impact statements (EIS)</a:t>
            </a:r>
          </a:p>
          <a:p>
            <a:pPr marL="1714500" lvl="3" indent="-457200">
              <a:buFont typeface="Courier New" panose="02070309020205020404" pitchFamily="49" charset="0"/>
              <a:buChar char="o"/>
            </a:pPr>
            <a:r>
              <a:rPr lang="en-US" sz="2400" dirty="0"/>
              <a:t>performed for federally, some privately funded development projects</a:t>
            </a:r>
          </a:p>
          <a:p>
            <a:pPr marL="1714500" lvl="3" indent="-457200">
              <a:buFont typeface="Courier New" panose="02070309020205020404" pitchFamily="49" charset="0"/>
              <a:buChar char="o"/>
            </a:pPr>
            <a:r>
              <a:rPr lang="en-US" sz="2400" dirty="0"/>
              <a:t>addresses air, water quality, noise, health, safety, wildlife, traffic, sewer impacts of project</a:t>
            </a:r>
          </a:p>
          <a:p>
            <a:pPr marL="1714500" lvl="3" indent="-457200">
              <a:buFont typeface="Courier New" panose="02070309020205020404" pitchFamily="49" charset="0"/>
              <a:buChar char="o"/>
            </a:pPr>
            <a:r>
              <a:rPr lang="en-US" sz="2400" dirty="0"/>
              <a:t>culminates in permit or permit denial</a:t>
            </a:r>
          </a:p>
          <a:p>
            <a:pPr marL="1714500" lvl="3" indent="-457200">
              <a:buFont typeface="Courier New" panose="02070309020205020404" pitchFamily="49" charset="0"/>
              <a:buChar char="o"/>
            </a:pPr>
            <a:endParaRPr lang="en-US" sz="24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20-30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59933937"/>
      </p:ext>
    </p:extLst>
  </p:cSld>
  <p:clrMapOvr>
    <a:masterClrMapping/>
  </p:clrMapOvr>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0"/>
            <a:ext cx="6705593" cy="6400800"/>
          </a:xfrm>
        </p:spPr>
        <p:txBody>
          <a:bodyPr>
            <a:normAutofit/>
          </a:bodyPr>
          <a:lstStyle/>
          <a:p>
            <a:pPr marL="0" indent="0">
              <a:buNone/>
            </a:pPr>
            <a:endParaRPr lang="en-US" sz="100" b="1" dirty="0">
              <a:solidFill>
                <a:srgbClr val="FF0000"/>
              </a:solidFill>
            </a:endParaRPr>
          </a:p>
          <a:p>
            <a:pPr marL="0" indent="0">
              <a:buNone/>
            </a:pPr>
            <a:endParaRPr lang="en-US" sz="1600" b="1" dirty="0">
              <a:solidFill>
                <a:srgbClr val="FF0000"/>
              </a:solidFill>
            </a:endParaRPr>
          </a:p>
          <a:p>
            <a:pPr marL="0" indent="0">
              <a:buNone/>
            </a:pPr>
            <a:r>
              <a:rPr lang="en-US" sz="2400" b="1" dirty="0">
                <a:solidFill>
                  <a:srgbClr val="FF0000"/>
                </a:solidFill>
              </a:rPr>
              <a:t>Property Disclosures</a:t>
            </a:r>
            <a:br>
              <a:rPr lang="en-US" sz="1200" b="1" dirty="0">
                <a:solidFill>
                  <a:srgbClr val="FF0000"/>
                </a:solidFill>
              </a:rPr>
            </a:br>
            <a:endParaRPr lang="en-US" sz="700" b="1" dirty="0">
              <a:solidFill>
                <a:srgbClr val="FF0000"/>
              </a:solidFill>
            </a:endParaRPr>
          </a:p>
          <a:p>
            <a:pPr marL="0" indent="0">
              <a:buNone/>
            </a:pPr>
            <a:endParaRPr lang="en-US" sz="200" b="1" dirty="0"/>
          </a:p>
          <a:p>
            <a:pPr marL="571500" lvl="1" indent="-171450">
              <a:buFont typeface="Wingdings" panose="05000000000000000000" pitchFamily="2" charset="2"/>
              <a:buChar char="q"/>
            </a:pPr>
            <a:r>
              <a:rPr lang="en-US" sz="2400" b="1" dirty="0"/>
              <a:t>  </a:t>
            </a:r>
            <a:r>
              <a:rPr lang="en-US" sz="2400" dirty="0"/>
              <a:t>Inspections</a:t>
            </a:r>
            <a:br>
              <a:rPr lang="en-US" sz="700" dirty="0"/>
            </a:br>
            <a:endParaRPr lang="en-US" sz="700" dirty="0"/>
          </a:p>
          <a:p>
            <a:pPr marL="1257300" lvl="2" indent="-457200">
              <a:buFont typeface="Wingdings" panose="05000000000000000000" pitchFamily="2" charset="2"/>
              <a:buChar char="§"/>
            </a:pPr>
            <a:r>
              <a:rPr lang="en-US" dirty="0"/>
              <a:t>licensee disclosure duties</a:t>
            </a:r>
            <a:br>
              <a:rPr lang="en-US" sz="700" dirty="0"/>
            </a:br>
            <a:endParaRPr lang="en-US" sz="700" dirty="0"/>
          </a:p>
          <a:p>
            <a:pPr marL="1714500" lvl="3" indent="-457200">
              <a:buFont typeface="Courier New" panose="02070309020205020404" pitchFamily="49" charset="0"/>
              <a:buChar char="o"/>
            </a:pPr>
            <a:r>
              <a:rPr lang="en-US" sz="2400" dirty="0"/>
              <a:t>in most states, licensees must disclose known, material facts on residential properties</a:t>
            </a:r>
            <a:br>
              <a:rPr lang="en-US" sz="700" dirty="0"/>
            </a:br>
            <a:endParaRPr lang="en-US" sz="700" dirty="0"/>
          </a:p>
          <a:p>
            <a:pPr marL="1714500" lvl="3" indent="-457200">
              <a:buFont typeface="Courier New" panose="02070309020205020404" pitchFamily="49" charset="0"/>
              <a:buChar char="o"/>
            </a:pPr>
            <a:r>
              <a:rPr lang="en-US" sz="2400" dirty="0"/>
              <a:t>must also disclose known results of any residential inspection</a:t>
            </a:r>
            <a:br>
              <a:rPr lang="en-US" sz="700" dirty="0"/>
            </a:br>
            <a:endParaRPr lang="en-US" sz="700" dirty="0"/>
          </a:p>
          <a:p>
            <a:pPr marL="1714500" lvl="3" indent="-457200">
              <a:buFont typeface="Courier New" panose="02070309020205020404" pitchFamily="49" charset="0"/>
              <a:buChar char="o"/>
            </a:pPr>
            <a:r>
              <a:rPr lang="en-US" sz="2400" dirty="0"/>
              <a:t>when not required, licensees should suggest professional inspections /  audits</a:t>
            </a:r>
            <a:br>
              <a:rPr lang="en-US" sz="2400" dirty="0"/>
            </a:br>
            <a:endParaRPr lang="en-US" sz="2400" dirty="0"/>
          </a:p>
          <a:p>
            <a:pPr marL="1714500" lvl="3" indent="-457200">
              <a:buFont typeface="Courier New" panose="02070309020205020404" pitchFamily="49" charset="0"/>
              <a:buChar char="o"/>
            </a:pPr>
            <a:endParaRPr lang="en-US" sz="24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20-31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47869217"/>
      </p:ext>
    </p:extLst>
  </p:cSld>
  <p:clrMapOvr>
    <a:masterClrMapping/>
  </p:clrMapOvr>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0"/>
            <a:ext cx="6705593" cy="6858000"/>
          </a:xfrm>
        </p:spPr>
        <p:txBody>
          <a:bodyPr>
            <a:normAutofit/>
          </a:bodyPr>
          <a:lstStyle/>
          <a:p>
            <a:pPr marL="0" indent="0">
              <a:buNone/>
            </a:pPr>
            <a:endParaRPr lang="en-US" sz="100" b="1" dirty="0">
              <a:solidFill>
                <a:srgbClr val="FF0000"/>
              </a:solidFill>
            </a:endParaRPr>
          </a:p>
          <a:p>
            <a:pPr marL="0" indent="0">
              <a:buNone/>
            </a:pPr>
            <a:endParaRPr lang="en-US" sz="1000" b="1" dirty="0">
              <a:solidFill>
                <a:srgbClr val="FF0000"/>
              </a:solidFill>
            </a:endParaRPr>
          </a:p>
          <a:p>
            <a:pPr marL="0" indent="0">
              <a:buNone/>
            </a:pPr>
            <a:r>
              <a:rPr lang="en-US" sz="2400" b="1" dirty="0">
                <a:solidFill>
                  <a:srgbClr val="FF0000"/>
                </a:solidFill>
              </a:rPr>
              <a:t>Property Disclosures</a:t>
            </a:r>
            <a:endParaRPr lang="en-US" sz="1000" b="1" dirty="0">
              <a:solidFill>
                <a:srgbClr val="FF0000"/>
              </a:solidFill>
            </a:endParaRPr>
          </a:p>
          <a:p>
            <a:pPr marL="0" indent="0">
              <a:buNone/>
            </a:pPr>
            <a:br>
              <a:rPr lang="en-US" sz="200" b="1" dirty="0">
                <a:solidFill>
                  <a:srgbClr val="FF0000"/>
                </a:solidFill>
              </a:rPr>
            </a:br>
            <a:endParaRPr lang="en-US" sz="100" b="1" dirty="0">
              <a:solidFill>
                <a:srgbClr val="FF0000"/>
              </a:solidFill>
            </a:endParaRPr>
          </a:p>
          <a:p>
            <a:pPr marL="0" indent="0">
              <a:buNone/>
            </a:pPr>
            <a:endParaRPr lang="en-US" sz="100" b="1" dirty="0"/>
          </a:p>
          <a:p>
            <a:pPr marL="571500" lvl="1" indent="-171450">
              <a:buFont typeface="Wingdings" panose="05000000000000000000" pitchFamily="2" charset="2"/>
              <a:buChar char="q"/>
            </a:pPr>
            <a:r>
              <a:rPr lang="en-US" sz="2400" b="1" dirty="0"/>
              <a:t>  </a:t>
            </a:r>
            <a:r>
              <a:rPr lang="en-US" sz="2400" dirty="0"/>
              <a:t>Homeowners’ associations</a:t>
            </a:r>
            <a:br>
              <a:rPr lang="en-US" sz="1100" dirty="0"/>
            </a:br>
            <a:br>
              <a:rPr lang="en-US" sz="100" dirty="0"/>
            </a:br>
            <a:endParaRPr lang="en-US" sz="100" dirty="0"/>
          </a:p>
          <a:p>
            <a:pPr marL="1257300" lvl="2" indent="-457200">
              <a:buFont typeface="Wingdings" panose="05000000000000000000" pitchFamily="2" charset="2"/>
              <a:buChar char="§"/>
            </a:pPr>
            <a:r>
              <a:rPr lang="en-US" dirty="0"/>
              <a:t>property disclosures include homeowners’ associations</a:t>
            </a:r>
            <a:br>
              <a:rPr lang="en-US" sz="1100" dirty="0"/>
            </a:br>
            <a:br>
              <a:rPr lang="en-US" sz="100" dirty="0"/>
            </a:br>
            <a:endParaRPr lang="en-US" sz="100" dirty="0"/>
          </a:p>
          <a:p>
            <a:pPr marL="1714500" lvl="3" indent="-457200">
              <a:buFont typeface="Courier New" panose="02070309020205020404" pitchFamily="49" charset="0"/>
              <a:buChar char="o"/>
            </a:pPr>
            <a:r>
              <a:rPr lang="en-US" sz="2400" dirty="0"/>
              <a:t>must disclose if subject to common interest plan</a:t>
            </a:r>
            <a:br>
              <a:rPr lang="en-US" sz="700" dirty="0"/>
            </a:br>
            <a:br>
              <a:rPr lang="en-US" sz="100" dirty="0"/>
            </a:br>
            <a:endParaRPr lang="en-US" sz="100" dirty="0"/>
          </a:p>
          <a:p>
            <a:pPr marL="1714500" lvl="3" indent="-457200">
              <a:buFont typeface="Courier New" panose="02070309020205020404" pitchFamily="49" charset="0"/>
              <a:buChar char="o"/>
            </a:pPr>
            <a:r>
              <a:rPr lang="en-US" sz="2400" dirty="0"/>
              <a:t>must disclose association’s membership obligation, dues, restrictions</a:t>
            </a:r>
            <a:br>
              <a:rPr lang="en-US" sz="100" dirty="0"/>
            </a:br>
            <a:br>
              <a:rPr lang="en-US" sz="100" dirty="0"/>
            </a:br>
            <a:br>
              <a:rPr lang="en-US" sz="100" dirty="0"/>
            </a:br>
            <a:endParaRPr lang="en-US" sz="100" dirty="0"/>
          </a:p>
          <a:p>
            <a:pPr marL="1714500" lvl="3" indent="-457200">
              <a:buFont typeface="Courier New" panose="02070309020205020404" pitchFamily="49" charset="0"/>
              <a:buChar char="o"/>
            </a:pPr>
            <a:r>
              <a:rPr lang="en-US" sz="2400" dirty="0"/>
              <a:t>association must provide required disclosure documents, forms, timing requirements, etc.</a:t>
            </a:r>
            <a:br>
              <a:rPr lang="en-US" sz="500" dirty="0"/>
            </a:br>
            <a:endParaRPr lang="en-US" sz="500" dirty="0"/>
          </a:p>
          <a:p>
            <a:pPr marL="1714500" lvl="3" indent="-457200">
              <a:buFont typeface="Courier New" panose="02070309020205020404" pitchFamily="49" charset="0"/>
              <a:buChar char="o"/>
            </a:pPr>
            <a:r>
              <a:rPr lang="en-US" sz="2400" dirty="0"/>
              <a:t>seller responsible for disclosures, agent must ensure seller complies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solidFill>
                  <a:srgbClr val="FF0000"/>
                </a:solidFill>
              </a:rPr>
              <a:t>Property Disclosures</a:t>
            </a:r>
          </a:p>
          <a:p>
            <a:endParaRPr lang="en-US" b="1" dirty="0"/>
          </a:p>
          <a:p>
            <a:r>
              <a:rPr lang="en-US" b="1" dirty="0"/>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20-32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04058326"/>
      </p:ext>
    </p:extLst>
  </p:cSld>
  <p:clrMapOvr>
    <a:masterClrMapping/>
  </p:clrMapOvr>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0"/>
            <a:ext cx="6705593" cy="6858000"/>
          </a:xfrm>
        </p:spPr>
        <p:txBody>
          <a:bodyPr>
            <a:normAutofit/>
          </a:bodyPr>
          <a:lstStyle/>
          <a:p>
            <a:pPr marL="0" indent="0">
              <a:buNone/>
            </a:pPr>
            <a:endParaRPr lang="en-US" sz="100" b="1" dirty="0">
              <a:solidFill>
                <a:srgbClr val="FF0000"/>
              </a:solidFill>
            </a:endParaRPr>
          </a:p>
          <a:p>
            <a:pPr marL="0" indent="0">
              <a:buNone/>
            </a:pPr>
            <a:endParaRPr lang="en-US" sz="1000" b="1" dirty="0">
              <a:solidFill>
                <a:srgbClr val="FF0000"/>
              </a:solidFill>
            </a:endParaRPr>
          </a:p>
          <a:p>
            <a:pPr marL="0" indent="0">
              <a:buNone/>
            </a:pPr>
            <a:r>
              <a:rPr lang="en-US" sz="2400" b="1" dirty="0">
                <a:solidFill>
                  <a:srgbClr val="FF0000"/>
                </a:solidFill>
              </a:rPr>
              <a:t>Other Professional Practices</a:t>
            </a:r>
            <a:endParaRPr lang="en-US" sz="1000" b="1" dirty="0">
              <a:solidFill>
                <a:srgbClr val="FF0000"/>
              </a:solidFill>
            </a:endParaRPr>
          </a:p>
          <a:p>
            <a:pPr marL="0" indent="0">
              <a:buNone/>
            </a:pPr>
            <a:br>
              <a:rPr lang="en-US" sz="200" b="1" dirty="0">
                <a:solidFill>
                  <a:srgbClr val="FF0000"/>
                </a:solidFill>
              </a:rPr>
            </a:br>
            <a:endParaRPr lang="en-US" sz="100" b="1" dirty="0">
              <a:solidFill>
                <a:srgbClr val="FF0000"/>
              </a:solidFill>
            </a:endParaRPr>
          </a:p>
          <a:p>
            <a:pPr marL="0" indent="0">
              <a:buNone/>
            </a:pPr>
            <a:endParaRPr lang="en-US" sz="100" b="1" dirty="0"/>
          </a:p>
          <a:p>
            <a:pPr marL="571500" lvl="1" indent="-171450">
              <a:buFont typeface="Wingdings" panose="05000000000000000000" pitchFamily="2" charset="2"/>
              <a:buChar char="q"/>
            </a:pPr>
            <a:r>
              <a:rPr lang="en-US" sz="2400" b="1" dirty="0"/>
              <a:t>  </a:t>
            </a:r>
            <a:r>
              <a:rPr lang="en-US" sz="2400" dirty="0"/>
              <a:t>Codes of ethics</a:t>
            </a:r>
            <a:br>
              <a:rPr lang="en-US" sz="1100" dirty="0"/>
            </a:br>
            <a:br>
              <a:rPr lang="en-US" sz="100" dirty="0"/>
            </a:br>
            <a:endParaRPr lang="en-US" sz="100" dirty="0"/>
          </a:p>
          <a:p>
            <a:pPr marL="1257300" lvl="2" indent="-457200">
              <a:buFont typeface="Wingdings" panose="05000000000000000000" pitchFamily="2" charset="2"/>
              <a:buChar char="§"/>
            </a:pPr>
            <a:r>
              <a:rPr lang="en-US" dirty="0"/>
              <a:t>sources of practitioner ethics</a:t>
            </a:r>
            <a:br>
              <a:rPr lang="en-US" sz="1100" dirty="0"/>
            </a:br>
            <a:br>
              <a:rPr lang="en-US" sz="100" dirty="0"/>
            </a:br>
            <a:endParaRPr lang="en-US" sz="100" dirty="0"/>
          </a:p>
          <a:p>
            <a:pPr marL="1714500" lvl="3" indent="-457200">
              <a:buFont typeface="Courier New" panose="02070309020205020404" pitchFamily="49" charset="0"/>
              <a:buChar char="o"/>
            </a:pPr>
            <a:r>
              <a:rPr lang="en-US" sz="2400" dirty="0"/>
              <a:t>federal, state legislation</a:t>
            </a:r>
            <a:br>
              <a:rPr lang="en-US" sz="700" dirty="0"/>
            </a:br>
            <a:br>
              <a:rPr lang="en-US" sz="100" dirty="0"/>
            </a:br>
            <a:endParaRPr lang="en-US" sz="100" dirty="0"/>
          </a:p>
          <a:p>
            <a:pPr marL="1714500" lvl="3" indent="-457200">
              <a:buFont typeface="Courier New" panose="02070309020205020404" pitchFamily="49" charset="0"/>
              <a:buChar char="o"/>
            </a:pPr>
            <a:r>
              <a:rPr lang="en-US" sz="2400" dirty="0"/>
              <a:t>state license regulation</a:t>
            </a:r>
            <a:br>
              <a:rPr lang="en-US" sz="100" dirty="0"/>
            </a:br>
            <a:br>
              <a:rPr lang="en-US" sz="100" dirty="0"/>
            </a:br>
            <a:br>
              <a:rPr lang="en-US" sz="100" dirty="0"/>
            </a:br>
            <a:endParaRPr lang="en-US" sz="100" dirty="0"/>
          </a:p>
          <a:p>
            <a:pPr marL="1714500" lvl="3" indent="-457200">
              <a:buFont typeface="Courier New" panose="02070309020205020404" pitchFamily="49" charset="0"/>
              <a:buChar char="o"/>
            </a:pPr>
            <a:r>
              <a:rPr lang="en-US" sz="2400" dirty="0"/>
              <a:t>industry self-regulation via trade associations, institutes</a:t>
            </a:r>
            <a:br>
              <a:rPr lang="en-US" sz="500" dirty="0"/>
            </a:br>
            <a:endParaRPr lang="en-US" sz="500" dirty="0"/>
          </a:p>
          <a:p>
            <a:pPr marL="1257300" lvl="2" indent="-457200">
              <a:buFont typeface="Wingdings" panose="05000000000000000000" pitchFamily="2" charset="2"/>
              <a:buChar char="§"/>
            </a:pPr>
            <a:r>
              <a:rPr lang="en-US" dirty="0"/>
              <a:t>predominant influence in practitioner ethics is the Code of Ethics of the National Association of Realtors®</a:t>
            </a:r>
            <a:br>
              <a:rPr lang="en-US" sz="800" dirty="0"/>
            </a:br>
            <a:endParaRPr lang="en-US" sz="800" dirty="0"/>
          </a:p>
          <a:p>
            <a:pPr marL="1714500" lvl="3" indent="-457200">
              <a:buFont typeface="Courier New" panose="02070309020205020404" pitchFamily="49" charset="0"/>
              <a:buChar char="o"/>
            </a:pPr>
            <a:r>
              <a:rPr lang="en-US" sz="2400" dirty="0"/>
              <a:t>covers all aspects of practice and transactions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t>Property Disclosures</a:t>
            </a:r>
          </a:p>
          <a:p>
            <a:endParaRPr lang="en-US" b="1" dirty="0"/>
          </a:p>
          <a:p>
            <a:r>
              <a:rPr lang="en-US" b="1" dirty="0">
                <a:solidFill>
                  <a:srgbClr val="FF0000"/>
                </a:solidFill>
              </a:rPr>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20-33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40072837"/>
      </p:ext>
    </p:extLst>
  </p:cSld>
  <p:clrMapOvr>
    <a:masterClrMapping/>
  </p:clrMapOvr>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0"/>
            <a:ext cx="6705593" cy="6858000"/>
          </a:xfrm>
        </p:spPr>
        <p:txBody>
          <a:bodyPr>
            <a:normAutofit/>
          </a:bodyPr>
          <a:lstStyle/>
          <a:p>
            <a:pPr marL="0" indent="0">
              <a:buNone/>
            </a:pPr>
            <a:endParaRPr lang="en-US" sz="100" b="1" dirty="0">
              <a:solidFill>
                <a:srgbClr val="FF0000"/>
              </a:solidFill>
            </a:endParaRPr>
          </a:p>
          <a:p>
            <a:pPr marL="0" indent="0">
              <a:buNone/>
            </a:pPr>
            <a:endParaRPr lang="en-US" sz="1000" b="1" dirty="0">
              <a:solidFill>
                <a:srgbClr val="FF0000"/>
              </a:solidFill>
            </a:endParaRPr>
          </a:p>
          <a:p>
            <a:pPr marL="0" indent="0">
              <a:buNone/>
            </a:pPr>
            <a:r>
              <a:rPr lang="en-US" sz="2400" b="1" dirty="0">
                <a:solidFill>
                  <a:srgbClr val="FF0000"/>
                </a:solidFill>
              </a:rPr>
              <a:t>Other Professional Practices</a:t>
            </a:r>
            <a:endParaRPr lang="en-US" sz="1000" b="1" dirty="0">
              <a:solidFill>
                <a:srgbClr val="FF0000"/>
              </a:solidFill>
            </a:endParaRPr>
          </a:p>
          <a:p>
            <a:pPr marL="0" indent="0">
              <a:buNone/>
            </a:pPr>
            <a:br>
              <a:rPr lang="en-US" sz="200" b="1" dirty="0">
                <a:solidFill>
                  <a:srgbClr val="FF0000"/>
                </a:solidFill>
              </a:rPr>
            </a:br>
            <a:endParaRPr lang="en-US" sz="100" b="1" dirty="0">
              <a:solidFill>
                <a:srgbClr val="FF0000"/>
              </a:solidFill>
            </a:endParaRPr>
          </a:p>
          <a:p>
            <a:pPr marL="0" indent="0">
              <a:buNone/>
            </a:pPr>
            <a:endParaRPr lang="en-US" sz="100" b="1" dirty="0"/>
          </a:p>
          <a:p>
            <a:pPr marL="571500" lvl="1" indent="-171450">
              <a:buFont typeface="Wingdings" panose="05000000000000000000" pitchFamily="2" charset="2"/>
              <a:buChar char="q"/>
            </a:pPr>
            <a:r>
              <a:rPr lang="en-US" sz="2400" b="1" dirty="0"/>
              <a:t>  </a:t>
            </a:r>
            <a:r>
              <a:rPr lang="en-US" sz="2400" dirty="0"/>
              <a:t>Job performance</a:t>
            </a:r>
            <a:br>
              <a:rPr lang="en-US" sz="1100" dirty="0"/>
            </a:br>
            <a:br>
              <a:rPr lang="en-US" sz="100" dirty="0"/>
            </a:br>
            <a:endParaRPr lang="en-US" sz="100" dirty="0"/>
          </a:p>
          <a:p>
            <a:pPr marL="1257300" lvl="2" indent="-457200">
              <a:buFont typeface="Wingdings" panose="05000000000000000000" pitchFamily="2" charset="2"/>
              <a:buChar char="§"/>
            </a:pPr>
            <a:r>
              <a:rPr lang="en-US" dirty="0"/>
              <a:t>critical areas of skills and knowledge as a professional practitioner</a:t>
            </a:r>
            <a:br>
              <a:rPr lang="en-US" sz="1100" dirty="0"/>
            </a:br>
            <a:br>
              <a:rPr lang="en-US" sz="100" dirty="0"/>
            </a:br>
            <a:endParaRPr lang="en-US" sz="100" dirty="0"/>
          </a:p>
          <a:p>
            <a:pPr marL="1714500" lvl="3" indent="-457200">
              <a:buFont typeface="Courier New" panose="02070309020205020404" pitchFamily="49" charset="0"/>
              <a:buChar char="o"/>
            </a:pPr>
            <a:r>
              <a:rPr lang="en-US" sz="2400" dirty="0"/>
              <a:t>market knowledge</a:t>
            </a:r>
            <a:br>
              <a:rPr lang="en-US" sz="700" dirty="0"/>
            </a:br>
            <a:br>
              <a:rPr lang="en-US" sz="100" dirty="0"/>
            </a:br>
            <a:endParaRPr lang="en-US" sz="100" dirty="0"/>
          </a:p>
          <a:p>
            <a:pPr marL="1714500" lvl="3" indent="-457200">
              <a:buFont typeface="Courier New" panose="02070309020205020404" pitchFamily="49" charset="0"/>
              <a:buChar char="o"/>
            </a:pPr>
            <a:r>
              <a:rPr lang="en-US" sz="2400" dirty="0"/>
              <a:t>real estate laws</a:t>
            </a:r>
            <a:br>
              <a:rPr lang="en-US" sz="100" dirty="0"/>
            </a:br>
            <a:br>
              <a:rPr lang="en-US" sz="100" dirty="0"/>
            </a:br>
            <a:br>
              <a:rPr lang="en-US" sz="100" dirty="0"/>
            </a:br>
            <a:endParaRPr lang="en-US" sz="100" dirty="0"/>
          </a:p>
          <a:p>
            <a:pPr marL="1714500" lvl="3" indent="-457200">
              <a:buFont typeface="Courier New" panose="02070309020205020404" pitchFamily="49" charset="0"/>
              <a:buChar char="o"/>
            </a:pPr>
            <a:r>
              <a:rPr lang="en-US" sz="2400" dirty="0"/>
              <a:t>evolving standards of practice</a:t>
            </a:r>
            <a:br>
              <a:rPr lang="en-US" sz="500" dirty="0"/>
            </a:br>
            <a:endParaRPr lang="en-US" sz="500" dirty="0"/>
          </a:p>
          <a:p>
            <a:pPr marL="1257300" lvl="2" indent="-457200">
              <a:buFont typeface="Wingdings" panose="05000000000000000000" pitchFamily="2" charset="2"/>
              <a:buChar char="§"/>
            </a:pPr>
            <a:r>
              <a:rPr lang="en-US" dirty="0"/>
              <a:t>practitioners must also understand limits of one’s expertise</a:t>
            </a:r>
            <a:endParaRPr lang="en-US" sz="800" dirty="0"/>
          </a:p>
          <a:p>
            <a:pPr marL="1714500" lvl="3" indent="-457200">
              <a:buFont typeface="Courier New" panose="02070309020205020404" pitchFamily="49" charset="0"/>
              <a:buChar char="o"/>
            </a:pPr>
            <a:r>
              <a:rPr lang="en-US" sz="2400" dirty="0"/>
              <a:t>must not practice law, investment or tax counseling, securities brokerage</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t>Property Disclosures</a:t>
            </a:r>
          </a:p>
          <a:p>
            <a:endParaRPr lang="en-US" b="1" dirty="0"/>
          </a:p>
          <a:p>
            <a:r>
              <a:rPr lang="en-US" b="1" dirty="0">
                <a:solidFill>
                  <a:srgbClr val="FF0000"/>
                </a:solidFill>
              </a:rPr>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20-34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7936523"/>
      </p:ext>
    </p:extLst>
  </p:cSld>
  <p:clrMapOvr>
    <a:masterClrMapping/>
  </p:clrMapOvr>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0"/>
            <a:ext cx="6705593" cy="6858000"/>
          </a:xfrm>
        </p:spPr>
        <p:txBody>
          <a:bodyPr>
            <a:normAutofit/>
          </a:bodyPr>
          <a:lstStyle/>
          <a:p>
            <a:pPr marL="0" indent="0">
              <a:buNone/>
            </a:pPr>
            <a:endParaRPr lang="en-US" sz="100" b="1" dirty="0">
              <a:solidFill>
                <a:srgbClr val="FF0000"/>
              </a:solidFill>
            </a:endParaRPr>
          </a:p>
          <a:p>
            <a:pPr marL="0" indent="0">
              <a:buNone/>
            </a:pPr>
            <a:endParaRPr lang="en-US" sz="1000" b="1" dirty="0">
              <a:solidFill>
                <a:srgbClr val="FF0000"/>
              </a:solidFill>
            </a:endParaRPr>
          </a:p>
          <a:p>
            <a:pPr marL="0" indent="0">
              <a:buNone/>
            </a:pPr>
            <a:r>
              <a:rPr lang="en-US" sz="2400" b="1" dirty="0">
                <a:solidFill>
                  <a:srgbClr val="FF0000"/>
                </a:solidFill>
              </a:rPr>
              <a:t>Other Professional Practices</a:t>
            </a:r>
            <a:endParaRPr lang="en-US" sz="1000" b="1" dirty="0">
              <a:solidFill>
                <a:srgbClr val="FF0000"/>
              </a:solidFill>
            </a:endParaRPr>
          </a:p>
          <a:p>
            <a:pPr marL="0" indent="0">
              <a:buNone/>
            </a:pPr>
            <a:br>
              <a:rPr lang="en-US" sz="200" b="1" dirty="0">
                <a:solidFill>
                  <a:srgbClr val="FF0000"/>
                </a:solidFill>
              </a:rPr>
            </a:br>
            <a:endParaRPr lang="en-US" sz="100" b="1" dirty="0">
              <a:solidFill>
                <a:srgbClr val="FF0000"/>
              </a:solidFill>
            </a:endParaRPr>
          </a:p>
          <a:p>
            <a:pPr marL="0" indent="0">
              <a:buNone/>
            </a:pPr>
            <a:endParaRPr lang="en-US" sz="100" b="1" dirty="0"/>
          </a:p>
          <a:p>
            <a:pPr marL="571500" lvl="1" indent="-171450">
              <a:buFont typeface="Wingdings" panose="05000000000000000000" pitchFamily="2" charset="2"/>
              <a:buChar char="q"/>
            </a:pPr>
            <a:r>
              <a:rPr lang="en-US" sz="2400" b="1" dirty="0"/>
              <a:t>  </a:t>
            </a:r>
            <a:r>
              <a:rPr lang="en-US" sz="2400" dirty="0"/>
              <a:t>Duties to clients</a:t>
            </a:r>
            <a:br>
              <a:rPr lang="en-US" sz="1100" dirty="0"/>
            </a:br>
            <a:br>
              <a:rPr lang="en-US" sz="100" dirty="0"/>
            </a:br>
            <a:endParaRPr lang="en-US" sz="100" dirty="0"/>
          </a:p>
          <a:p>
            <a:pPr marL="1257300" lvl="2" indent="-457200">
              <a:buFont typeface="Wingdings" panose="05000000000000000000" pitchFamily="2" charset="2"/>
              <a:buChar char="§"/>
            </a:pPr>
            <a:r>
              <a:rPr lang="en-US" dirty="0"/>
              <a:t>most codes of ethics uphold commitment to fulfilling fiduciary duties, including</a:t>
            </a:r>
            <a:br>
              <a:rPr lang="en-US" sz="1100" dirty="0"/>
            </a:br>
            <a:br>
              <a:rPr lang="en-US" sz="100" dirty="0"/>
            </a:br>
            <a:endParaRPr lang="en-US" sz="100" dirty="0"/>
          </a:p>
          <a:p>
            <a:pPr marL="1714500" lvl="3" indent="-457200">
              <a:buFont typeface="Courier New" panose="02070309020205020404" pitchFamily="49" charset="0"/>
              <a:buChar char="o"/>
            </a:pPr>
            <a:r>
              <a:rPr lang="en-US" sz="2400" dirty="0"/>
              <a:t>honesty in representing values, property condition</a:t>
            </a:r>
            <a:br>
              <a:rPr lang="en-US" sz="700" dirty="0"/>
            </a:br>
            <a:br>
              <a:rPr lang="en-US" sz="100" dirty="0"/>
            </a:br>
            <a:endParaRPr lang="en-US" sz="100" dirty="0"/>
          </a:p>
          <a:p>
            <a:pPr marL="1714500" lvl="3" indent="-457200">
              <a:buFont typeface="Courier New" panose="02070309020205020404" pitchFamily="49" charset="0"/>
              <a:buChar char="o"/>
            </a:pPr>
            <a:r>
              <a:rPr lang="en-US" sz="2400" dirty="0"/>
              <a:t>respecting other broker-client relationships</a:t>
            </a:r>
            <a:br>
              <a:rPr lang="en-US" sz="100" dirty="0"/>
            </a:br>
            <a:br>
              <a:rPr lang="en-US" sz="100" dirty="0"/>
            </a:br>
            <a:br>
              <a:rPr lang="en-US" sz="100" dirty="0"/>
            </a:br>
            <a:endParaRPr lang="en-US" sz="100" dirty="0"/>
          </a:p>
          <a:p>
            <a:pPr marL="1714500" lvl="3" indent="-457200">
              <a:buFont typeface="Courier New" panose="02070309020205020404" pitchFamily="49" charset="0"/>
              <a:buChar char="o"/>
            </a:pPr>
            <a:r>
              <a:rPr lang="en-US" sz="2400" dirty="0"/>
              <a:t>submitting all offers</a:t>
            </a:r>
            <a:br>
              <a:rPr lang="en-US" sz="500" dirty="0"/>
            </a:br>
            <a:endParaRPr lang="en-US" sz="500" dirty="0"/>
          </a:p>
          <a:p>
            <a:pPr marL="1714500" lvl="3" indent="-457200">
              <a:buFont typeface="Courier New" panose="02070309020205020404" pitchFamily="49" charset="0"/>
              <a:buChar char="o"/>
            </a:pPr>
            <a:r>
              <a:rPr lang="en-US" sz="2400" dirty="0"/>
              <a:t>avoiding commingling, conversion</a:t>
            </a:r>
          </a:p>
          <a:p>
            <a:pPr marL="1714500" lvl="3" indent="-457200">
              <a:buFont typeface="Courier New" panose="02070309020205020404" pitchFamily="49" charset="0"/>
              <a:buChar char="o"/>
            </a:pPr>
            <a:r>
              <a:rPr lang="en-US" sz="2400" dirty="0"/>
              <a:t>maintaining transaction files</a:t>
            </a:r>
          </a:p>
          <a:p>
            <a:pPr marL="1714500" lvl="3" indent="-457200">
              <a:buFont typeface="Courier New" panose="02070309020205020404" pitchFamily="49" charset="0"/>
              <a:buChar char="o"/>
            </a:pPr>
            <a:r>
              <a:rPr lang="en-US" sz="2400" dirty="0"/>
              <a:t>maintaining confidentialities</a:t>
            </a:r>
          </a:p>
          <a:p>
            <a:pPr marL="1714500" lvl="3" indent="-457200">
              <a:buFont typeface="Courier New" panose="02070309020205020404" pitchFamily="49" charset="0"/>
              <a:buChar char="o"/>
            </a:pPr>
            <a:r>
              <a:rPr lang="en-US" sz="2400" dirty="0"/>
              <a:t>managing client property competently</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t>Property Disclosures</a:t>
            </a:r>
          </a:p>
          <a:p>
            <a:endParaRPr lang="en-US" b="1" dirty="0"/>
          </a:p>
          <a:p>
            <a:r>
              <a:rPr lang="en-US" b="1" dirty="0">
                <a:solidFill>
                  <a:srgbClr val="FF0000"/>
                </a:solidFill>
              </a:rPr>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20-35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54698978"/>
      </p:ext>
    </p:extLst>
  </p:cSld>
  <p:clrMapOvr>
    <a:masterClrMapping/>
  </p:clrMapOvr>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597622" y="0"/>
            <a:ext cx="6546370" cy="6858000"/>
          </a:xfrm>
        </p:spPr>
        <p:txBody>
          <a:bodyPr>
            <a:normAutofit/>
          </a:bodyPr>
          <a:lstStyle/>
          <a:p>
            <a:pPr marL="0" indent="0">
              <a:buNone/>
            </a:pPr>
            <a:endParaRPr lang="en-US" sz="100" b="1" dirty="0">
              <a:solidFill>
                <a:srgbClr val="FF0000"/>
              </a:solidFill>
            </a:endParaRPr>
          </a:p>
          <a:p>
            <a:pPr marL="0" indent="0">
              <a:buNone/>
            </a:pPr>
            <a:endParaRPr lang="en-US" sz="1000" b="1" dirty="0">
              <a:solidFill>
                <a:srgbClr val="FF0000"/>
              </a:solidFill>
            </a:endParaRPr>
          </a:p>
          <a:p>
            <a:pPr marL="0" indent="0">
              <a:buNone/>
            </a:pPr>
            <a:r>
              <a:rPr lang="en-US" sz="2400" b="1" dirty="0">
                <a:solidFill>
                  <a:srgbClr val="FF0000"/>
                </a:solidFill>
              </a:rPr>
              <a:t>Other Professional Practices</a:t>
            </a:r>
            <a:endParaRPr lang="en-US" sz="1600" b="1" dirty="0">
              <a:solidFill>
                <a:srgbClr val="FF0000"/>
              </a:solidFill>
            </a:endParaRPr>
          </a:p>
          <a:p>
            <a:pPr marL="0" indent="0">
              <a:buNone/>
            </a:pPr>
            <a:endParaRPr lang="en-US" sz="700" b="1" dirty="0">
              <a:solidFill>
                <a:srgbClr val="FF0000"/>
              </a:solidFill>
            </a:endParaRPr>
          </a:p>
          <a:p>
            <a:pPr marL="0" indent="0">
              <a:buNone/>
            </a:pPr>
            <a:br>
              <a:rPr lang="en-US" sz="100" b="1" dirty="0">
                <a:solidFill>
                  <a:srgbClr val="FF0000"/>
                </a:solidFill>
              </a:rPr>
            </a:br>
            <a:endParaRPr lang="en-US" sz="100" b="1" dirty="0">
              <a:solidFill>
                <a:srgbClr val="FF0000"/>
              </a:solidFill>
            </a:endParaRPr>
          </a:p>
          <a:p>
            <a:pPr marL="0" indent="0">
              <a:buNone/>
            </a:pPr>
            <a:endParaRPr lang="en-US" sz="100" b="1" dirty="0"/>
          </a:p>
          <a:p>
            <a:pPr marL="571500" lvl="1" indent="-171450">
              <a:buFont typeface="Wingdings" panose="05000000000000000000" pitchFamily="2" charset="2"/>
              <a:buChar char="q"/>
            </a:pPr>
            <a:r>
              <a:rPr lang="en-US" sz="2400" b="1" dirty="0"/>
              <a:t>  </a:t>
            </a:r>
            <a:r>
              <a:rPr lang="en-US" sz="2400" dirty="0"/>
              <a:t>Duties to customers</a:t>
            </a:r>
            <a:br>
              <a:rPr lang="en-US" sz="1200" dirty="0"/>
            </a:br>
            <a:br>
              <a:rPr lang="en-US" sz="700" dirty="0"/>
            </a:br>
            <a:br>
              <a:rPr lang="en-US" sz="100" dirty="0"/>
            </a:br>
            <a:endParaRPr lang="en-US" sz="100" dirty="0"/>
          </a:p>
          <a:p>
            <a:pPr marL="1257300" lvl="2" indent="-457200">
              <a:buFont typeface="Wingdings" panose="05000000000000000000" pitchFamily="2" charset="2"/>
              <a:buChar char="§"/>
            </a:pPr>
            <a:r>
              <a:rPr lang="en-US" dirty="0"/>
              <a:t>honesty and fair dealing</a:t>
            </a:r>
            <a:br>
              <a:rPr lang="en-US" sz="200" dirty="0"/>
            </a:br>
            <a:br>
              <a:rPr lang="en-US" sz="200" dirty="0"/>
            </a:br>
            <a:endParaRPr lang="en-US" sz="200" dirty="0"/>
          </a:p>
          <a:p>
            <a:pPr marL="1257300" lvl="2" indent="-457200">
              <a:buFont typeface="Wingdings" panose="05000000000000000000" pitchFamily="2" charset="2"/>
              <a:buChar char="§"/>
            </a:pPr>
            <a:r>
              <a:rPr lang="en-US" dirty="0"/>
              <a:t>disclosing sources of compensation</a:t>
            </a:r>
            <a:br>
              <a:rPr lang="en-US" sz="700" dirty="0"/>
            </a:br>
            <a:endParaRPr lang="en-US" sz="700" dirty="0"/>
          </a:p>
          <a:p>
            <a:pPr marL="1257300" lvl="2" indent="-457200">
              <a:buFont typeface="Wingdings" panose="05000000000000000000" pitchFamily="2" charset="2"/>
              <a:buChar char="§"/>
            </a:pPr>
            <a:r>
              <a:rPr lang="en-US" dirty="0"/>
              <a:t>conducting honest advertising that is not misleading</a:t>
            </a:r>
          </a:p>
          <a:p>
            <a:pPr marL="1257300" lvl="2" indent="-457200">
              <a:buFont typeface="Wingdings" panose="05000000000000000000" pitchFamily="2" charset="2"/>
              <a:buChar char="§"/>
            </a:pPr>
            <a:endParaRPr lang="en-US" sz="700" dirty="0"/>
          </a:p>
          <a:p>
            <a:pPr marL="857250" lvl="1" indent="-457200">
              <a:buFont typeface="Wingdings" panose="05000000000000000000" pitchFamily="2" charset="2"/>
              <a:buChar char="q"/>
            </a:pPr>
            <a:r>
              <a:rPr lang="en-US" sz="2400" dirty="0"/>
              <a:t>Disclosures</a:t>
            </a:r>
          </a:p>
          <a:p>
            <a:pPr marL="1257300" lvl="2" indent="-457200">
              <a:buFont typeface="Wingdings" panose="05000000000000000000" pitchFamily="2" charset="2"/>
              <a:buChar char="§"/>
            </a:pPr>
            <a:r>
              <a:rPr lang="en-US" dirty="0"/>
              <a:t>comply with federal, state, and ethical disclosure requirements, including</a:t>
            </a:r>
          </a:p>
          <a:p>
            <a:pPr marL="1714500" lvl="3" indent="-457200">
              <a:buFont typeface="Courier New" panose="02070309020205020404" pitchFamily="49" charset="0"/>
              <a:buChar char="o"/>
            </a:pPr>
            <a:r>
              <a:rPr lang="en-US" sz="2400" dirty="0"/>
              <a:t>property defects</a:t>
            </a:r>
          </a:p>
          <a:p>
            <a:pPr marL="1714500" lvl="3" indent="-457200">
              <a:buFont typeface="Courier New" panose="02070309020205020404" pitchFamily="49" charset="0"/>
              <a:buChar char="o"/>
            </a:pPr>
            <a:r>
              <a:rPr lang="en-US" sz="2400" dirty="0"/>
              <a:t>interest in a property being sold, bought</a:t>
            </a:r>
          </a:p>
          <a:p>
            <a:pPr marL="1714500" lvl="3" indent="-457200">
              <a:buFont typeface="Courier New" panose="02070309020205020404" pitchFamily="49" charset="0"/>
              <a:buChar char="o"/>
            </a:pPr>
            <a:r>
              <a:rPr lang="en-US" sz="2400" dirty="0"/>
              <a:t>identity disclosure in ads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t>Property Disclosures</a:t>
            </a:r>
          </a:p>
          <a:p>
            <a:endParaRPr lang="en-US" b="1" dirty="0"/>
          </a:p>
          <a:p>
            <a:r>
              <a:rPr lang="en-US" b="1" dirty="0">
                <a:solidFill>
                  <a:srgbClr val="FF0000"/>
                </a:solidFill>
              </a:rPr>
              <a:t>Other Professional Practices</a:t>
            </a:r>
          </a:p>
          <a:p>
            <a:endParaRPr lang="en-US" dirty="0"/>
          </a:p>
          <a:p>
            <a:endParaRPr lang="en-US" dirty="0"/>
          </a:p>
        </p:txBody>
      </p:sp>
      <p:cxnSp>
        <p:nvCxnSpPr>
          <p:cNvPr id="3" name="Straight Connector 2"/>
          <p:cNvCxnSpPr>
            <a:cxnSpLocks/>
          </p:cNvCxnSpPr>
          <p:nvPr/>
        </p:nvCxnSpPr>
        <p:spPr>
          <a:xfrm>
            <a:off x="2324223" y="533400"/>
            <a:ext cx="10434" cy="422057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20-36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689232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Co-Ownership</a:t>
            </a:r>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solidFill>
                  <a:srgbClr val="FF0000"/>
                </a:solidFill>
              </a:rPr>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a:cxnSpLocks/>
          </p:cNvCxnSpPr>
          <p:nvPr/>
        </p:nvCxnSpPr>
        <p:spPr>
          <a:xfrm>
            <a:off x="2235200" y="381000"/>
            <a:ext cx="0" cy="5334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4-5</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08 tenancy in common.jpg"/>
          <p:cNvPicPr>
            <a:picLocks noChangeAspect="1" noChangeArrowheads="1"/>
          </p:cNvPicPr>
          <p:nvPr/>
        </p:nvPicPr>
        <p:blipFill rotWithShape="1">
          <a:blip r:embed="rId3">
            <a:extLst>
              <a:ext uri="{28A0092B-C50C-407E-A947-70E740481C1C}">
                <a14:useLocalDpi xmlns:a14="http://schemas.microsoft.com/office/drawing/2010/main" val="0"/>
              </a:ext>
            </a:extLst>
          </a:blip>
          <a:srcRect l="-10563" t="-277" r="-1585" b="4784"/>
          <a:stretch/>
        </p:blipFill>
        <p:spPr bwMode="auto">
          <a:xfrm>
            <a:off x="2667000" y="1219200"/>
            <a:ext cx="5334001" cy="5257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6967570"/>
      </p:ext>
    </p:extLst>
  </p:cSld>
  <p:clrMapOvr>
    <a:masterClrMapping/>
  </p:clrMapOvr>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597622" y="0"/>
            <a:ext cx="6546370" cy="6858000"/>
          </a:xfrm>
        </p:spPr>
        <p:txBody>
          <a:bodyPr>
            <a:normAutofit/>
          </a:bodyPr>
          <a:lstStyle/>
          <a:p>
            <a:pPr marL="0" indent="0">
              <a:buNone/>
            </a:pPr>
            <a:endParaRPr lang="en-US" sz="100" b="1" dirty="0">
              <a:solidFill>
                <a:srgbClr val="FF0000"/>
              </a:solidFill>
            </a:endParaRPr>
          </a:p>
          <a:p>
            <a:pPr marL="0" indent="0">
              <a:buNone/>
            </a:pPr>
            <a:endParaRPr lang="en-US" sz="1000" b="1" dirty="0">
              <a:solidFill>
                <a:srgbClr val="FF0000"/>
              </a:solidFill>
            </a:endParaRPr>
          </a:p>
          <a:p>
            <a:pPr marL="0" indent="0">
              <a:buNone/>
            </a:pPr>
            <a:r>
              <a:rPr lang="en-US" sz="2400" b="1" dirty="0">
                <a:solidFill>
                  <a:srgbClr val="FF0000"/>
                </a:solidFill>
              </a:rPr>
              <a:t>Other Professional Practices</a:t>
            </a:r>
            <a:endParaRPr lang="en-US" sz="1600" b="1" dirty="0">
              <a:solidFill>
                <a:srgbClr val="FF0000"/>
              </a:solidFill>
            </a:endParaRPr>
          </a:p>
          <a:p>
            <a:pPr marL="0" indent="0">
              <a:buNone/>
            </a:pPr>
            <a:endParaRPr lang="en-US" sz="700" b="1" dirty="0">
              <a:solidFill>
                <a:srgbClr val="FF0000"/>
              </a:solidFill>
            </a:endParaRPr>
          </a:p>
          <a:p>
            <a:pPr marL="0" indent="0">
              <a:buNone/>
            </a:pPr>
            <a:br>
              <a:rPr lang="en-US" sz="100" b="1" dirty="0">
                <a:solidFill>
                  <a:srgbClr val="FF0000"/>
                </a:solidFill>
              </a:rPr>
            </a:br>
            <a:endParaRPr lang="en-US" sz="100" b="1" dirty="0">
              <a:solidFill>
                <a:srgbClr val="FF0000"/>
              </a:solidFill>
            </a:endParaRPr>
          </a:p>
          <a:p>
            <a:pPr marL="0" indent="0">
              <a:buNone/>
            </a:pPr>
            <a:endParaRPr lang="en-US" sz="100" b="1" dirty="0"/>
          </a:p>
          <a:p>
            <a:pPr marL="571500" lvl="1" indent="-171450">
              <a:buFont typeface="Wingdings" panose="05000000000000000000" pitchFamily="2" charset="2"/>
              <a:buChar char="q"/>
            </a:pPr>
            <a:r>
              <a:rPr lang="en-US" sz="2400" b="1" dirty="0"/>
              <a:t>  </a:t>
            </a:r>
            <a:r>
              <a:rPr lang="en-US" sz="2400" dirty="0"/>
              <a:t>Wholesaling</a:t>
            </a:r>
            <a:br>
              <a:rPr lang="en-US" sz="1200" dirty="0"/>
            </a:br>
            <a:br>
              <a:rPr lang="en-US" sz="700" dirty="0"/>
            </a:br>
            <a:br>
              <a:rPr lang="en-US" sz="100" dirty="0"/>
            </a:br>
            <a:endParaRPr lang="en-US" sz="100" dirty="0"/>
          </a:p>
          <a:p>
            <a:pPr marL="1257300" lvl="2" indent="-457200">
              <a:buFont typeface="Wingdings" panose="05000000000000000000" pitchFamily="2" charset="2"/>
              <a:buChar char="§"/>
            </a:pPr>
            <a:r>
              <a:rPr lang="en-US" dirty="0"/>
              <a:t>the practice of finding a willing seller; put property under contract; find a buyer who will pay more than the contract amount; at closing wholesaler assigns contract to buyer who in turn settles with seller and pays wholesaler the difference between the two contract values as a fee</a:t>
            </a:r>
            <a:br>
              <a:rPr lang="en-US" sz="200" dirty="0"/>
            </a:br>
            <a:endParaRPr lang="en-US" sz="200" dirty="0"/>
          </a:p>
          <a:p>
            <a:pPr marL="1257300" lvl="2" indent="-457200">
              <a:buFont typeface="Wingdings" panose="05000000000000000000" pitchFamily="2" charset="2"/>
              <a:buChar char="§"/>
            </a:pPr>
            <a:r>
              <a:rPr lang="en-US" dirty="0"/>
              <a:t>wholesaler must have a license in some states; practice is discouraged or illegal in other states</a:t>
            </a:r>
            <a:br>
              <a:rPr lang="en-US" sz="700" dirty="0"/>
            </a:br>
            <a:endParaRPr lang="en-US" sz="700" dirty="0"/>
          </a:p>
          <a:p>
            <a:pPr marL="1257300" lvl="2" indent="-457200">
              <a:buFont typeface="Wingdings" panose="05000000000000000000" pitchFamily="2" charset="2"/>
              <a:buChar char="§"/>
            </a:pPr>
            <a:endParaRPr lang="en-US" sz="700" dirty="0"/>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t>Property Disclosures</a:t>
            </a:r>
          </a:p>
          <a:p>
            <a:endParaRPr lang="en-US" b="1" dirty="0"/>
          </a:p>
          <a:p>
            <a:r>
              <a:rPr lang="en-US" b="1" dirty="0">
                <a:solidFill>
                  <a:srgbClr val="FF0000"/>
                </a:solidFill>
              </a:rPr>
              <a:t>Other Professional Practices</a:t>
            </a:r>
          </a:p>
          <a:p>
            <a:endParaRPr lang="en-US" dirty="0"/>
          </a:p>
          <a:p>
            <a:endParaRPr lang="en-US" dirty="0"/>
          </a:p>
        </p:txBody>
      </p:sp>
      <p:cxnSp>
        <p:nvCxnSpPr>
          <p:cNvPr id="3" name="Straight Connector 2"/>
          <p:cNvCxnSpPr>
            <a:cxnSpLocks/>
          </p:cNvCxnSpPr>
          <p:nvPr/>
        </p:nvCxnSpPr>
        <p:spPr>
          <a:xfrm>
            <a:off x="2324223" y="533400"/>
            <a:ext cx="10434" cy="422057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656923426"/>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20-37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61091158"/>
      </p:ext>
    </p:extLst>
  </p:cSld>
  <p:clrMapOvr>
    <a:masterClrMapping/>
  </p:clrMapOvr>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597622" y="0"/>
            <a:ext cx="6546370" cy="6858000"/>
          </a:xfrm>
        </p:spPr>
        <p:txBody>
          <a:bodyPr>
            <a:normAutofit/>
          </a:bodyPr>
          <a:lstStyle/>
          <a:p>
            <a:pPr marL="0" indent="0">
              <a:buNone/>
            </a:pPr>
            <a:endParaRPr lang="en-US" sz="100" b="1" dirty="0">
              <a:solidFill>
                <a:srgbClr val="FF0000"/>
              </a:solidFill>
            </a:endParaRPr>
          </a:p>
          <a:p>
            <a:pPr marL="0" indent="0">
              <a:buNone/>
            </a:pPr>
            <a:endParaRPr lang="en-US" sz="1000" b="1" dirty="0">
              <a:solidFill>
                <a:srgbClr val="FF0000"/>
              </a:solidFill>
            </a:endParaRPr>
          </a:p>
          <a:p>
            <a:pPr marL="0" indent="0">
              <a:buNone/>
            </a:pPr>
            <a:r>
              <a:rPr lang="en-US" sz="2400" b="1" dirty="0">
                <a:solidFill>
                  <a:srgbClr val="FF0000"/>
                </a:solidFill>
              </a:rPr>
              <a:t>Other Professional Practices</a:t>
            </a:r>
            <a:endParaRPr lang="en-US" sz="1600" b="1" dirty="0">
              <a:solidFill>
                <a:srgbClr val="FF0000"/>
              </a:solidFill>
            </a:endParaRPr>
          </a:p>
          <a:p>
            <a:pPr marL="0" indent="0">
              <a:buNone/>
            </a:pPr>
            <a:endParaRPr lang="en-US" sz="700" b="1" dirty="0">
              <a:solidFill>
                <a:srgbClr val="FF0000"/>
              </a:solidFill>
            </a:endParaRPr>
          </a:p>
          <a:p>
            <a:pPr marL="0" indent="0">
              <a:buNone/>
            </a:pPr>
            <a:br>
              <a:rPr lang="en-US" sz="100" b="1" dirty="0">
                <a:solidFill>
                  <a:srgbClr val="FF0000"/>
                </a:solidFill>
              </a:rPr>
            </a:br>
            <a:endParaRPr lang="en-US" sz="100" b="1" dirty="0">
              <a:solidFill>
                <a:srgbClr val="FF0000"/>
              </a:solidFill>
            </a:endParaRPr>
          </a:p>
          <a:p>
            <a:pPr marL="0" indent="0">
              <a:buNone/>
            </a:pPr>
            <a:endParaRPr lang="en-US" sz="100" b="1" dirty="0"/>
          </a:p>
          <a:p>
            <a:pPr marL="571500" lvl="1" indent="-171450">
              <a:buFont typeface="Wingdings" panose="05000000000000000000" pitchFamily="2" charset="2"/>
              <a:buChar char="q"/>
            </a:pPr>
            <a:r>
              <a:rPr lang="en-US" sz="2400" b="1" dirty="0"/>
              <a:t>  </a:t>
            </a:r>
            <a:r>
              <a:rPr lang="en-US" sz="2400" dirty="0"/>
              <a:t>“Love letters”</a:t>
            </a:r>
            <a:br>
              <a:rPr lang="en-US" sz="1200" dirty="0"/>
            </a:br>
            <a:br>
              <a:rPr lang="en-US" sz="700" dirty="0"/>
            </a:br>
            <a:br>
              <a:rPr lang="en-US" sz="100" dirty="0"/>
            </a:br>
            <a:endParaRPr lang="en-US" sz="100" dirty="0"/>
          </a:p>
          <a:p>
            <a:pPr marL="1257300" lvl="2" indent="-457200">
              <a:buFont typeface="Wingdings" panose="05000000000000000000" pitchFamily="2" charset="2"/>
              <a:buChar char="§"/>
            </a:pPr>
            <a:r>
              <a:rPr lang="en-US" dirty="0"/>
              <a:t>the practice of attaching a personal note to a seller when making an offer.  Letter is designed to make offer more attractive</a:t>
            </a:r>
          </a:p>
          <a:p>
            <a:pPr marL="1257300" lvl="2" indent="-457200">
              <a:buFont typeface="Wingdings" panose="05000000000000000000" pitchFamily="2" charset="2"/>
              <a:buChar char="§"/>
            </a:pPr>
            <a:br>
              <a:rPr lang="en-US" sz="200" dirty="0"/>
            </a:br>
            <a:endParaRPr lang="en-US" sz="200" dirty="0"/>
          </a:p>
          <a:p>
            <a:pPr marL="1714500" lvl="3" indent="-457200">
              <a:buFont typeface="Courier New" panose="02070309020205020404" pitchFamily="49" charset="0"/>
              <a:buChar char="o"/>
            </a:pPr>
            <a:r>
              <a:rPr lang="en-US" sz="2400" dirty="0"/>
              <a:t>why the buyer likes the property</a:t>
            </a:r>
          </a:p>
          <a:p>
            <a:pPr marL="1714500" lvl="3" indent="-457200">
              <a:buFont typeface="Courier New" panose="02070309020205020404" pitchFamily="49" charset="0"/>
              <a:buChar char="o"/>
            </a:pPr>
            <a:r>
              <a:rPr lang="en-US" sz="2400" dirty="0"/>
              <a:t>how well buyer will take care of property</a:t>
            </a:r>
          </a:p>
          <a:p>
            <a:pPr marL="1714500" lvl="3" indent="-457200">
              <a:buFont typeface="Courier New" panose="02070309020205020404" pitchFamily="49" charset="0"/>
              <a:buChar char="o"/>
            </a:pPr>
            <a:r>
              <a:rPr lang="en-US" sz="2400" dirty="0"/>
              <a:t>how well family will love property</a:t>
            </a:r>
          </a:p>
          <a:p>
            <a:pPr marL="1257300" lvl="2" indent="-457200">
              <a:buFont typeface="Wingdings" panose="05000000000000000000" pitchFamily="2" charset="2"/>
              <a:buChar char="§"/>
            </a:pPr>
            <a:r>
              <a:rPr lang="en-US" dirty="0"/>
              <a:t>practice is discouraged; can be discriminatory or construed to be unlawful basis for rejecting offer</a:t>
            </a:r>
          </a:p>
          <a:p>
            <a:pPr marL="1257300" lvl="2" indent="-457200">
              <a:buFont typeface="Wingdings" panose="05000000000000000000" pitchFamily="2" charset="2"/>
              <a:buChar char="§"/>
            </a:pPr>
            <a:r>
              <a:rPr lang="en-US" dirty="0"/>
              <a:t>best practice is to avoid use of love letters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t>Property Disclosures</a:t>
            </a:r>
          </a:p>
          <a:p>
            <a:endParaRPr lang="en-US" b="1" dirty="0"/>
          </a:p>
          <a:p>
            <a:r>
              <a:rPr lang="en-US" b="1" dirty="0">
                <a:solidFill>
                  <a:srgbClr val="FF0000"/>
                </a:solidFill>
              </a:rPr>
              <a:t>Other Professional Practices</a:t>
            </a:r>
          </a:p>
          <a:p>
            <a:endParaRPr lang="en-US" dirty="0"/>
          </a:p>
          <a:p>
            <a:endParaRPr lang="en-US" dirty="0"/>
          </a:p>
        </p:txBody>
      </p:sp>
      <p:cxnSp>
        <p:nvCxnSpPr>
          <p:cNvPr id="3" name="Straight Connector 2"/>
          <p:cNvCxnSpPr>
            <a:cxnSpLocks/>
          </p:cNvCxnSpPr>
          <p:nvPr/>
        </p:nvCxnSpPr>
        <p:spPr>
          <a:xfrm>
            <a:off x="2324223" y="533400"/>
            <a:ext cx="10434" cy="422057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4197066264"/>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20-38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1613461"/>
      </p:ext>
    </p:extLst>
  </p:cSld>
  <p:clrMapOvr>
    <a:masterClrMapping/>
  </p:clrMapOvr>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400" dirty="0"/>
            </a:br>
            <a:r>
              <a:rPr lang="en-US" sz="2400" dirty="0"/>
              <a:t># 20: </a:t>
            </a:r>
            <a:br>
              <a:rPr lang="en-US" sz="2400" dirty="0"/>
            </a:br>
            <a:r>
              <a:rPr lang="en-US" sz="2400" dirty="0"/>
              <a:t>Professional Practices</a:t>
            </a:r>
          </a:p>
        </p:txBody>
      </p:sp>
      <p:sp>
        <p:nvSpPr>
          <p:cNvPr id="7" name="Content Placeholder 6"/>
          <p:cNvSpPr>
            <a:spLocks noGrp="1"/>
          </p:cNvSpPr>
          <p:nvPr>
            <p:ph idx="1"/>
          </p:nvPr>
        </p:nvSpPr>
        <p:spPr>
          <a:xfrm>
            <a:off x="2438399" y="0"/>
            <a:ext cx="6705593" cy="6858000"/>
          </a:xfrm>
        </p:spPr>
        <p:txBody>
          <a:bodyPr>
            <a:normAutofit/>
          </a:bodyPr>
          <a:lstStyle/>
          <a:p>
            <a:pPr marL="0" indent="0">
              <a:buNone/>
            </a:pPr>
            <a:endParaRPr lang="en-US" sz="100" b="1" dirty="0">
              <a:solidFill>
                <a:srgbClr val="FF0000"/>
              </a:solidFill>
            </a:endParaRPr>
          </a:p>
          <a:p>
            <a:pPr marL="0" indent="0">
              <a:buNone/>
            </a:pPr>
            <a:endParaRPr lang="en-US" sz="1600" b="1" dirty="0">
              <a:solidFill>
                <a:srgbClr val="FF0000"/>
              </a:solidFill>
            </a:endParaRPr>
          </a:p>
          <a:p>
            <a:pPr marL="0" indent="0">
              <a:buNone/>
            </a:pPr>
            <a:r>
              <a:rPr lang="en-US" sz="2400" b="1" dirty="0">
                <a:solidFill>
                  <a:srgbClr val="FF0000"/>
                </a:solidFill>
              </a:rPr>
              <a:t>Other Professional Practices</a:t>
            </a:r>
            <a:endParaRPr lang="en-US" sz="1600" b="1" dirty="0">
              <a:solidFill>
                <a:srgbClr val="FF0000"/>
              </a:solidFill>
            </a:endParaRPr>
          </a:p>
          <a:p>
            <a:pPr marL="0" indent="0">
              <a:buNone/>
            </a:pPr>
            <a:endParaRPr lang="en-US" sz="700" b="1" dirty="0">
              <a:solidFill>
                <a:srgbClr val="FF0000"/>
              </a:solidFill>
            </a:endParaRPr>
          </a:p>
          <a:p>
            <a:pPr marL="0" indent="0">
              <a:buNone/>
            </a:pPr>
            <a:br>
              <a:rPr lang="en-US" sz="100" b="1" dirty="0">
                <a:solidFill>
                  <a:srgbClr val="FF0000"/>
                </a:solidFill>
              </a:rPr>
            </a:br>
            <a:endParaRPr lang="en-US" sz="100" b="1" dirty="0">
              <a:solidFill>
                <a:srgbClr val="FF0000"/>
              </a:solidFill>
            </a:endParaRPr>
          </a:p>
          <a:p>
            <a:pPr marL="0" indent="0">
              <a:buNone/>
            </a:pPr>
            <a:endParaRPr lang="en-US" sz="100" b="1" dirty="0"/>
          </a:p>
          <a:p>
            <a:pPr marL="571500" lvl="1" indent="-171450">
              <a:buFont typeface="Wingdings" panose="05000000000000000000" pitchFamily="2" charset="2"/>
              <a:buChar char="q"/>
            </a:pPr>
            <a:r>
              <a:rPr lang="en-US" sz="2400" b="1" dirty="0"/>
              <a:t>  </a:t>
            </a:r>
            <a:r>
              <a:rPr lang="en-US" sz="2400" dirty="0"/>
              <a:t>Professional relationships</a:t>
            </a:r>
            <a:br>
              <a:rPr lang="en-US" sz="1000" dirty="0"/>
            </a:br>
            <a:br>
              <a:rPr lang="en-US" sz="400" dirty="0"/>
            </a:br>
            <a:br>
              <a:rPr lang="en-US" sz="100" dirty="0"/>
            </a:br>
            <a:endParaRPr lang="en-US" sz="100" dirty="0"/>
          </a:p>
          <a:p>
            <a:pPr marL="1257300" lvl="2" indent="-457200">
              <a:buFont typeface="Wingdings" panose="05000000000000000000" pitchFamily="2" charset="2"/>
              <a:buChar char="§"/>
            </a:pPr>
            <a:r>
              <a:rPr lang="en-US" dirty="0"/>
              <a:t>avoid disparagement of competitors</a:t>
            </a:r>
            <a:br>
              <a:rPr lang="en-US" dirty="0"/>
            </a:br>
            <a:br>
              <a:rPr lang="en-US" sz="200" dirty="0"/>
            </a:br>
            <a:br>
              <a:rPr lang="en-US" sz="200" dirty="0"/>
            </a:br>
            <a:endParaRPr lang="en-US" sz="200" dirty="0"/>
          </a:p>
          <a:p>
            <a:pPr marL="1257300" lvl="2" indent="-457200">
              <a:buFont typeface="Wingdings" panose="05000000000000000000" pitchFamily="2" charset="2"/>
              <a:buChar char="§"/>
            </a:pPr>
            <a:r>
              <a:rPr lang="en-US" dirty="0"/>
              <a:t>do not exploit unfair advantages</a:t>
            </a:r>
            <a:br>
              <a:rPr lang="en-US" sz="1400" dirty="0"/>
            </a:br>
            <a:br>
              <a:rPr lang="en-US" sz="300" dirty="0"/>
            </a:br>
            <a:endParaRPr lang="en-US" sz="300" dirty="0"/>
          </a:p>
          <a:p>
            <a:pPr marL="1257300" lvl="2" indent="-457200">
              <a:buFont typeface="Wingdings" panose="05000000000000000000" pitchFamily="2" charset="2"/>
              <a:buChar char="§"/>
            </a:pPr>
            <a:r>
              <a:rPr lang="en-US" dirty="0"/>
              <a:t>arbitrate differences, disputes rather than litigate</a:t>
            </a:r>
            <a:br>
              <a:rPr lang="en-US" sz="700" dirty="0"/>
            </a:br>
            <a:endParaRPr lang="en-US" sz="700" dirty="0"/>
          </a:p>
          <a:p>
            <a:pPr marL="1257300" lvl="2" indent="-457200">
              <a:buFont typeface="Wingdings" panose="05000000000000000000" pitchFamily="2" charset="2"/>
              <a:buChar char="§"/>
            </a:pPr>
            <a:r>
              <a:rPr lang="en-US" dirty="0"/>
              <a:t>respect agency relationships of others</a:t>
            </a:r>
            <a:br>
              <a:rPr lang="en-US" sz="800" dirty="0"/>
            </a:br>
            <a:endParaRPr lang="en-US" sz="800" dirty="0"/>
          </a:p>
          <a:p>
            <a:pPr marL="1257300" lvl="2" indent="-457200">
              <a:buFont typeface="Wingdings" panose="05000000000000000000" pitchFamily="2" charset="2"/>
              <a:buChar char="§"/>
            </a:pPr>
            <a:r>
              <a:rPr lang="en-US" dirty="0"/>
              <a:t>conform to accepted standards of            co-brokerage practices</a:t>
            </a:r>
          </a:p>
        </p:txBody>
      </p:sp>
      <p:sp>
        <p:nvSpPr>
          <p:cNvPr id="8" name="Text Placeholder 7"/>
          <p:cNvSpPr>
            <a:spLocks noGrp="1"/>
          </p:cNvSpPr>
          <p:nvPr>
            <p:ph type="body" sz="half" idx="2"/>
          </p:nvPr>
        </p:nvSpPr>
        <p:spPr>
          <a:xfrm>
            <a:off x="221777" y="1723030"/>
            <a:ext cx="2057399" cy="3962400"/>
          </a:xfrm>
          <a:noFill/>
        </p:spPr>
        <p:txBody>
          <a:bodyPr>
            <a:normAutofit/>
          </a:bodyPr>
          <a:lstStyle/>
          <a:p>
            <a:endParaRPr lang="en-US" sz="1200" b="1" dirty="0">
              <a:solidFill>
                <a:srgbClr val="FF0000"/>
              </a:solidFill>
            </a:endParaRPr>
          </a:p>
          <a:p>
            <a:r>
              <a:rPr lang="en-US" b="1" dirty="0"/>
              <a:t>Fair Housing Laws</a:t>
            </a:r>
          </a:p>
          <a:p>
            <a:endParaRPr lang="en-US" b="1" dirty="0">
              <a:solidFill>
                <a:srgbClr val="FF0000"/>
              </a:solidFill>
            </a:endParaRPr>
          </a:p>
          <a:p>
            <a:r>
              <a:rPr lang="en-US" b="1" dirty="0"/>
              <a:t>Property Disclosures</a:t>
            </a:r>
          </a:p>
          <a:p>
            <a:endParaRPr lang="en-US" b="1" dirty="0"/>
          </a:p>
          <a:p>
            <a:r>
              <a:rPr lang="en-US" b="1" dirty="0">
                <a:solidFill>
                  <a:srgbClr val="FF0000"/>
                </a:solidFill>
              </a:rPr>
              <a:t>Other Professional Practices</a:t>
            </a:r>
          </a:p>
          <a:p>
            <a:endParaRPr lang="en-US" dirty="0"/>
          </a:p>
          <a:p>
            <a:endParaRPr lang="en-US" dirty="0"/>
          </a:p>
        </p:txBody>
      </p:sp>
      <p:cxnSp>
        <p:nvCxnSpPr>
          <p:cNvPr id="3" name="Straight Connector 2"/>
          <p:cNvCxnSpPr/>
          <p:nvPr/>
        </p:nvCxnSpPr>
        <p:spPr>
          <a:xfrm>
            <a:off x="2306472" y="457200"/>
            <a:ext cx="0" cy="2971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258458899"/>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#20  Professional Practices          Slide 20-39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00276374"/>
      </p:ext>
    </p:extLst>
  </p:cSld>
  <p:clrMapOvr>
    <a:masterClrMapping/>
  </p:clrMapOvr>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9526"/>
            <a:ext cx="9144000" cy="6867526"/>
          </a:xfrm>
          <a:prstGeom prst="rect">
            <a:avLst/>
          </a:prstGeom>
        </p:spPr>
      </p:pic>
      <p:sp>
        <p:nvSpPr>
          <p:cNvPr id="14" name="Rectangle 13"/>
          <p:cNvSpPr/>
          <p:nvPr/>
        </p:nvSpPr>
        <p:spPr>
          <a:xfrm>
            <a:off x="0" y="0"/>
            <a:ext cx="9144001"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199" y="518319"/>
            <a:ext cx="8229600" cy="639762"/>
          </a:xfrm>
        </p:spPr>
        <p:txBody>
          <a:bodyPr>
            <a:noAutofit/>
          </a:bodyPr>
          <a:lstStyle/>
          <a:p>
            <a:r>
              <a:rPr lang="en-US" b="1" dirty="0">
                <a:solidFill>
                  <a:schemeClr val="bg1"/>
                </a:solidFill>
              </a:rPr>
              <a:t>Unit 21:</a:t>
            </a:r>
            <a:r>
              <a:rPr lang="en-US" dirty="0">
                <a:solidFill>
                  <a:schemeClr val="bg1"/>
                </a:solidFill>
              </a:rPr>
              <a:t> </a:t>
            </a:r>
            <a:r>
              <a:rPr lang="en-US" b="1" dirty="0">
                <a:solidFill>
                  <a:schemeClr val="bg1"/>
                </a:solidFill>
              </a:rPr>
              <a:t>CLOSINGS</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1200149" y="1676400"/>
          <a:ext cx="6743699" cy="3505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9" y="64008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#21 Closings                   Slide 21-1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37933916"/>
      </p:ext>
    </p:extLst>
  </p:cSld>
  <p:clrMapOvr>
    <a:masterClrMapping/>
  </p:clrMapOvr>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The Closing Event </a:t>
            </a:r>
          </a:p>
          <a:p>
            <a:pPr marL="0" indent="0">
              <a:buNone/>
            </a:pPr>
            <a:endParaRPr lang="en-US" sz="1200" b="1" dirty="0"/>
          </a:p>
          <a:p>
            <a:pPr marL="400050" lvl="1" indent="0">
              <a:buNone/>
            </a:pPr>
            <a:r>
              <a:rPr lang="en-US" sz="2400" b="1" dirty="0"/>
              <a:t>The setting </a:t>
            </a:r>
          </a:p>
          <a:p>
            <a:pPr lvl="1" indent="-342900">
              <a:buFont typeface="Wingdings" panose="05000000000000000000" pitchFamily="2" charset="2"/>
              <a:buChar char="q"/>
            </a:pPr>
            <a:r>
              <a:rPr lang="en-US" sz="2400" dirty="0"/>
              <a:t>Contract sets date, location, participants</a:t>
            </a:r>
            <a:br>
              <a:rPr lang="en-US" sz="2400" dirty="0"/>
            </a:br>
            <a:endParaRPr lang="en-US" sz="2400" dirty="0"/>
          </a:p>
          <a:p>
            <a:pPr lvl="1" indent="-342900">
              <a:buFont typeface="Wingdings" panose="05000000000000000000" pitchFamily="2" charset="2"/>
              <a:buChar char="q"/>
            </a:pPr>
            <a:r>
              <a:rPr lang="en-US" sz="2400" dirty="0"/>
              <a:t>Closing customs, procedures vary from state to state; e.g., who pays what expense</a:t>
            </a:r>
            <a:br>
              <a:rPr lang="en-US" sz="2400" dirty="0"/>
            </a:br>
            <a:endParaRPr lang="en-US" sz="2400" dirty="0"/>
          </a:p>
          <a:p>
            <a:pPr lvl="1" indent="-342900">
              <a:buFont typeface="Wingdings" panose="05000000000000000000" pitchFamily="2" charset="2"/>
              <a:buChar char="q"/>
            </a:pPr>
            <a:r>
              <a:rPr lang="en-US" sz="2400" dirty="0"/>
              <a:t>Timing of closing should give buyer sufficient time to arrange financing</a:t>
            </a:r>
            <a:br>
              <a:rPr lang="en-US" sz="2400" dirty="0"/>
            </a:br>
            <a:endParaRPr lang="en-US" sz="2400" dirty="0"/>
          </a:p>
          <a:p>
            <a:pPr lvl="1" indent="-342900">
              <a:buFont typeface="Wingdings" panose="05000000000000000000" pitchFamily="2" charset="2"/>
              <a:buChar char="q"/>
            </a:pPr>
            <a:r>
              <a:rPr lang="en-US" sz="2400" dirty="0"/>
              <a:t>Not all parties have to be at closing at the same time</a:t>
            </a:r>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solidFill>
                  <a:srgbClr val="FF0000"/>
                </a:solidFill>
              </a:rPr>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6153369"/>
      </p:ext>
    </p:extLst>
  </p:cSld>
  <p:clrMapOvr>
    <a:masterClrMapping/>
  </p:clrMapOvr>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The Closing Event </a:t>
            </a:r>
          </a:p>
          <a:p>
            <a:pPr marL="0" indent="0">
              <a:buNone/>
            </a:pPr>
            <a:endParaRPr lang="en-US" sz="600" b="1" dirty="0"/>
          </a:p>
          <a:p>
            <a:pPr marL="800100" lvl="2" indent="0">
              <a:buNone/>
            </a:pPr>
            <a:r>
              <a:rPr lang="en-US" b="1" dirty="0"/>
              <a:t>The Closing Process</a:t>
            </a:r>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solidFill>
                  <a:srgbClr val="FF0000"/>
                </a:solidFill>
              </a:rPr>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9338" t="55250" r="13711" b="13602"/>
          <a:stretch/>
        </p:blipFill>
        <p:spPr bwMode="auto">
          <a:xfrm>
            <a:off x="3810000" y="1447801"/>
            <a:ext cx="4648200"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6353206"/>
      </p:ext>
    </p:extLst>
  </p:cSld>
  <p:clrMapOvr>
    <a:masterClrMapping/>
  </p:clrMapOvr>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lnSpcReduction="10000"/>
          </a:bodyPr>
          <a:lstStyle/>
          <a:p>
            <a:pPr marL="0" indent="0">
              <a:buNone/>
            </a:pPr>
            <a:endParaRPr lang="en-US" sz="2400" b="1" dirty="0">
              <a:solidFill>
                <a:srgbClr val="FF0000"/>
              </a:solidFill>
            </a:endParaRPr>
          </a:p>
          <a:p>
            <a:pPr marL="0" indent="0">
              <a:buNone/>
            </a:pPr>
            <a:r>
              <a:rPr lang="en-US" sz="2400" b="1" dirty="0">
                <a:solidFill>
                  <a:srgbClr val="FF0000"/>
                </a:solidFill>
              </a:rPr>
              <a:t>The Closing Event </a:t>
            </a:r>
          </a:p>
          <a:p>
            <a:pPr marL="0" indent="0">
              <a:buNone/>
            </a:pPr>
            <a:endParaRPr lang="en-US" sz="1200" b="1" dirty="0"/>
          </a:p>
          <a:p>
            <a:pPr marL="400050" lvl="1" indent="0">
              <a:buNone/>
            </a:pPr>
            <a:r>
              <a:rPr lang="en-US" sz="2400" b="1" dirty="0"/>
              <a:t>Transfer of title</a:t>
            </a:r>
            <a:br>
              <a:rPr lang="en-US" sz="2400" b="1" dirty="0"/>
            </a:br>
            <a:endParaRPr lang="en-US" sz="2400" b="1" dirty="0"/>
          </a:p>
          <a:p>
            <a:pPr lvl="1" indent="-342900">
              <a:buFont typeface="Wingdings" panose="05000000000000000000" pitchFamily="2" charset="2"/>
              <a:buChar char="q"/>
            </a:pPr>
            <a:r>
              <a:rPr lang="en-US" sz="2400" dirty="0"/>
              <a:t>Seller demonstrates title marketability via title abstract or title insurance commitment</a:t>
            </a:r>
            <a:br>
              <a:rPr lang="en-US" sz="2400" dirty="0"/>
            </a:br>
            <a:endParaRPr lang="en-US" sz="2400" dirty="0"/>
          </a:p>
          <a:p>
            <a:pPr lvl="1" indent="-342900">
              <a:buFont typeface="Wingdings" panose="05000000000000000000" pitchFamily="2" charset="2"/>
              <a:buChar char="q"/>
            </a:pPr>
            <a:r>
              <a:rPr lang="en-US" sz="2400" dirty="0"/>
              <a:t>Seller may need affidavit stating no new encumbrances</a:t>
            </a:r>
            <a:br>
              <a:rPr lang="en-US" sz="2400" dirty="0"/>
            </a:br>
            <a:endParaRPr lang="en-US" sz="2400" dirty="0"/>
          </a:p>
          <a:p>
            <a:pPr lvl="1" indent="-342900">
              <a:buFont typeface="Wingdings" panose="05000000000000000000" pitchFamily="2" charset="2"/>
              <a:buChar char="q"/>
            </a:pPr>
            <a:r>
              <a:rPr lang="en-US" sz="2400" dirty="0"/>
              <a:t>Seller must remove encumbrances / liens before specified date</a:t>
            </a:r>
            <a:br>
              <a:rPr lang="en-US" sz="2400" dirty="0"/>
            </a:br>
            <a:endParaRPr lang="en-US" sz="2400" dirty="0"/>
          </a:p>
          <a:p>
            <a:pPr lvl="2" indent="-342900">
              <a:buFont typeface="Wingdings" panose="05000000000000000000" pitchFamily="2" charset="2"/>
              <a:buChar char="§"/>
            </a:pPr>
            <a:r>
              <a:rPr lang="en-US" dirty="0"/>
              <a:t>Lender provides payoff statement</a:t>
            </a:r>
          </a:p>
          <a:p>
            <a:pPr marL="400050" lvl="1" indent="0">
              <a:buNone/>
            </a:pPr>
            <a:br>
              <a:rPr lang="en-US" sz="2400" dirty="0"/>
            </a:br>
            <a:endParaRPr lang="en-US" sz="2400"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solidFill>
                  <a:srgbClr val="FF0000"/>
                </a:solidFill>
              </a:rPr>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33266087"/>
      </p:ext>
    </p:extLst>
  </p:cSld>
  <p:clrMapOvr>
    <a:masterClrMapping/>
  </p:clrMapOvr>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The Closing Event </a:t>
            </a:r>
          </a:p>
          <a:p>
            <a:pPr marL="0" indent="0">
              <a:buNone/>
            </a:pPr>
            <a:endParaRPr lang="en-US" sz="1200" b="1" dirty="0"/>
          </a:p>
          <a:p>
            <a:pPr marL="400050" lvl="1" indent="0">
              <a:buNone/>
            </a:pPr>
            <a:r>
              <a:rPr lang="en-US" sz="2400" b="1" dirty="0"/>
              <a:t>Transfer of purchase funds</a:t>
            </a:r>
          </a:p>
          <a:p>
            <a:pPr marL="400050" lvl="1" indent="0">
              <a:buNone/>
            </a:pPr>
            <a:endParaRPr lang="en-US" sz="1400" b="1" dirty="0"/>
          </a:p>
          <a:p>
            <a:pPr lvl="1" indent="-342900">
              <a:buFont typeface="Wingdings" panose="05000000000000000000" pitchFamily="2" charset="2"/>
              <a:buChar char="q"/>
            </a:pPr>
            <a:r>
              <a:rPr lang="en-US" sz="2400" dirty="0"/>
              <a:t>Buyer produces funds and documents needed to complete the transaction</a:t>
            </a:r>
          </a:p>
          <a:p>
            <a:pPr marL="400050" lvl="1" indent="0">
              <a:buNone/>
            </a:pPr>
            <a:br>
              <a:rPr lang="en-US" sz="2400" dirty="0"/>
            </a:br>
            <a:endParaRPr lang="en-US" sz="2400" dirty="0"/>
          </a:p>
          <a:p>
            <a:pPr marL="400050" lvl="1" indent="0">
              <a:buNone/>
            </a:pPr>
            <a:br>
              <a:rPr lang="en-US" sz="2400" dirty="0"/>
            </a:br>
            <a:endParaRPr lang="en-US" sz="2400"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solidFill>
                  <a:srgbClr val="FF0000"/>
                </a:solidFill>
              </a:rPr>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3314700"/>
            <a:ext cx="4572000" cy="289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7366393"/>
      </p:ext>
    </p:extLst>
  </p:cSld>
  <p:clrMapOvr>
    <a:masterClrMapping/>
  </p:clrMapOvr>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The Closing Event </a:t>
            </a:r>
          </a:p>
          <a:p>
            <a:pPr marL="0" indent="0">
              <a:buNone/>
            </a:pPr>
            <a:endParaRPr lang="en-US" sz="1200" b="1" dirty="0"/>
          </a:p>
          <a:p>
            <a:pPr marL="400050" lvl="1" indent="0">
              <a:buNone/>
            </a:pPr>
            <a:r>
              <a:rPr lang="en-US" sz="2400" b="1" dirty="0"/>
              <a:t>Escrow procedures</a:t>
            </a:r>
          </a:p>
          <a:p>
            <a:pPr marL="400050" lvl="1" indent="0">
              <a:buNone/>
            </a:pPr>
            <a:endParaRPr lang="en-US" sz="1600" b="1" dirty="0"/>
          </a:p>
          <a:p>
            <a:pPr lvl="1" indent="-342900">
              <a:buFont typeface="Wingdings" panose="05000000000000000000" pitchFamily="2" charset="2"/>
              <a:buChar char="q"/>
            </a:pPr>
            <a:r>
              <a:rPr lang="en-US" sz="2400" dirty="0"/>
              <a:t>Escrow agent holds, disburses funds and releases documents when escrow conditions have been met</a:t>
            </a:r>
          </a:p>
          <a:p>
            <a:pPr marL="400050" lvl="1" indent="0">
              <a:buNone/>
            </a:pPr>
            <a:br>
              <a:rPr lang="en-US" sz="2400" dirty="0"/>
            </a:br>
            <a:endParaRPr lang="en-US" sz="2400"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solidFill>
                  <a:srgbClr val="FF0000"/>
                </a:solidFill>
              </a:rPr>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3581400"/>
            <a:ext cx="4648200"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924211"/>
      </p:ext>
    </p:extLst>
  </p:cSld>
  <p:clrMapOvr>
    <a:masterClrMapping/>
  </p:clrMapOvr>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fontScale="92500" lnSpcReduction="10000"/>
          </a:bodyPr>
          <a:lstStyle/>
          <a:p>
            <a:pPr marL="0" indent="0">
              <a:buNone/>
            </a:pPr>
            <a:r>
              <a:rPr lang="en-US" sz="2600" b="1" dirty="0">
                <a:solidFill>
                  <a:srgbClr val="FF0000"/>
                </a:solidFill>
              </a:rPr>
              <a:t>The Closing Event </a:t>
            </a:r>
          </a:p>
          <a:p>
            <a:pPr marL="0" indent="0">
              <a:buNone/>
            </a:pPr>
            <a:endParaRPr lang="en-US" sz="900" b="1" dirty="0"/>
          </a:p>
          <a:p>
            <a:pPr marL="400050" lvl="1" indent="0">
              <a:buNone/>
            </a:pPr>
            <a:r>
              <a:rPr lang="en-US" sz="2600" b="1" dirty="0"/>
              <a:t>Lender closing requirements</a:t>
            </a:r>
          </a:p>
          <a:p>
            <a:pPr marL="400050" lvl="1" indent="0">
              <a:buNone/>
            </a:pPr>
            <a:endParaRPr lang="en-US" sz="1200" b="1" dirty="0"/>
          </a:p>
          <a:p>
            <a:pPr lvl="1" indent="-342900">
              <a:buFont typeface="Wingdings" panose="05000000000000000000" pitchFamily="2" charset="2"/>
              <a:buChar char="q"/>
            </a:pPr>
            <a:r>
              <a:rPr lang="en-US" sz="2600" dirty="0"/>
              <a:t>Primary lender concern: quality of the loan collateral</a:t>
            </a:r>
            <a:br>
              <a:rPr lang="en-US" sz="2400" dirty="0"/>
            </a:br>
            <a:r>
              <a:rPr lang="en-US" sz="1000" dirty="0"/>
              <a:t> </a:t>
            </a:r>
            <a:endParaRPr lang="en-US" sz="2400" dirty="0"/>
          </a:p>
          <a:p>
            <a:pPr lvl="1" indent="-342900">
              <a:buFont typeface="Wingdings" panose="05000000000000000000" pitchFamily="2" charset="2"/>
              <a:buChar char="q"/>
            </a:pPr>
            <a:r>
              <a:rPr lang="en-US" sz="2600" b="1" dirty="0"/>
              <a:t>Common requirements</a:t>
            </a:r>
          </a:p>
          <a:p>
            <a:pPr lvl="2" indent="-342900">
              <a:buFont typeface="Wingdings" panose="05000000000000000000" pitchFamily="2" charset="2"/>
              <a:buChar char="§"/>
            </a:pPr>
            <a:r>
              <a:rPr lang="en-US" sz="2600" dirty="0"/>
              <a:t>survey</a:t>
            </a:r>
          </a:p>
          <a:p>
            <a:pPr lvl="2" indent="-342900">
              <a:buFont typeface="Wingdings" panose="05000000000000000000" pitchFamily="2" charset="2"/>
              <a:buChar char="§"/>
            </a:pPr>
            <a:r>
              <a:rPr lang="en-US" sz="2600" dirty="0"/>
              <a:t>inspections</a:t>
            </a:r>
          </a:p>
          <a:p>
            <a:pPr lvl="2" indent="-342900">
              <a:buFont typeface="Wingdings" panose="05000000000000000000" pitchFamily="2" charset="2"/>
              <a:buChar char="§"/>
            </a:pPr>
            <a:r>
              <a:rPr lang="en-US" sz="2600" dirty="0"/>
              <a:t>hazard insurance</a:t>
            </a:r>
          </a:p>
          <a:p>
            <a:pPr lvl="2" indent="-342900">
              <a:buFont typeface="Wingdings" panose="05000000000000000000" pitchFamily="2" charset="2"/>
              <a:buChar char="§"/>
            </a:pPr>
            <a:r>
              <a:rPr lang="en-US" sz="2600" dirty="0"/>
              <a:t>title insurance</a:t>
            </a:r>
          </a:p>
          <a:p>
            <a:pPr lvl="2" indent="-342900">
              <a:buFont typeface="Wingdings" panose="05000000000000000000" pitchFamily="2" charset="2"/>
              <a:buChar char="§"/>
            </a:pPr>
            <a:r>
              <a:rPr lang="en-US" sz="2600" dirty="0"/>
              <a:t>certificate of occupancy</a:t>
            </a:r>
          </a:p>
          <a:p>
            <a:pPr lvl="2" indent="-342900">
              <a:buFont typeface="Wingdings" panose="05000000000000000000" pitchFamily="2" charset="2"/>
              <a:buChar char="§"/>
            </a:pPr>
            <a:r>
              <a:rPr lang="en-US" sz="2600" dirty="0"/>
              <a:t>reserves for taxes and insurance</a:t>
            </a:r>
          </a:p>
          <a:p>
            <a:pPr lvl="2" indent="-342900">
              <a:buFont typeface="Wingdings" panose="05000000000000000000" pitchFamily="2" charset="2"/>
              <a:buChar char="§"/>
            </a:pPr>
            <a:r>
              <a:rPr lang="en-US" sz="2600" dirty="0"/>
              <a:t>private mortgage insurance</a:t>
            </a:r>
            <a:endParaRPr lang="en-US" sz="2600" b="1" dirty="0"/>
          </a:p>
          <a:p>
            <a:pPr marL="400050" lvl="1" indent="0">
              <a:buNone/>
            </a:pPr>
            <a:br>
              <a:rPr lang="en-US" sz="2400" dirty="0"/>
            </a:br>
            <a:endParaRPr lang="en-US" sz="2400"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solidFill>
                  <a:srgbClr val="FF0000"/>
                </a:solidFill>
              </a:rPr>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368299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199" y="0"/>
            <a:ext cx="6857998" cy="7239000"/>
          </a:xfrm>
        </p:spPr>
        <p:txBody>
          <a:bodyPr>
            <a:normAutofit/>
          </a:bodyPr>
          <a:lstStyle/>
          <a:p>
            <a:pPr marL="0" indent="0">
              <a:buNone/>
            </a:pPr>
            <a:endParaRPr lang="en-US" sz="1100" b="1" dirty="0">
              <a:solidFill>
                <a:srgbClr val="00B0F0"/>
              </a:solidFill>
            </a:endParaRPr>
          </a:p>
          <a:p>
            <a:pPr marL="0" lvl="0" indent="0">
              <a:buNone/>
            </a:pPr>
            <a:r>
              <a:rPr lang="en-US" sz="2400" b="1" dirty="0">
                <a:solidFill>
                  <a:srgbClr val="FF0000"/>
                </a:solidFill>
              </a:rPr>
              <a:t>Co-Ownership</a:t>
            </a:r>
          </a:p>
          <a:p>
            <a:pPr marL="457200" lvl="1" indent="0">
              <a:spcAft>
                <a:spcPts val="900"/>
              </a:spcAft>
              <a:buNone/>
            </a:pPr>
            <a:r>
              <a:rPr lang="en-US" sz="2400" b="1" dirty="0"/>
              <a:t>Joint tenancy</a:t>
            </a:r>
            <a:br>
              <a:rPr lang="en-US" sz="300" b="1" dirty="0"/>
            </a:br>
            <a:r>
              <a:rPr lang="en-US" sz="300" dirty="0"/>
              <a:t> </a:t>
            </a:r>
          </a:p>
          <a:p>
            <a:pPr lvl="1">
              <a:spcAft>
                <a:spcPts val="900"/>
              </a:spcAft>
              <a:buFont typeface="Wingdings" panose="05000000000000000000" pitchFamily="2" charset="2"/>
              <a:buChar char="q"/>
            </a:pPr>
            <a:r>
              <a:rPr lang="en-US" sz="2400" dirty="0"/>
              <a:t> 2+ persons own collectively as if a single party</a:t>
            </a:r>
          </a:p>
          <a:p>
            <a:pPr lvl="1">
              <a:spcAft>
                <a:spcPts val="500"/>
              </a:spcAft>
              <a:buFont typeface="Wingdings" panose="05000000000000000000" pitchFamily="2" charset="2"/>
              <a:buChar char="q"/>
            </a:pPr>
            <a:r>
              <a:rPr lang="en-US" sz="2400" dirty="0"/>
              <a:t>Defining characteristics</a:t>
            </a:r>
          </a:p>
          <a:p>
            <a:pPr lvl="2">
              <a:spcAft>
                <a:spcPts val="500"/>
              </a:spcAft>
              <a:buFont typeface="Wingdings" panose="05000000000000000000" pitchFamily="2" charset="2"/>
              <a:buChar char="§"/>
            </a:pPr>
            <a:r>
              <a:rPr lang="en-US" b="1" dirty="0"/>
              <a:t>Unity of ownership </a:t>
            </a:r>
            <a:r>
              <a:rPr lang="en-US" dirty="0"/>
              <a:t>– tenants hold a single title</a:t>
            </a:r>
          </a:p>
          <a:p>
            <a:pPr lvl="2">
              <a:spcAft>
                <a:spcPts val="500"/>
              </a:spcAft>
              <a:buFont typeface="Wingdings" panose="05000000000000000000" pitchFamily="2" charset="2"/>
              <a:buChar char="§"/>
            </a:pPr>
            <a:r>
              <a:rPr lang="en-US" b="1" dirty="0"/>
              <a:t>Equal ownership </a:t>
            </a:r>
            <a:r>
              <a:rPr lang="en-US" dirty="0"/>
              <a:t>– each tenant owns equal shares</a:t>
            </a:r>
          </a:p>
          <a:p>
            <a:pPr lvl="2">
              <a:spcAft>
                <a:spcPts val="500"/>
              </a:spcAft>
              <a:buFont typeface="Wingdings" panose="05000000000000000000" pitchFamily="2" charset="2"/>
              <a:buChar char="§"/>
            </a:pPr>
            <a:r>
              <a:rPr lang="en-US" b="1" dirty="0"/>
              <a:t>How to convey -- </a:t>
            </a:r>
            <a:r>
              <a:rPr lang="en-US" dirty="0"/>
              <a:t>may convey to outside party, but only as a tenant-in-common interest</a:t>
            </a:r>
          </a:p>
          <a:p>
            <a:pPr lvl="2">
              <a:spcAft>
                <a:spcPts val="500"/>
              </a:spcAft>
              <a:buFont typeface="Wingdings" panose="05000000000000000000" pitchFamily="2" charset="2"/>
              <a:buChar char="§"/>
            </a:pPr>
            <a:r>
              <a:rPr lang="en-US" dirty="0"/>
              <a:t>Possible </a:t>
            </a:r>
            <a:r>
              <a:rPr lang="en-US" b="1" dirty="0"/>
              <a:t>right of survivorship</a:t>
            </a:r>
            <a:r>
              <a:rPr lang="en-US" dirty="0"/>
              <a:t>– interests pass to surviving joint tenants; may be automatic, or depend on a state’s laws</a:t>
            </a:r>
            <a:endParaRPr lang="en-US" sz="2000" b="1" dirty="0"/>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solidFill>
                  <a:srgbClr val="FF0000"/>
                </a:solidFill>
              </a:rPr>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a:cxnSpLocks/>
          </p:cNvCxnSpPr>
          <p:nvPr/>
        </p:nvCxnSpPr>
        <p:spPr>
          <a:xfrm flipH="1">
            <a:off x="2209800" y="381000"/>
            <a:ext cx="38100" cy="5715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4-6</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72432105"/>
      </p:ext>
    </p:extLst>
  </p:cSld>
  <p:clrMapOvr>
    <a:masterClrMapping/>
  </p:clrMapOvr>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600" b="1" dirty="0">
              <a:solidFill>
                <a:srgbClr val="FF0000"/>
              </a:solidFill>
            </a:endParaRPr>
          </a:p>
          <a:p>
            <a:pPr marL="0" indent="0">
              <a:buNone/>
            </a:pPr>
            <a:r>
              <a:rPr lang="en-US" sz="2600" b="1" dirty="0">
                <a:solidFill>
                  <a:srgbClr val="FF0000"/>
                </a:solidFill>
              </a:rPr>
              <a:t>The Closing Event </a:t>
            </a:r>
          </a:p>
          <a:p>
            <a:pPr marL="0" indent="0">
              <a:buNone/>
            </a:pPr>
            <a:endParaRPr lang="en-US" sz="900" b="1" dirty="0"/>
          </a:p>
          <a:p>
            <a:pPr marL="400050" lvl="1" indent="0">
              <a:buNone/>
            </a:pPr>
            <a:r>
              <a:rPr lang="en-US" sz="2600" b="1" dirty="0"/>
              <a:t>Broker's role</a:t>
            </a:r>
          </a:p>
          <a:p>
            <a:pPr marL="400050" lvl="1" indent="0">
              <a:buNone/>
            </a:pPr>
            <a:endParaRPr lang="en-US" sz="1000" b="1" dirty="0"/>
          </a:p>
          <a:p>
            <a:pPr marL="857250" lvl="1" indent="-457200">
              <a:buFont typeface="Wingdings" panose="05000000000000000000" pitchFamily="2" charset="2"/>
              <a:buChar char="q"/>
            </a:pPr>
            <a:r>
              <a:rPr lang="en-US" sz="2400" dirty="0"/>
              <a:t>Invaluable as contingency period facilitator  and service provider</a:t>
            </a:r>
            <a:br>
              <a:rPr lang="en-US" sz="2400" dirty="0"/>
            </a:br>
            <a:endParaRPr lang="en-US" sz="2400" dirty="0"/>
          </a:p>
          <a:p>
            <a:pPr marL="857250" lvl="1" indent="-457200">
              <a:buFont typeface="Wingdings" panose="05000000000000000000" pitchFamily="2" charset="2"/>
              <a:buChar char="q"/>
            </a:pPr>
            <a:r>
              <a:rPr lang="en-US" sz="2400" dirty="0"/>
              <a:t>Role at closing ranges from no role to conducting the proceedings and  reporting transaction</a:t>
            </a:r>
            <a:br>
              <a:rPr lang="en-US" sz="2400" dirty="0"/>
            </a:br>
            <a:endParaRPr lang="en-US" sz="2400" dirty="0"/>
          </a:p>
          <a:p>
            <a:pPr marL="857250" lvl="1" indent="-457200">
              <a:buFont typeface="Wingdings" panose="05000000000000000000" pitchFamily="2" charset="2"/>
              <a:buChar char="q"/>
            </a:pPr>
            <a:r>
              <a:rPr lang="en-US" sz="2400" dirty="0"/>
              <a:t>Broker must make sure principals get copies of documents</a:t>
            </a:r>
          </a:p>
          <a:p>
            <a:pPr marL="400050" lvl="1" indent="0">
              <a:buNone/>
            </a:pPr>
            <a:br>
              <a:rPr lang="en-US" sz="2400" dirty="0"/>
            </a:br>
            <a:endParaRPr lang="en-US" sz="2400"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solidFill>
                  <a:srgbClr val="FF0000"/>
                </a:solidFill>
              </a:rPr>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0260191"/>
      </p:ext>
    </p:extLst>
  </p:cSld>
  <p:clrMapOvr>
    <a:masterClrMapping/>
  </p:clrMapOvr>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152400"/>
            <a:ext cx="6553200" cy="6248400"/>
          </a:xfrm>
        </p:spPr>
        <p:txBody>
          <a:bodyPr>
            <a:normAutofit/>
          </a:bodyPr>
          <a:lstStyle/>
          <a:p>
            <a:pPr marL="0" indent="0">
              <a:buNone/>
            </a:pPr>
            <a:r>
              <a:rPr lang="en-US" sz="2600" b="1" dirty="0">
                <a:solidFill>
                  <a:srgbClr val="FF0000"/>
                </a:solidFill>
              </a:rPr>
              <a:t>Real Estate Settlement Procedures Act</a:t>
            </a:r>
          </a:p>
          <a:p>
            <a:pPr marL="0" indent="0">
              <a:buNone/>
            </a:pPr>
            <a:endParaRPr lang="en-US" sz="1400" b="1" dirty="0">
              <a:solidFill>
                <a:srgbClr val="FF0000"/>
              </a:solidFill>
            </a:endParaRPr>
          </a:p>
          <a:p>
            <a:pPr marL="0" indent="0">
              <a:buNone/>
            </a:pPr>
            <a:endParaRPr lang="en-US" sz="900" b="1" dirty="0"/>
          </a:p>
          <a:p>
            <a:pPr marL="400050" lvl="1" indent="0">
              <a:buNone/>
            </a:pPr>
            <a:br>
              <a:rPr lang="en-US" sz="2400" dirty="0"/>
            </a:br>
            <a:endParaRPr lang="en-US" sz="2400"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solidFill>
                  <a:srgbClr val="FF0000"/>
                </a:solidFill>
              </a:rPr>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69 real estate settlement procedures act.jpg"/>
          <p:cNvPicPr>
            <a:picLocks noChangeAspect="1" noChangeArrowheads="1"/>
          </p:cNvPicPr>
          <p:nvPr/>
        </p:nvPicPr>
        <p:blipFill rotWithShape="1">
          <a:blip r:embed="rId3">
            <a:extLst>
              <a:ext uri="{28A0092B-C50C-407E-A947-70E740481C1C}">
                <a14:useLocalDpi xmlns:a14="http://schemas.microsoft.com/office/drawing/2010/main" val="0"/>
              </a:ext>
            </a:extLst>
          </a:blip>
          <a:srcRect t="13018" b="5755"/>
          <a:stretch/>
        </p:blipFill>
        <p:spPr bwMode="auto">
          <a:xfrm>
            <a:off x="3048000" y="780197"/>
            <a:ext cx="5486400" cy="5570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2944667"/>
      </p:ext>
    </p:extLst>
  </p:cSld>
  <p:clrMapOvr>
    <a:masterClrMapping/>
  </p:clrMapOvr>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lnSpcReduction="10000"/>
          </a:bodyPr>
          <a:lstStyle/>
          <a:p>
            <a:pPr marL="0" indent="0">
              <a:buNone/>
            </a:pPr>
            <a:endParaRPr lang="en-US" sz="2600" b="1" dirty="0">
              <a:solidFill>
                <a:srgbClr val="FF0000"/>
              </a:solidFill>
            </a:endParaRPr>
          </a:p>
          <a:p>
            <a:pPr marL="0" indent="0">
              <a:buNone/>
            </a:pPr>
            <a:r>
              <a:rPr lang="en-US" sz="2600" b="1" dirty="0">
                <a:solidFill>
                  <a:srgbClr val="FF0000"/>
                </a:solidFill>
              </a:rPr>
              <a:t>Real Estate Settlement Procedures Act</a:t>
            </a:r>
          </a:p>
          <a:p>
            <a:pPr marL="0" indent="0">
              <a:buNone/>
            </a:pPr>
            <a:endParaRPr lang="en-US" sz="1200" b="1" dirty="0">
              <a:solidFill>
                <a:srgbClr val="FF0000"/>
              </a:solidFill>
            </a:endParaRPr>
          </a:p>
          <a:p>
            <a:pPr lvl="1" indent="-342900">
              <a:buFont typeface="Wingdings" panose="05000000000000000000" pitchFamily="2" charset="2"/>
              <a:buChar char="q"/>
            </a:pPr>
            <a:r>
              <a:rPr lang="en-US" sz="2400" b="1" dirty="0"/>
              <a:t>Purposes</a:t>
            </a:r>
          </a:p>
          <a:p>
            <a:pPr lvl="2" indent="-342900">
              <a:buFont typeface="Wingdings" panose="05000000000000000000" pitchFamily="2" charset="2"/>
              <a:buChar char="§"/>
            </a:pPr>
            <a:r>
              <a:rPr lang="en-US" dirty="0"/>
              <a:t>clarify, disclose settlement costs</a:t>
            </a:r>
          </a:p>
          <a:p>
            <a:pPr lvl="2" indent="-342900">
              <a:buFont typeface="Wingdings" panose="05000000000000000000" pitchFamily="2" charset="2"/>
              <a:buChar char="§"/>
            </a:pPr>
            <a:r>
              <a:rPr lang="en-US" dirty="0"/>
              <a:t>eliminate kickbacks and certain fees</a:t>
            </a:r>
            <a:br>
              <a:rPr lang="en-US" dirty="0"/>
            </a:br>
            <a:endParaRPr lang="en-US" dirty="0"/>
          </a:p>
          <a:p>
            <a:pPr lvl="1" indent="-342900">
              <a:buFont typeface="Wingdings" panose="05000000000000000000" pitchFamily="2" charset="2"/>
              <a:buChar char="q"/>
            </a:pPr>
            <a:r>
              <a:rPr lang="en-US" sz="2400" b="1" dirty="0"/>
              <a:t>Applies to</a:t>
            </a:r>
            <a:endParaRPr lang="en-US" sz="2400" dirty="0"/>
          </a:p>
          <a:p>
            <a:pPr lvl="2" indent="-342900">
              <a:buFont typeface="Wingdings" panose="05000000000000000000" pitchFamily="2" charset="2"/>
              <a:buChar char="§"/>
            </a:pPr>
            <a:r>
              <a:rPr lang="en-US" dirty="0"/>
              <a:t>residential property</a:t>
            </a:r>
          </a:p>
          <a:p>
            <a:pPr lvl="2" indent="-342900">
              <a:buFont typeface="Wingdings" panose="05000000000000000000" pitchFamily="2" charset="2"/>
              <a:buChar char="§"/>
            </a:pPr>
            <a:r>
              <a:rPr lang="en-US" dirty="0"/>
              <a:t>must involve “federally-related” mortgage</a:t>
            </a:r>
          </a:p>
          <a:p>
            <a:pPr lvl="2" indent="-342900">
              <a:buFont typeface="Wingdings" panose="05000000000000000000" pitchFamily="2" charset="2"/>
              <a:buChar char="§"/>
            </a:pPr>
            <a:r>
              <a:rPr lang="en-US" dirty="0"/>
              <a:t>includes VA and FHA loans</a:t>
            </a:r>
          </a:p>
          <a:p>
            <a:pPr marL="0" indent="0">
              <a:buNone/>
            </a:pPr>
            <a:endParaRPr lang="en-US" sz="900" b="1" dirty="0"/>
          </a:p>
          <a:p>
            <a:pPr lvl="1" indent="-342900">
              <a:buFont typeface="Wingdings" panose="05000000000000000000" pitchFamily="2" charset="2"/>
              <a:buChar char="q"/>
            </a:pPr>
            <a:r>
              <a:rPr lang="en-US" sz="2400" b="1" dirty="0"/>
              <a:t>Regulated by</a:t>
            </a:r>
          </a:p>
          <a:p>
            <a:pPr lvl="2" indent="-342900">
              <a:buFont typeface="Wingdings" panose="05000000000000000000" pitchFamily="2" charset="2"/>
              <a:buChar char="§"/>
            </a:pPr>
            <a:r>
              <a:rPr lang="en-US" dirty="0"/>
              <a:t>Consumer Financial Protection Bureau (CFPB)</a:t>
            </a:r>
            <a:br>
              <a:rPr lang="en-US" dirty="0"/>
            </a:br>
            <a:endParaRPr lang="en-US"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solidFill>
                  <a:srgbClr val="FF0000"/>
                </a:solidFill>
              </a:rPr>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01841509"/>
      </p:ext>
    </p:extLst>
  </p:cSld>
  <p:clrMapOvr>
    <a:masterClrMapping/>
  </p:clrMapOvr>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600" b="1" dirty="0">
              <a:solidFill>
                <a:srgbClr val="FF0000"/>
              </a:solidFill>
            </a:endParaRPr>
          </a:p>
          <a:p>
            <a:pPr marL="0" indent="0">
              <a:buNone/>
            </a:pPr>
            <a:r>
              <a:rPr lang="en-US" sz="2600" b="1" dirty="0">
                <a:solidFill>
                  <a:srgbClr val="FF0000"/>
                </a:solidFill>
              </a:rPr>
              <a:t>Real Estate Settlement Procedures Act</a:t>
            </a:r>
          </a:p>
          <a:p>
            <a:pPr marL="0" indent="0">
              <a:buNone/>
            </a:pPr>
            <a:endParaRPr lang="en-US" sz="1200" b="1" dirty="0">
              <a:solidFill>
                <a:srgbClr val="FF0000"/>
              </a:solidFill>
            </a:endParaRPr>
          </a:p>
          <a:p>
            <a:pPr marL="400050" lvl="1" indent="0">
              <a:buNone/>
            </a:pPr>
            <a:r>
              <a:rPr lang="en-US" sz="2400" b="1" dirty="0"/>
              <a:t>TILA/RESPA Integrated Disclosure Rule (TRID)</a:t>
            </a:r>
          </a:p>
          <a:p>
            <a:pPr marL="400050" lvl="1" indent="0">
              <a:buNone/>
            </a:pPr>
            <a:r>
              <a:rPr lang="en-US" sz="2400" dirty="0"/>
              <a:t>(see upcoming section in this unit)</a:t>
            </a:r>
            <a:br>
              <a:rPr lang="en-US" sz="2400" dirty="0"/>
            </a:br>
            <a:endParaRPr lang="en-US" sz="2400" dirty="0"/>
          </a:p>
          <a:p>
            <a:pPr lvl="1" indent="-342900">
              <a:buFont typeface="Wingdings" panose="05000000000000000000" pitchFamily="2" charset="2"/>
              <a:buChar char="q"/>
            </a:pPr>
            <a:r>
              <a:rPr lang="en-US" sz="2400" dirty="0"/>
              <a:t>Integrates the disclosure requirements of RESPA and Truth-in-Lending</a:t>
            </a:r>
            <a:br>
              <a:rPr lang="en-US" sz="1400" dirty="0"/>
            </a:br>
            <a:endParaRPr lang="en-US" sz="1400" dirty="0"/>
          </a:p>
          <a:p>
            <a:pPr lvl="1" indent="-342900">
              <a:buFont typeface="Wingdings" panose="05000000000000000000" pitchFamily="2" charset="2"/>
              <a:buChar char="q"/>
            </a:pPr>
            <a:r>
              <a:rPr lang="en-US" sz="2400" dirty="0"/>
              <a:t>Replaces ‘Good Faith Estimate’ form and the HUD-1 form</a:t>
            </a:r>
            <a:br>
              <a:rPr lang="en-US" sz="2400" dirty="0"/>
            </a:br>
            <a:endParaRPr lang="en-US" sz="2400" dirty="0"/>
          </a:p>
          <a:p>
            <a:pPr lvl="1" indent="-342900">
              <a:buFont typeface="Wingdings" panose="05000000000000000000" pitchFamily="2" charset="2"/>
              <a:buChar char="q"/>
            </a:pPr>
            <a:r>
              <a:rPr lang="en-US" sz="2400" dirty="0"/>
              <a:t>Adopts new ‘Loan Estimate’ form and ‘Closing Disclosure’ form</a:t>
            </a:r>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304800" y="172303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solidFill>
                  <a:srgbClr val="FF0000"/>
                </a:solidFill>
              </a:rPr>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00351594"/>
      </p:ext>
    </p:extLst>
  </p:cSld>
  <p:clrMapOvr>
    <a:masterClrMapping/>
  </p:clrMapOvr>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600" b="1" dirty="0">
              <a:solidFill>
                <a:srgbClr val="FF0000"/>
              </a:solidFill>
            </a:endParaRPr>
          </a:p>
          <a:p>
            <a:pPr marL="0" indent="0">
              <a:buNone/>
            </a:pPr>
            <a:r>
              <a:rPr lang="en-US" sz="2600" b="1" dirty="0">
                <a:solidFill>
                  <a:srgbClr val="FF0000"/>
                </a:solidFill>
              </a:rPr>
              <a:t>Real Estate Settlement Procedures Act</a:t>
            </a:r>
          </a:p>
          <a:p>
            <a:pPr marL="0" indent="0">
              <a:buNone/>
            </a:pPr>
            <a:endParaRPr lang="en-US" sz="1200" b="1" dirty="0">
              <a:solidFill>
                <a:srgbClr val="FF0000"/>
              </a:solidFill>
            </a:endParaRPr>
          </a:p>
          <a:p>
            <a:pPr marL="400050" lvl="1" indent="0">
              <a:buNone/>
            </a:pPr>
            <a:r>
              <a:rPr lang="en-US" sz="2400" b="1" dirty="0"/>
              <a:t>RESPA Information booklet</a:t>
            </a:r>
          </a:p>
          <a:p>
            <a:pPr lvl="1" indent="-342900">
              <a:buFont typeface="Wingdings" panose="05000000000000000000" pitchFamily="2" charset="2"/>
              <a:buChar char="q"/>
            </a:pPr>
            <a:r>
              <a:rPr lang="en-US" sz="2400" dirty="0"/>
              <a:t>Lender must provide borrower with CFPB booklet, "Your Home Loan Toolkit"</a:t>
            </a:r>
          </a:p>
          <a:p>
            <a:pPr marL="800100" lvl="2" indent="0">
              <a:buNone/>
            </a:pPr>
            <a:br>
              <a:rPr lang="en-US" dirty="0"/>
            </a:br>
            <a:endParaRPr lang="en-US"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solidFill>
                  <a:srgbClr val="FF0000"/>
                </a:solidFill>
              </a:rPr>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2743200"/>
            <a:ext cx="6019800"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7862251"/>
      </p:ext>
    </p:extLst>
  </p:cSld>
  <p:clrMapOvr>
    <a:masterClrMapping/>
  </p:clrMapOvr>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600" b="1" dirty="0">
              <a:solidFill>
                <a:srgbClr val="FF0000"/>
              </a:solidFill>
            </a:endParaRPr>
          </a:p>
          <a:p>
            <a:pPr marL="0" indent="0">
              <a:buNone/>
            </a:pPr>
            <a:r>
              <a:rPr lang="en-US" sz="2600" b="1" dirty="0">
                <a:solidFill>
                  <a:srgbClr val="FF0000"/>
                </a:solidFill>
              </a:rPr>
              <a:t>Real Estate Settlement Procedures Act</a:t>
            </a:r>
          </a:p>
          <a:p>
            <a:pPr marL="0" indent="0">
              <a:buNone/>
            </a:pPr>
            <a:endParaRPr lang="en-US" sz="1200" b="1" dirty="0">
              <a:solidFill>
                <a:srgbClr val="FF0000"/>
              </a:solidFill>
            </a:endParaRPr>
          </a:p>
          <a:p>
            <a:pPr marL="400050" lvl="1" indent="0">
              <a:buNone/>
            </a:pPr>
            <a:r>
              <a:rPr lang="en-US" sz="2400" b="1" dirty="0"/>
              <a:t>Loan Estimate</a:t>
            </a:r>
          </a:p>
          <a:p>
            <a:pPr lvl="1" indent="-342900">
              <a:buFont typeface="Wingdings" panose="05000000000000000000" pitchFamily="2" charset="2"/>
              <a:buChar char="q"/>
            </a:pPr>
            <a:r>
              <a:rPr lang="en-US" sz="2400" dirty="0"/>
              <a:t>Lender must give the applicant, a Loan Estimate (H-24) of likely settlement costs</a:t>
            </a:r>
            <a:br>
              <a:rPr lang="en-US" sz="2400" dirty="0"/>
            </a:br>
            <a:r>
              <a:rPr lang="en-US" sz="2400" dirty="0"/>
              <a:t> </a:t>
            </a:r>
          </a:p>
          <a:p>
            <a:pPr lvl="1" indent="-342900">
              <a:buFont typeface="Wingdings" panose="05000000000000000000" pitchFamily="2" charset="2"/>
              <a:buChar char="q"/>
            </a:pPr>
            <a:r>
              <a:rPr lang="en-US" sz="2400" dirty="0"/>
              <a:t>Must provide at the time of application or within three business days of application</a:t>
            </a:r>
            <a:br>
              <a:rPr lang="en-US" sz="2400" dirty="0"/>
            </a:br>
            <a:endParaRPr lang="en-US" sz="2400" dirty="0"/>
          </a:p>
          <a:p>
            <a:pPr lvl="1" indent="-342900">
              <a:buFont typeface="Wingdings" panose="05000000000000000000" pitchFamily="2" charset="2"/>
              <a:buChar char="q"/>
            </a:pPr>
            <a:r>
              <a:rPr lang="en-US" sz="2400" dirty="0"/>
              <a:t>Terms stated in the Closing Disclosure </a:t>
            </a:r>
            <a:r>
              <a:rPr lang="en-US" sz="2400" b="1" dirty="0"/>
              <a:t>must generally agree</a:t>
            </a:r>
            <a:r>
              <a:rPr lang="en-US" sz="2400" dirty="0"/>
              <a:t> with those of the Loan Estimate</a:t>
            </a:r>
            <a:br>
              <a:rPr lang="en-US" sz="2400" dirty="0"/>
            </a:br>
            <a:endParaRPr lang="en-US" sz="2400"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solidFill>
                  <a:srgbClr val="FF0000"/>
                </a:solidFill>
              </a:rPr>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22131397"/>
      </p:ext>
    </p:extLst>
  </p:cSld>
  <p:clrMapOvr>
    <a:masterClrMapping/>
  </p:clrMapOvr>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lnSpcReduction="10000"/>
          </a:bodyPr>
          <a:lstStyle/>
          <a:p>
            <a:pPr marL="0" indent="0">
              <a:buNone/>
            </a:pPr>
            <a:endParaRPr lang="en-US" sz="2600" b="1" dirty="0">
              <a:solidFill>
                <a:srgbClr val="FF0000"/>
              </a:solidFill>
            </a:endParaRPr>
          </a:p>
          <a:p>
            <a:pPr marL="0" indent="0">
              <a:buNone/>
            </a:pPr>
            <a:r>
              <a:rPr lang="en-US" sz="2600" b="1" dirty="0">
                <a:solidFill>
                  <a:srgbClr val="FF0000"/>
                </a:solidFill>
              </a:rPr>
              <a:t>Real Estate Settlement Procedures Act</a:t>
            </a:r>
          </a:p>
          <a:p>
            <a:pPr marL="0" indent="0">
              <a:buNone/>
            </a:pPr>
            <a:endParaRPr lang="en-US" sz="1200" b="1" dirty="0">
              <a:solidFill>
                <a:srgbClr val="FF0000"/>
              </a:solidFill>
            </a:endParaRPr>
          </a:p>
          <a:p>
            <a:pPr marL="400050" lvl="1" indent="0">
              <a:buNone/>
            </a:pPr>
            <a:r>
              <a:rPr lang="en-US" sz="2400" b="1" dirty="0"/>
              <a:t>Closing Disclosure (form H-24)</a:t>
            </a:r>
          </a:p>
          <a:p>
            <a:pPr lvl="1" indent="-342900">
              <a:buFont typeface="Wingdings" panose="05000000000000000000" pitchFamily="2" charset="2"/>
              <a:buChar char="q"/>
            </a:pPr>
            <a:r>
              <a:rPr lang="en-US" sz="2400" dirty="0"/>
              <a:t>Lender must use the Closing Disclosure form (H-25) to disclose settlement costs to the buyer</a:t>
            </a:r>
            <a:br>
              <a:rPr lang="en-US" sz="2400" dirty="0"/>
            </a:br>
            <a:endParaRPr lang="en-US" sz="2400" dirty="0"/>
          </a:p>
          <a:p>
            <a:pPr lvl="1" indent="-342900">
              <a:buFont typeface="Wingdings" panose="05000000000000000000" pitchFamily="2" charset="2"/>
              <a:buChar char="q"/>
            </a:pPr>
            <a:r>
              <a:rPr lang="en-US" sz="2400" dirty="0"/>
              <a:t>Consumer must receive the completed form no later than three business days before closing </a:t>
            </a:r>
            <a:br>
              <a:rPr lang="en-US" sz="2400" dirty="0"/>
            </a:br>
            <a:endParaRPr lang="en-US" sz="2400" dirty="0"/>
          </a:p>
          <a:p>
            <a:pPr lvl="1" indent="-342900">
              <a:buFont typeface="Wingdings" panose="05000000000000000000" pitchFamily="2" charset="2"/>
              <a:buChar char="q"/>
            </a:pPr>
            <a:r>
              <a:rPr lang="en-US" sz="2400" dirty="0"/>
              <a:t>Terms stated in the Closing Disclosure </a:t>
            </a:r>
            <a:r>
              <a:rPr lang="en-US" sz="2400" b="1" dirty="0"/>
              <a:t>must generally agree</a:t>
            </a:r>
            <a:r>
              <a:rPr lang="en-US" sz="2400" dirty="0"/>
              <a:t> with those of the Loan Estimate</a:t>
            </a:r>
            <a:br>
              <a:rPr lang="en-US" sz="2400" dirty="0"/>
            </a:br>
            <a:endParaRPr lang="en-US" sz="2400"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solidFill>
                  <a:srgbClr val="FF0000"/>
                </a:solidFill>
              </a:rPr>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05748252"/>
      </p:ext>
    </p:extLst>
  </p:cSld>
  <p:clrMapOvr>
    <a:masterClrMapping/>
  </p:clrMapOvr>
</p:sld>
</file>

<file path=ppt/slides/slide4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600" b="1" dirty="0">
              <a:solidFill>
                <a:srgbClr val="FF0000"/>
              </a:solidFill>
            </a:endParaRPr>
          </a:p>
          <a:p>
            <a:pPr marL="0" indent="0">
              <a:buNone/>
            </a:pPr>
            <a:r>
              <a:rPr lang="en-US" sz="2600" b="1" dirty="0">
                <a:solidFill>
                  <a:srgbClr val="FF0000"/>
                </a:solidFill>
              </a:rPr>
              <a:t>Real Estate Settlement Procedures Act</a:t>
            </a:r>
          </a:p>
          <a:p>
            <a:pPr marL="0" indent="0">
              <a:buNone/>
            </a:pPr>
            <a:endParaRPr lang="en-US" sz="1200" b="1" dirty="0">
              <a:solidFill>
                <a:srgbClr val="FF0000"/>
              </a:solidFill>
            </a:endParaRPr>
          </a:p>
          <a:p>
            <a:pPr marL="400050" lvl="1" indent="0">
              <a:buNone/>
            </a:pPr>
            <a:r>
              <a:rPr lang="en-US" sz="2400" b="1" dirty="0"/>
              <a:t>Referral fees and kickbacks</a:t>
            </a:r>
          </a:p>
          <a:p>
            <a:pPr lvl="1" indent="-342900">
              <a:buFont typeface="Wingdings" panose="05000000000000000000" pitchFamily="2" charset="2"/>
              <a:buChar char="q"/>
            </a:pPr>
            <a:r>
              <a:rPr lang="en-US" sz="2400" dirty="0"/>
              <a:t>RESPA prohibits payment of referral fees and kickbacks when in fact no services are rendered</a:t>
            </a:r>
            <a:br>
              <a:rPr lang="en-US" sz="2400" dirty="0"/>
            </a:br>
            <a:endParaRPr lang="en-US" sz="2400" dirty="0"/>
          </a:p>
          <a:p>
            <a:pPr lvl="1" indent="-342900">
              <a:buFont typeface="Wingdings" panose="05000000000000000000" pitchFamily="2" charset="2"/>
              <a:buChar char="q"/>
            </a:pPr>
            <a:r>
              <a:rPr lang="en-US" sz="2400" dirty="0"/>
              <a:t>Prohibited fee-paid referrals include those for title searches, mortgage loans, appraisals, inspections, surveys, credit reports</a:t>
            </a:r>
            <a:br>
              <a:rPr lang="en-US" sz="2400" dirty="0"/>
            </a:br>
            <a:endParaRPr lang="en-US" sz="2400" dirty="0"/>
          </a:p>
          <a:p>
            <a:pPr lvl="1" indent="-342900">
              <a:buFont typeface="Wingdings" panose="05000000000000000000" pitchFamily="2" charset="2"/>
              <a:buChar char="q"/>
            </a:pPr>
            <a:r>
              <a:rPr lang="en-US" sz="2400" dirty="0"/>
              <a:t>Business relationships between firms must be disclosed</a:t>
            </a:r>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solidFill>
                  <a:srgbClr val="FF0000"/>
                </a:solidFill>
              </a:rPr>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76272141"/>
      </p:ext>
    </p:extLst>
  </p:cSld>
  <p:clrMapOvr>
    <a:masterClrMapping/>
  </p:clrMapOvr>
</p:sld>
</file>

<file path=ppt/slides/slide4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600" b="1" dirty="0">
                <a:solidFill>
                  <a:srgbClr val="FF0000"/>
                </a:solidFill>
              </a:rPr>
              <a:t>Financial Settlement of the Transaction</a:t>
            </a:r>
          </a:p>
          <a:p>
            <a:pPr marL="0" indent="0">
              <a:buNone/>
            </a:pPr>
            <a:endParaRPr lang="en-US" sz="1200" b="1" dirty="0">
              <a:solidFill>
                <a:srgbClr val="FF0000"/>
              </a:solidFill>
            </a:endParaRPr>
          </a:p>
          <a:p>
            <a:pPr marL="400050" lvl="1" indent="0">
              <a:buNone/>
            </a:pPr>
            <a:r>
              <a:rPr lang="en-US" sz="2400" b="1" dirty="0"/>
              <a:t>Settlement process</a:t>
            </a:r>
          </a:p>
          <a:p>
            <a:pPr marL="400050" lvl="1" indent="0">
              <a:buNone/>
            </a:pPr>
            <a:endParaRPr lang="en-US" sz="2400" b="1" dirty="0"/>
          </a:p>
          <a:p>
            <a:pPr lvl="1" indent="-342900">
              <a:buFont typeface="Wingdings" panose="05000000000000000000" pitchFamily="2" charset="2"/>
              <a:buChar char="q"/>
            </a:pPr>
            <a:r>
              <a:rPr lang="en-US" sz="2400" dirty="0"/>
              <a:t>Identify selling terms and closing costs</a:t>
            </a:r>
            <a:br>
              <a:rPr lang="en-US" sz="2400" dirty="0"/>
            </a:br>
            <a:endParaRPr lang="en-US" sz="2400" dirty="0"/>
          </a:p>
          <a:p>
            <a:pPr lvl="1" indent="-342900">
              <a:buFont typeface="Wingdings" panose="05000000000000000000" pitchFamily="2" charset="2"/>
              <a:buChar char="q"/>
            </a:pPr>
            <a:r>
              <a:rPr lang="en-US" sz="2400" dirty="0"/>
              <a:t>Determine non-prorated debits and credits</a:t>
            </a:r>
            <a:br>
              <a:rPr lang="en-US" sz="2400" dirty="0"/>
            </a:br>
            <a:endParaRPr lang="en-US" sz="2400" dirty="0"/>
          </a:p>
          <a:p>
            <a:pPr lvl="1" indent="-342900">
              <a:buFont typeface="Wingdings" panose="05000000000000000000" pitchFamily="2" charset="2"/>
              <a:buChar char="q"/>
            </a:pPr>
            <a:r>
              <a:rPr lang="en-US" sz="2400" dirty="0"/>
              <a:t>Determine prorated debits and credits</a:t>
            </a:r>
            <a:br>
              <a:rPr lang="en-US" sz="2400" dirty="0"/>
            </a:br>
            <a:endParaRPr lang="en-US" sz="2400" dirty="0"/>
          </a:p>
          <a:p>
            <a:pPr lvl="1" indent="-342900">
              <a:buFont typeface="Wingdings" panose="05000000000000000000" pitchFamily="2" charset="2"/>
              <a:buChar char="q"/>
            </a:pPr>
            <a:r>
              <a:rPr lang="en-US" sz="2400" dirty="0"/>
              <a:t>Complete the closing statement</a:t>
            </a:r>
            <a:br>
              <a:rPr lang="en-US" sz="2400" dirty="0"/>
            </a:br>
            <a:endParaRPr lang="en-US" sz="2400" dirty="0"/>
          </a:p>
          <a:p>
            <a:pPr lvl="1" indent="-342900">
              <a:buFont typeface="Wingdings" panose="05000000000000000000" pitchFamily="2" charset="2"/>
              <a:buChar char="q"/>
            </a:pPr>
            <a:r>
              <a:rPr lang="en-US" sz="2400" dirty="0"/>
              <a:t>Disburse funds</a:t>
            </a:r>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solidFill>
                  <a:srgbClr val="FF0000"/>
                </a:solidFill>
              </a:rPr>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93437652"/>
      </p:ext>
    </p:extLst>
  </p:cSld>
  <p:clrMapOvr>
    <a:masterClrMapping/>
  </p:clrMapOvr>
</p:sld>
</file>

<file path=ppt/slides/slide4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600" b="1" dirty="0">
                <a:solidFill>
                  <a:srgbClr val="FF0000"/>
                </a:solidFill>
              </a:rPr>
              <a:t>Financial Settlement of the Transaction</a:t>
            </a:r>
          </a:p>
          <a:p>
            <a:pPr marL="0" indent="0">
              <a:buNone/>
            </a:pPr>
            <a:endParaRPr lang="en-US" sz="1200" b="1" dirty="0">
              <a:solidFill>
                <a:srgbClr val="FF0000"/>
              </a:solidFill>
            </a:endParaRPr>
          </a:p>
          <a:p>
            <a:pPr marL="400050" lvl="1" indent="0">
              <a:buNone/>
            </a:pPr>
            <a:r>
              <a:rPr lang="en-US" sz="2400" b="1" dirty="0"/>
              <a:t>Selling terms and closing costs</a:t>
            </a:r>
          </a:p>
          <a:p>
            <a:pPr marL="400050" lvl="1" indent="0">
              <a:buNone/>
            </a:pPr>
            <a:endParaRPr lang="en-US" sz="2400" b="1" dirty="0"/>
          </a:p>
          <a:p>
            <a:pPr lvl="1" indent="-342900">
              <a:buFont typeface="Wingdings" panose="05000000000000000000" pitchFamily="2" charset="2"/>
              <a:buChar char="q"/>
            </a:pPr>
            <a:r>
              <a:rPr lang="en-US" sz="2400" dirty="0"/>
              <a:t>Price, deposits, down payment, financing, final expenses to be paid at closing</a:t>
            </a:r>
            <a:br>
              <a:rPr lang="en-US" sz="2400" dirty="0"/>
            </a:br>
            <a:endParaRPr lang="en-US" sz="2400" dirty="0"/>
          </a:p>
          <a:p>
            <a:pPr lvl="1" indent="-342900">
              <a:buFont typeface="Wingdings" panose="05000000000000000000" pitchFamily="2" charset="2"/>
              <a:buChar char="q"/>
            </a:pPr>
            <a:r>
              <a:rPr lang="en-US" sz="2400" dirty="0"/>
              <a:t>Apportionment of expenses determined by sale contract or custom</a:t>
            </a:r>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solidFill>
                  <a:srgbClr val="FF0000"/>
                </a:solidFill>
              </a:rPr>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70823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a:t>
            </a:r>
            <a:br>
              <a:rPr lang="en-US" sz="2400" dirty="0"/>
            </a:br>
            <a:r>
              <a:rPr lang="en-US" sz="2400" dirty="0"/>
              <a:t>The </a:t>
            </a:r>
            <a:r>
              <a:rPr lang="en-US" sz="2400" dirty="0">
                <a:ea typeface="Times New Roman"/>
                <a:cs typeface="Shruti"/>
              </a:rPr>
              <a:t>Real Estate Business</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853113"/>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Real Estate Professions</a:t>
            </a:r>
          </a:p>
          <a:p>
            <a:pPr marL="0" indent="0">
              <a:buNone/>
            </a:pPr>
            <a:endParaRPr lang="en-US" sz="2400" dirty="0"/>
          </a:p>
          <a:p>
            <a:pPr marL="400050" lvl="1" indent="0">
              <a:buNone/>
            </a:pPr>
            <a:r>
              <a:rPr lang="en-US" sz="2400" b="1" dirty="0"/>
              <a:t>Real estate activities</a:t>
            </a:r>
          </a:p>
          <a:p>
            <a:pPr marL="400050" lvl="1" indent="0">
              <a:buNone/>
            </a:pPr>
            <a:endParaRPr lang="en-US" sz="2400" b="1" dirty="0"/>
          </a:p>
          <a:p>
            <a:pPr lvl="2" indent="-342900">
              <a:buFont typeface="Wingdings" panose="05000000000000000000" pitchFamily="2" charset="2"/>
              <a:buChar char="q"/>
            </a:pPr>
            <a:r>
              <a:rPr lang="en-US" b="1" dirty="0"/>
              <a:t>Create</a:t>
            </a:r>
          </a:p>
          <a:p>
            <a:pPr lvl="2" indent="-342900">
              <a:buFont typeface="Wingdings" panose="05000000000000000000" pitchFamily="2" charset="2"/>
              <a:buChar char="q"/>
            </a:pPr>
            <a:r>
              <a:rPr lang="en-US" b="1" dirty="0"/>
              <a:t>Improve</a:t>
            </a:r>
          </a:p>
          <a:p>
            <a:pPr lvl="2" indent="-342900">
              <a:buFont typeface="Wingdings" panose="05000000000000000000" pitchFamily="2" charset="2"/>
              <a:buChar char="q"/>
            </a:pPr>
            <a:r>
              <a:rPr lang="en-US" b="1" dirty="0"/>
              <a:t>Manage</a:t>
            </a:r>
          </a:p>
          <a:p>
            <a:pPr lvl="2" indent="-342900">
              <a:buFont typeface="Wingdings" panose="05000000000000000000" pitchFamily="2" charset="2"/>
              <a:buChar char="q"/>
            </a:pPr>
            <a:r>
              <a:rPr lang="en-US" b="1" dirty="0"/>
              <a:t>Maintain</a:t>
            </a:r>
          </a:p>
          <a:p>
            <a:pPr lvl="2" indent="-342900">
              <a:buFont typeface="Wingdings" panose="05000000000000000000" pitchFamily="2" charset="2"/>
              <a:buChar char="q"/>
            </a:pPr>
            <a:r>
              <a:rPr lang="en-US" b="1" dirty="0"/>
              <a:t>Demolish</a:t>
            </a:r>
          </a:p>
          <a:p>
            <a:pPr lvl="2" indent="-342900">
              <a:buFont typeface="Wingdings" panose="05000000000000000000" pitchFamily="2" charset="2"/>
              <a:buChar char="q"/>
            </a:pPr>
            <a:r>
              <a:rPr lang="en-US" b="1" dirty="0"/>
              <a:t>Own </a:t>
            </a:r>
          </a:p>
          <a:p>
            <a:pPr lvl="2" indent="-342900">
              <a:buFont typeface="Wingdings" panose="05000000000000000000" pitchFamily="2" charset="2"/>
              <a:buChar char="q"/>
            </a:pPr>
            <a:r>
              <a:rPr lang="en-US" b="1" dirty="0"/>
              <a:t>Regulate</a:t>
            </a:r>
          </a:p>
          <a:p>
            <a:pPr lvl="2" indent="-342900">
              <a:buFont typeface="Wingdings" panose="05000000000000000000" pitchFamily="2" charset="2"/>
              <a:buChar char="q"/>
            </a:pPr>
            <a:r>
              <a:rPr lang="en-US" b="1" dirty="0"/>
              <a:t>Transfer </a:t>
            </a:r>
          </a:p>
          <a:p>
            <a:pPr marL="400050" lvl="1" indent="0">
              <a:buNone/>
            </a:pPr>
            <a:endParaRPr lang="en-US" sz="1400"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solidFill>
                  <a:srgbClr val="FF0000"/>
                </a:solidFill>
              </a:rPr>
              <a:t>Real Estate Professions</a:t>
            </a:r>
          </a:p>
          <a:p>
            <a:pPr>
              <a:buFont typeface="Wingdings" panose="05000000000000000000" pitchFamily="2" charset="2"/>
              <a:buChar char="q"/>
            </a:pPr>
            <a:endParaRPr lang="en-US" b="1" dirty="0"/>
          </a:p>
          <a:p>
            <a:r>
              <a:rPr lang="en-US" b="1" dirty="0"/>
              <a:t>Real Estate Brokerage</a:t>
            </a:r>
          </a:p>
          <a:p>
            <a:pPr>
              <a:buFont typeface="Wingdings" panose="05000000000000000000" pitchFamily="2" charset="2"/>
              <a:buChar char="q"/>
            </a:pPr>
            <a:endParaRPr lang="en-US" b="1" dirty="0"/>
          </a:p>
          <a:p>
            <a:r>
              <a:rPr lang="en-US" b="1" dirty="0"/>
              <a:t>Professional Organizations</a:t>
            </a:r>
          </a:p>
          <a:p>
            <a:pPr>
              <a:buFont typeface="Wingdings" panose="05000000000000000000" pitchFamily="2" charset="2"/>
              <a:buChar char="q"/>
            </a:pPr>
            <a:endParaRPr lang="en-US" b="1" dirty="0"/>
          </a:p>
          <a:p>
            <a:r>
              <a:rPr lang="en-US" b="1" dirty="0"/>
              <a:t>Regulation &amp; Licensing</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376672025"/>
              </p:ext>
            </p:extLst>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1  The Real Estate Business            Slide 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748868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019800" cy="62039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Co-Ownership</a:t>
            </a:r>
          </a:p>
          <a:p>
            <a:pPr marL="0" lvl="0" indent="0">
              <a:buNone/>
            </a:pPr>
            <a:endParaRPr lang="en-US" sz="2400" b="1" dirty="0">
              <a:solidFill>
                <a:srgbClr val="FF0000"/>
              </a:solidFill>
            </a:endParaRPr>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solidFill>
                  <a:srgbClr val="FF0000"/>
                </a:solidFill>
              </a:rPr>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a:cxnSpLocks/>
          </p:cNvCxnSpPr>
          <p:nvPr/>
        </p:nvCxnSpPr>
        <p:spPr>
          <a:xfrm>
            <a:off x="2209800" y="4572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4-7</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09 joint tenancy.jpg"/>
          <p:cNvPicPr>
            <a:picLocks noChangeAspect="1" noChangeArrowheads="1"/>
          </p:cNvPicPr>
          <p:nvPr/>
        </p:nvPicPr>
        <p:blipFill rotWithShape="1">
          <a:blip r:embed="rId3">
            <a:extLst>
              <a:ext uri="{28A0092B-C50C-407E-A947-70E740481C1C}">
                <a14:useLocalDpi xmlns:a14="http://schemas.microsoft.com/office/drawing/2010/main" val="0"/>
              </a:ext>
            </a:extLst>
          </a:blip>
          <a:srcRect b="4237"/>
          <a:stretch/>
        </p:blipFill>
        <p:spPr bwMode="auto">
          <a:xfrm>
            <a:off x="3200400" y="1219200"/>
            <a:ext cx="4724400" cy="538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2579405"/>
      </p:ext>
    </p:extLst>
  </p:cSld>
  <p:clrMapOvr>
    <a:masterClrMapping/>
  </p:clrMapOvr>
</p:sld>
</file>

<file path=ppt/slides/slide5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600" b="1" dirty="0">
                <a:solidFill>
                  <a:srgbClr val="FF0000"/>
                </a:solidFill>
              </a:rPr>
              <a:t>Financial Settlement of the Transaction</a:t>
            </a:r>
          </a:p>
          <a:p>
            <a:pPr marL="0" indent="0">
              <a:buNone/>
            </a:pPr>
            <a:endParaRPr lang="en-US" sz="1200" b="1" dirty="0">
              <a:solidFill>
                <a:srgbClr val="FF0000"/>
              </a:solidFill>
            </a:endParaRPr>
          </a:p>
          <a:p>
            <a:pPr marL="400050" lvl="1" indent="0">
              <a:buNone/>
            </a:pPr>
            <a:r>
              <a:rPr lang="en-US" sz="2400" b="1" dirty="0"/>
              <a:t>Debits and credits</a:t>
            </a:r>
          </a:p>
          <a:p>
            <a:pPr marL="400050" lvl="1" indent="0">
              <a:buNone/>
            </a:pPr>
            <a:endParaRPr lang="en-US" sz="2400" b="1" dirty="0"/>
          </a:p>
          <a:p>
            <a:pPr lvl="1" indent="-342900">
              <a:buFont typeface="Wingdings" panose="05000000000000000000" pitchFamily="2" charset="2"/>
              <a:buChar char="q"/>
            </a:pPr>
            <a:r>
              <a:rPr lang="en-US" sz="2400" dirty="0"/>
              <a:t>Excess of  buyer's debits over credits is amount </a:t>
            </a:r>
            <a:r>
              <a:rPr lang="en-US" sz="2400" b="1" dirty="0"/>
              <a:t>buyer must produce </a:t>
            </a:r>
            <a:r>
              <a:rPr lang="en-US" sz="2400" dirty="0"/>
              <a:t>at closing</a:t>
            </a:r>
            <a:br>
              <a:rPr lang="en-US" sz="2400" dirty="0"/>
            </a:br>
            <a:endParaRPr lang="en-US" sz="2400" dirty="0"/>
          </a:p>
          <a:p>
            <a:pPr lvl="1" indent="-342900">
              <a:buFont typeface="Wingdings" panose="05000000000000000000" pitchFamily="2" charset="2"/>
              <a:buChar char="q"/>
            </a:pPr>
            <a:r>
              <a:rPr lang="en-US" sz="2400" dirty="0"/>
              <a:t>Excess of seller's credits over debits is amount </a:t>
            </a:r>
            <a:r>
              <a:rPr lang="en-US" sz="2400" b="1" dirty="0"/>
              <a:t>seller must receive</a:t>
            </a:r>
            <a:br>
              <a:rPr lang="en-US" sz="2400" b="1" dirty="0"/>
            </a:br>
            <a:endParaRPr lang="en-US" sz="2400" b="1" dirty="0"/>
          </a:p>
          <a:p>
            <a:pPr marL="400050" lvl="1" indent="0">
              <a:buNone/>
            </a:pPr>
            <a:endParaRPr lang="en-US" sz="2400"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solidFill>
                  <a:srgbClr val="FF0000"/>
                </a:solidFill>
              </a:rPr>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824400"/>
      </p:ext>
    </p:extLst>
  </p:cSld>
  <p:clrMapOvr>
    <a:masterClrMapping/>
  </p:clrMapOvr>
</p:sld>
</file>

<file path=ppt/slides/slide5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600" b="1" dirty="0">
                <a:solidFill>
                  <a:srgbClr val="FF0000"/>
                </a:solidFill>
              </a:rPr>
              <a:t>Financial Settlement of the Transaction</a:t>
            </a:r>
          </a:p>
          <a:p>
            <a:pPr marL="0" indent="0">
              <a:buNone/>
            </a:pPr>
            <a:endParaRPr lang="en-US" sz="1200" b="1" dirty="0">
              <a:solidFill>
                <a:srgbClr val="FF0000"/>
              </a:solidFill>
            </a:endParaRPr>
          </a:p>
          <a:p>
            <a:pPr marL="400050" lvl="1" indent="0">
              <a:buNone/>
            </a:pPr>
            <a:r>
              <a:rPr lang="en-US" sz="2400" b="1" dirty="0"/>
              <a:t>Non-prorated items</a:t>
            </a:r>
          </a:p>
          <a:p>
            <a:pPr marL="400050" lvl="1" indent="0">
              <a:buNone/>
            </a:pPr>
            <a:endParaRPr lang="en-US" sz="2000" b="1" dirty="0"/>
          </a:p>
          <a:p>
            <a:pPr lvl="1" indent="-342900">
              <a:buFont typeface="Wingdings" panose="05000000000000000000" pitchFamily="2" charset="2"/>
              <a:buChar char="q"/>
            </a:pPr>
            <a:r>
              <a:rPr lang="en-US" sz="2400" dirty="0"/>
              <a:t>incurred by one party only</a:t>
            </a:r>
            <a:br>
              <a:rPr lang="en-US" sz="2400" dirty="0"/>
            </a:br>
            <a:endParaRPr lang="en-US" sz="1100" dirty="0"/>
          </a:p>
          <a:p>
            <a:pPr lvl="1" indent="-342900">
              <a:buFont typeface="Wingdings" panose="05000000000000000000" pitchFamily="2" charset="2"/>
              <a:buChar char="q"/>
            </a:pPr>
            <a:r>
              <a:rPr lang="en-US" sz="2400" dirty="0"/>
              <a:t>Buyer’s non-prorated expenses - examples</a:t>
            </a:r>
          </a:p>
          <a:p>
            <a:pPr lvl="2" indent="-342900">
              <a:buFont typeface="Wingdings" panose="05000000000000000000" pitchFamily="2" charset="2"/>
              <a:buChar char="§"/>
            </a:pPr>
            <a:r>
              <a:rPr lang="en-US" dirty="0"/>
              <a:t>mortgage-related fees</a:t>
            </a:r>
          </a:p>
          <a:p>
            <a:pPr lvl="2" indent="-342900">
              <a:buFont typeface="Wingdings" panose="05000000000000000000" pitchFamily="2" charset="2"/>
              <a:buChar char="§"/>
            </a:pPr>
            <a:r>
              <a:rPr lang="en-US" dirty="0"/>
              <a:t>mortgage recording fees</a:t>
            </a:r>
          </a:p>
          <a:p>
            <a:pPr lvl="2" indent="-342900">
              <a:buFont typeface="Wingdings" panose="05000000000000000000" pitchFamily="2" charset="2"/>
              <a:buChar char="§"/>
            </a:pPr>
            <a:r>
              <a:rPr lang="en-US" dirty="0"/>
              <a:t>documentary tax stamps</a:t>
            </a:r>
          </a:p>
          <a:p>
            <a:pPr lvl="2" indent="-342900">
              <a:buFont typeface="Wingdings" panose="05000000000000000000" pitchFamily="2" charset="2"/>
              <a:buChar char="§"/>
            </a:pPr>
            <a:r>
              <a:rPr lang="en-US" dirty="0"/>
              <a:t>tax on mortgage</a:t>
            </a:r>
          </a:p>
          <a:p>
            <a:pPr lvl="2" indent="-342900">
              <a:buFont typeface="Wingdings" panose="05000000000000000000" pitchFamily="2" charset="2"/>
              <a:buChar char="§"/>
            </a:pPr>
            <a:r>
              <a:rPr lang="en-US" dirty="0"/>
              <a:t>impound reserves</a:t>
            </a:r>
          </a:p>
          <a:p>
            <a:pPr lvl="2" indent="-342900">
              <a:buFont typeface="Wingdings" panose="05000000000000000000" pitchFamily="2" charset="2"/>
              <a:buChar char="§"/>
            </a:pPr>
            <a:r>
              <a:rPr lang="en-US" dirty="0"/>
              <a:t>attorney fees</a:t>
            </a:r>
          </a:p>
          <a:p>
            <a:pPr lvl="2" indent="-342900">
              <a:buFont typeface="Wingdings" panose="05000000000000000000" pitchFamily="2" charset="2"/>
              <a:buChar char="§"/>
            </a:pPr>
            <a:r>
              <a:rPr lang="en-US" dirty="0"/>
              <a:t>Buyer-broker fees</a:t>
            </a:r>
          </a:p>
          <a:p>
            <a:pPr marL="400050" lvl="1" indent="0">
              <a:buNone/>
            </a:pPr>
            <a:endParaRPr lang="en-US" sz="2400"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solidFill>
                  <a:srgbClr val="FF0000"/>
                </a:solidFill>
              </a:rPr>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52324011"/>
      </p:ext>
    </p:extLst>
  </p:cSld>
  <p:clrMapOvr>
    <a:masterClrMapping/>
  </p:clrMapOvr>
</p:sld>
</file>

<file path=ppt/slides/slide5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600" b="1" dirty="0">
                <a:solidFill>
                  <a:srgbClr val="FF0000"/>
                </a:solidFill>
              </a:rPr>
              <a:t>Financial Settlement of the Transaction</a:t>
            </a:r>
          </a:p>
          <a:p>
            <a:pPr marL="0" indent="0">
              <a:buNone/>
            </a:pPr>
            <a:endParaRPr lang="en-US" sz="1200" b="1" dirty="0">
              <a:solidFill>
                <a:srgbClr val="FF0000"/>
              </a:solidFill>
            </a:endParaRPr>
          </a:p>
          <a:p>
            <a:pPr marL="400050" lvl="1" indent="0">
              <a:buNone/>
            </a:pPr>
            <a:r>
              <a:rPr lang="en-US" sz="2400" b="1" dirty="0"/>
              <a:t>Non-prorated items (cont.)</a:t>
            </a:r>
          </a:p>
          <a:p>
            <a:pPr marL="400050" lvl="1" indent="0">
              <a:buNone/>
            </a:pPr>
            <a:endParaRPr lang="en-US" sz="2400" b="1" dirty="0"/>
          </a:p>
          <a:p>
            <a:pPr lvl="1" indent="-342900">
              <a:buFont typeface="Wingdings" panose="05000000000000000000" pitchFamily="2" charset="2"/>
              <a:buChar char="q"/>
            </a:pPr>
            <a:r>
              <a:rPr lang="en-US" sz="2400" dirty="0"/>
              <a:t>Seller’s non-prorated expenses - examples</a:t>
            </a:r>
          </a:p>
          <a:p>
            <a:pPr lvl="2" indent="-342900">
              <a:buFont typeface="Wingdings" panose="05000000000000000000" pitchFamily="2" charset="2"/>
              <a:buChar char="§"/>
            </a:pPr>
            <a:r>
              <a:rPr lang="en-US" dirty="0"/>
              <a:t>stamp tax on deed</a:t>
            </a:r>
          </a:p>
          <a:p>
            <a:pPr lvl="2" indent="-342900">
              <a:buFont typeface="Wingdings" panose="05000000000000000000" pitchFamily="2" charset="2"/>
              <a:buChar char="§"/>
            </a:pPr>
            <a:r>
              <a:rPr lang="en-US" dirty="0"/>
              <a:t>title insurance</a:t>
            </a:r>
          </a:p>
          <a:p>
            <a:pPr lvl="2" indent="-342900">
              <a:buFont typeface="Wingdings" panose="05000000000000000000" pitchFamily="2" charset="2"/>
              <a:buChar char="§"/>
            </a:pPr>
            <a:r>
              <a:rPr lang="en-US" dirty="0"/>
              <a:t>inspection fees</a:t>
            </a:r>
          </a:p>
          <a:p>
            <a:pPr lvl="2" indent="-342900">
              <a:buFont typeface="Wingdings" panose="05000000000000000000" pitchFamily="2" charset="2"/>
              <a:buChar char="§"/>
            </a:pPr>
            <a:r>
              <a:rPr lang="en-US" dirty="0"/>
              <a:t>title-related expenses</a:t>
            </a:r>
          </a:p>
          <a:p>
            <a:pPr lvl="2" indent="-342900">
              <a:buFont typeface="Wingdings" panose="05000000000000000000" pitchFamily="2" charset="2"/>
              <a:buChar char="§"/>
            </a:pPr>
            <a:r>
              <a:rPr lang="en-US" dirty="0"/>
              <a:t>attorney expenses</a:t>
            </a:r>
          </a:p>
          <a:p>
            <a:pPr lvl="2" indent="-342900">
              <a:buFont typeface="Wingdings" panose="05000000000000000000" pitchFamily="2" charset="2"/>
              <a:buChar char="§"/>
            </a:pPr>
            <a:r>
              <a:rPr lang="en-US" dirty="0"/>
              <a:t>broker’s fees</a:t>
            </a:r>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solidFill>
                  <a:srgbClr val="FF0000"/>
                </a:solidFill>
              </a:rPr>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14276780"/>
      </p:ext>
    </p:extLst>
  </p:cSld>
  <p:clrMapOvr>
    <a:masterClrMapping/>
  </p:clrMapOvr>
</p:sld>
</file>

<file path=ppt/slides/slide5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600" b="1" dirty="0">
                <a:solidFill>
                  <a:srgbClr val="FF0000"/>
                </a:solidFill>
              </a:rPr>
              <a:t>Financial Settlement of the Transaction</a:t>
            </a:r>
          </a:p>
          <a:p>
            <a:pPr marL="0" indent="0">
              <a:buNone/>
            </a:pPr>
            <a:endParaRPr lang="en-US" sz="1200" b="1" dirty="0">
              <a:solidFill>
                <a:srgbClr val="FF0000"/>
              </a:solidFill>
            </a:endParaRPr>
          </a:p>
          <a:p>
            <a:pPr marL="400050" lvl="1" indent="0">
              <a:buNone/>
            </a:pPr>
            <a:r>
              <a:rPr lang="en-US" sz="2400" b="1" dirty="0"/>
              <a:t>Prorated items</a:t>
            </a:r>
            <a:endParaRPr lang="en-US" sz="1000" b="1" dirty="0"/>
          </a:p>
          <a:p>
            <a:pPr marL="400050" lvl="1" indent="0">
              <a:buNone/>
            </a:pPr>
            <a:endParaRPr lang="en-US" sz="1000" b="1" dirty="0"/>
          </a:p>
          <a:p>
            <a:pPr lvl="1" indent="-342900">
              <a:buFont typeface="Wingdings" panose="05000000000000000000" pitchFamily="2" charset="2"/>
              <a:buChar char="q"/>
            </a:pPr>
            <a:r>
              <a:rPr lang="en-US" sz="2400" dirty="0"/>
              <a:t>Incurred by buyer or seller in advance or arrears</a:t>
            </a:r>
            <a:br>
              <a:rPr lang="en-US" sz="2400" dirty="0"/>
            </a:br>
            <a:endParaRPr lang="en-US" sz="2400" dirty="0"/>
          </a:p>
          <a:p>
            <a:pPr lvl="1" indent="-342900">
              <a:buFont typeface="Wingdings" panose="05000000000000000000" pitchFamily="2" charset="2"/>
              <a:buChar char="q"/>
            </a:pPr>
            <a:r>
              <a:rPr lang="en-US" sz="2400" dirty="0"/>
              <a:t>Shared by buyer and seller</a:t>
            </a:r>
            <a:br>
              <a:rPr lang="en-US" sz="2400" dirty="0"/>
            </a:br>
            <a:endParaRPr lang="en-US" sz="2400" dirty="0"/>
          </a:p>
          <a:p>
            <a:pPr lvl="1" indent="-342900">
              <a:buFont typeface="Wingdings" panose="05000000000000000000" pitchFamily="2" charset="2"/>
              <a:buChar char="q"/>
            </a:pPr>
            <a:r>
              <a:rPr lang="en-US" sz="2400" dirty="0"/>
              <a:t>Typical prorations</a:t>
            </a:r>
          </a:p>
          <a:p>
            <a:pPr lvl="2" indent="-342900">
              <a:buFont typeface="Wingdings" panose="05000000000000000000" pitchFamily="2" charset="2"/>
              <a:buChar char="§"/>
            </a:pPr>
            <a:r>
              <a:rPr lang="en-US" dirty="0"/>
              <a:t>real estate taxes</a:t>
            </a:r>
          </a:p>
          <a:p>
            <a:pPr lvl="2" indent="-342900">
              <a:buFont typeface="Wingdings" panose="05000000000000000000" pitchFamily="2" charset="2"/>
              <a:buChar char="§"/>
            </a:pPr>
            <a:r>
              <a:rPr lang="en-US" dirty="0"/>
              <a:t>mortgage interest</a:t>
            </a:r>
          </a:p>
          <a:p>
            <a:pPr lvl="2" indent="-342900">
              <a:buFont typeface="Wingdings" panose="05000000000000000000" pitchFamily="2" charset="2"/>
              <a:buChar char="§"/>
            </a:pPr>
            <a:r>
              <a:rPr lang="en-US" dirty="0"/>
              <a:t>rents</a:t>
            </a:r>
          </a:p>
          <a:p>
            <a:pPr lvl="2" indent="-342900">
              <a:buFont typeface="Wingdings" panose="05000000000000000000" pitchFamily="2" charset="2"/>
              <a:buChar char="§"/>
            </a:pPr>
            <a:r>
              <a:rPr lang="en-US" dirty="0"/>
              <a:t>water, heating oil </a:t>
            </a:r>
          </a:p>
          <a:p>
            <a:pPr marL="400050" lvl="1" indent="0">
              <a:buNone/>
            </a:pPr>
            <a:endParaRPr lang="en-US" sz="2400"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solidFill>
                  <a:srgbClr val="FF0000"/>
                </a:solidFill>
              </a:rPr>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10889176"/>
      </p:ext>
    </p:extLst>
  </p:cSld>
  <p:clrMapOvr>
    <a:masterClrMapping/>
  </p:clrMapOvr>
</p:sld>
</file>

<file path=ppt/slides/slide5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lnSpcReduction="10000"/>
          </a:bodyPr>
          <a:lstStyle/>
          <a:p>
            <a:pPr marL="0" indent="0">
              <a:buNone/>
            </a:pPr>
            <a:r>
              <a:rPr lang="en-US" sz="2600" b="1" dirty="0">
                <a:solidFill>
                  <a:srgbClr val="FF0000"/>
                </a:solidFill>
              </a:rPr>
              <a:t>Computing Prorations</a:t>
            </a:r>
          </a:p>
          <a:p>
            <a:pPr marL="0" indent="0">
              <a:buNone/>
            </a:pPr>
            <a:endParaRPr lang="en-US" sz="1200" b="1" dirty="0">
              <a:solidFill>
                <a:srgbClr val="FF0000"/>
              </a:solidFill>
            </a:endParaRPr>
          </a:p>
          <a:p>
            <a:pPr marL="400050" lvl="1" indent="0">
              <a:buNone/>
            </a:pPr>
            <a:r>
              <a:rPr lang="en-US" sz="2400" b="1" dirty="0"/>
              <a:t>12-month/30-day method</a:t>
            </a:r>
            <a:endParaRPr lang="en-US" sz="1200" b="1" dirty="0"/>
          </a:p>
          <a:p>
            <a:pPr marL="400050" lvl="1" indent="0">
              <a:buNone/>
            </a:pPr>
            <a:endParaRPr lang="en-US" sz="1100" b="1" dirty="0"/>
          </a:p>
          <a:p>
            <a:pPr lvl="1" indent="-342900">
              <a:buFont typeface="Wingdings" panose="05000000000000000000" pitchFamily="2" charset="2"/>
              <a:buChar char="q"/>
            </a:pPr>
            <a:r>
              <a:rPr lang="en-US" sz="2400" dirty="0"/>
              <a:t>Finds average daily amount for 12-month year and 30-day month, or 360-day year</a:t>
            </a:r>
          </a:p>
          <a:p>
            <a:pPr lvl="1" indent="-342900">
              <a:buFont typeface="Wingdings" panose="05000000000000000000" pitchFamily="2" charset="2"/>
              <a:buChar char="q"/>
            </a:pPr>
            <a:endParaRPr lang="en-US" sz="2000" dirty="0"/>
          </a:p>
          <a:p>
            <a:pPr marL="400050" lvl="1" indent="0">
              <a:buNone/>
            </a:pPr>
            <a:r>
              <a:rPr lang="en-US" sz="2400" b="1" dirty="0"/>
              <a:t>Procedure – prorating annual taxes (arrears)</a:t>
            </a:r>
          </a:p>
          <a:p>
            <a:pPr marL="857250" lvl="1" indent="-457200">
              <a:buFont typeface="+mj-lt"/>
              <a:buAutoNum type="arabicPeriod"/>
            </a:pPr>
            <a:r>
              <a:rPr lang="en-US" sz="2400" dirty="0"/>
              <a:t>Divide total amount by 360 = </a:t>
            </a:r>
            <a:r>
              <a:rPr lang="en-US" sz="2400" b="1" dirty="0"/>
              <a:t>daily amount</a:t>
            </a:r>
          </a:p>
          <a:p>
            <a:pPr marL="857250" lvl="1" indent="-457200">
              <a:buFont typeface="+mj-lt"/>
              <a:buAutoNum type="arabicPeriod"/>
            </a:pPr>
            <a:r>
              <a:rPr lang="en-US" sz="2400" dirty="0"/>
              <a:t>Multiply seller’s months times 30 (days)</a:t>
            </a:r>
          </a:p>
          <a:p>
            <a:pPr marL="857250" lvl="1" indent="-457200">
              <a:buFont typeface="+mj-lt"/>
              <a:buAutoNum type="arabicPeriod"/>
            </a:pPr>
            <a:r>
              <a:rPr lang="en-US" sz="2400" dirty="0"/>
              <a:t>Add  to that the seller’s days in month of closing = </a:t>
            </a:r>
            <a:r>
              <a:rPr lang="en-US" sz="2400" b="1" dirty="0"/>
              <a:t>total days seller owned</a:t>
            </a:r>
          </a:p>
          <a:p>
            <a:pPr marL="857250" lvl="1" indent="-457200">
              <a:buFont typeface="+mj-lt"/>
              <a:buAutoNum type="arabicPeriod"/>
            </a:pPr>
            <a:r>
              <a:rPr lang="en-US" sz="2400" dirty="0"/>
              <a:t>Multiply total seller’s days times daily amount = </a:t>
            </a:r>
            <a:r>
              <a:rPr lang="en-US" sz="2400" b="1" dirty="0"/>
              <a:t>seller’s debit</a:t>
            </a:r>
          </a:p>
          <a:p>
            <a:pPr marL="857250" lvl="1" indent="-457200">
              <a:buFont typeface="+mj-lt"/>
              <a:buAutoNum type="arabicPeriod"/>
            </a:pPr>
            <a:r>
              <a:rPr lang="en-US" sz="2400" dirty="0"/>
              <a:t>Debit seller that amount, credit buyer that amount (since buyer will pay total amount)</a:t>
            </a:r>
          </a:p>
        </p:txBody>
      </p:sp>
      <p:sp>
        <p:nvSpPr>
          <p:cNvPr id="8" name="Text Placeholder 7"/>
          <p:cNvSpPr>
            <a:spLocks noGrp="1"/>
          </p:cNvSpPr>
          <p:nvPr>
            <p:ph type="body" sz="half" idx="2"/>
          </p:nvPr>
        </p:nvSpPr>
        <p:spPr>
          <a:xfrm>
            <a:off x="249073" y="175260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solidFill>
                  <a:srgbClr val="FF0000"/>
                </a:solidFill>
              </a:rPr>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45364708"/>
      </p:ext>
    </p:extLst>
  </p:cSld>
  <p:clrMapOvr>
    <a:masterClrMapping/>
  </p:clrMapOvr>
</p:sld>
</file>

<file path=ppt/slides/slide5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600" b="1" dirty="0">
                <a:solidFill>
                  <a:srgbClr val="FF0000"/>
                </a:solidFill>
              </a:rPr>
              <a:t>Computing Prorations</a:t>
            </a:r>
          </a:p>
          <a:p>
            <a:pPr marL="0" indent="0">
              <a:buNone/>
            </a:pPr>
            <a:endParaRPr lang="en-US" sz="500" b="1" dirty="0">
              <a:solidFill>
                <a:srgbClr val="FF0000"/>
              </a:solidFill>
            </a:endParaRPr>
          </a:p>
          <a:p>
            <a:pPr marL="0" indent="0" algn="ctr">
              <a:buNone/>
            </a:pPr>
            <a:r>
              <a:rPr lang="en-US" sz="2400" b="1" dirty="0"/>
              <a:t>Annual Tax Proration: 12-month/30-day method</a:t>
            </a:r>
          </a:p>
          <a:p>
            <a:pPr marL="400050" lvl="1" indent="0" algn="ctr">
              <a:buNone/>
            </a:pPr>
            <a:endParaRPr lang="en-US" sz="600" b="1" dirty="0"/>
          </a:p>
          <a:p>
            <a:pPr marL="400050" lvl="1" indent="0" algn="ctr">
              <a:buNone/>
            </a:pPr>
            <a:r>
              <a:rPr lang="en-US" sz="2000" b="1" dirty="0"/>
              <a:t>(Closing: March 2; seller owns day of closing)</a:t>
            </a:r>
          </a:p>
        </p:txBody>
      </p:sp>
      <p:sp>
        <p:nvSpPr>
          <p:cNvPr id="8" name="Text Placeholder 7"/>
          <p:cNvSpPr>
            <a:spLocks noGrp="1"/>
          </p:cNvSpPr>
          <p:nvPr>
            <p:ph type="body" sz="half" idx="2"/>
          </p:nvPr>
        </p:nvSpPr>
        <p:spPr>
          <a:xfrm>
            <a:off x="249073" y="175260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solidFill>
                  <a:srgbClr val="FF0000"/>
                </a:solidFill>
              </a:rPr>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graphicFrame>
        <p:nvGraphicFramePr>
          <p:cNvPr id="2" name="Table 1">
            <a:extLst>
              <a:ext uri="{FF2B5EF4-FFF2-40B4-BE49-F238E27FC236}">
                <a16:creationId xmlns:a16="http://schemas.microsoft.com/office/drawing/2014/main" id="{1BA34A6C-D90F-4E4F-99B2-D50E7AA5CD30}"/>
              </a:ext>
            </a:extLst>
          </p:cNvPr>
          <p:cNvGraphicFramePr>
            <a:graphicFrameLocks noGrp="1"/>
          </p:cNvGraphicFramePr>
          <p:nvPr/>
        </p:nvGraphicFramePr>
        <p:xfrm>
          <a:off x="2362199" y="1752601"/>
          <a:ext cx="6781801" cy="4724399"/>
        </p:xfrm>
        <a:graphic>
          <a:graphicData uri="http://schemas.openxmlformats.org/drawingml/2006/table">
            <a:tbl>
              <a:tblPr>
                <a:tableStyleId>{5C22544A-7EE6-4342-B048-85BDC9FD1C3A}</a:tableStyleId>
              </a:tblPr>
              <a:tblGrid>
                <a:gridCol w="2667001">
                  <a:extLst>
                    <a:ext uri="{9D8B030D-6E8A-4147-A177-3AD203B41FA5}">
                      <a16:colId xmlns:a16="http://schemas.microsoft.com/office/drawing/2014/main" val="3105134139"/>
                    </a:ext>
                  </a:extLst>
                </a:gridCol>
                <a:gridCol w="1905000">
                  <a:extLst>
                    <a:ext uri="{9D8B030D-6E8A-4147-A177-3AD203B41FA5}">
                      <a16:colId xmlns:a16="http://schemas.microsoft.com/office/drawing/2014/main" val="2011129616"/>
                    </a:ext>
                  </a:extLst>
                </a:gridCol>
                <a:gridCol w="457200">
                  <a:extLst>
                    <a:ext uri="{9D8B030D-6E8A-4147-A177-3AD203B41FA5}">
                      <a16:colId xmlns:a16="http://schemas.microsoft.com/office/drawing/2014/main" val="3672888816"/>
                    </a:ext>
                  </a:extLst>
                </a:gridCol>
                <a:gridCol w="1752600">
                  <a:extLst>
                    <a:ext uri="{9D8B030D-6E8A-4147-A177-3AD203B41FA5}">
                      <a16:colId xmlns:a16="http://schemas.microsoft.com/office/drawing/2014/main" val="3847825103"/>
                    </a:ext>
                  </a:extLst>
                </a:gridCol>
              </a:tblGrid>
              <a:tr h="797601">
                <a:tc>
                  <a:txBody>
                    <a:bodyPr/>
                    <a:lstStyle/>
                    <a:p>
                      <a:pPr marL="548640" marR="0" indent="109855" fontAlgn="base">
                        <a:lnSpc>
                          <a:spcPts val="1015"/>
                        </a:lnSpc>
                        <a:spcBef>
                          <a:spcPts val="0"/>
                        </a:spcBef>
                        <a:spcAft>
                          <a:spcPts val="25"/>
                        </a:spcAft>
                      </a:pPr>
                      <a:r>
                        <a:rPr lang="en-US" sz="2000" b="1" dirty="0">
                          <a:effectLst/>
                        </a:rPr>
                        <a:t>Total amount due:</a:t>
                      </a:r>
                      <a:endParaRPr lang="en-US" sz="2000" b="1"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0" marR="0" fontAlgn="base">
                        <a:spcBef>
                          <a:spcPts val="0"/>
                        </a:spcBef>
                        <a:spcAft>
                          <a:spcPts val="0"/>
                        </a:spcAft>
                      </a:pPr>
                      <a:r>
                        <a:rPr lang="en-US" sz="2000" b="1" dirty="0">
                          <a:effectLst/>
                        </a:rPr>
                        <a:t> </a:t>
                      </a:r>
                      <a:endParaRPr lang="en-US" sz="2000" b="1" dirty="0">
                        <a:effectLst/>
                        <a:latin typeface="Times New Roman" panose="02020603050405020304" pitchFamily="18" charset="0"/>
                        <a:ea typeface="PMingLiU" panose="02020500000000000000" pitchFamily="18" charset="-120"/>
                      </a:endParaRPr>
                    </a:p>
                  </a:txBody>
                  <a:tcPr marL="0" marR="0" marT="0" marB="0"/>
                </a:tc>
                <a:tc>
                  <a:txBody>
                    <a:bodyPr/>
                    <a:lstStyle/>
                    <a:p>
                      <a:pPr marL="0" marR="0" algn="ctr" fontAlgn="base">
                        <a:lnSpc>
                          <a:spcPts val="1015"/>
                        </a:lnSpc>
                        <a:spcBef>
                          <a:spcPts val="0"/>
                        </a:spcBef>
                        <a:spcAft>
                          <a:spcPts val="25"/>
                        </a:spcAft>
                      </a:pPr>
                      <a:r>
                        <a:rPr lang="en-US" sz="2000" b="1" dirty="0">
                          <a:effectLst/>
                        </a:rPr>
                        <a:t>=</a:t>
                      </a:r>
                      <a:endParaRPr lang="en-US" sz="2000" b="1"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171450" marR="494030" indent="-247015" algn="ctr" fontAlgn="base">
                        <a:lnSpc>
                          <a:spcPts val="1015"/>
                        </a:lnSpc>
                        <a:spcBef>
                          <a:spcPts val="0"/>
                        </a:spcBef>
                        <a:spcAft>
                          <a:spcPts val="0"/>
                        </a:spcAft>
                        <a:tabLst>
                          <a:tab pos="411480" algn="l"/>
                        </a:tabLst>
                      </a:pPr>
                      <a:r>
                        <a:rPr lang="en-US" sz="2000" b="1" dirty="0">
                          <a:effectLst/>
                        </a:rPr>
                        <a:t>       $1,730.00</a:t>
                      </a:r>
                      <a:endParaRPr lang="en-US" sz="2000" b="1" dirty="0">
                        <a:effectLst/>
                        <a:latin typeface="Times New Roman" panose="02020603050405020304" pitchFamily="18" charset="0"/>
                        <a:ea typeface="PMingLiU" panose="02020500000000000000" pitchFamily="18" charset="-120"/>
                      </a:endParaRPr>
                    </a:p>
                  </a:txBody>
                  <a:tcPr marL="0" marR="0" marT="0" marB="0" anchor="ctr"/>
                </a:tc>
                <a:extLst>
                  <a:ext uri="{0D108BD9-81ED-4DB2-BD59-A6C34878D82A}">
                    <a16:rowId xmlns:a16="http://schemas.microsoft.com/office/drawing/2014/main" val="1114422739"/>
                  </a:ext>
                </a:extLst>
              </a:tr>
              <a:tr h="602256">
                <a:tc>
                  <a:txBody>
                    <a:bodyPr/>
                    <a:lstStyle/>
                    <a:p>
                      <a:pPr marL="548640" marR="0" indent="113030" fontAlgn="base">
                        <a:lnSpc>
                          <a:spcPts val="1015"/>
                        </a:lnSpc>
                        <a:spcBef>
                          <a:spcPts val="0"/>
                        </a:spcBef>
                        <a:spcAft>
                          <a:spcPts val="5"/>
                        </a:spcAft>
                      </a:pPr>
                      <a:r>
                        <a:rPr lang="en-US" sz="2000" b="1" dirty="0">
                          <a:effectLst/>
                        </a:rPr>
                        <a:t>Monthly amount:</a:t>
                      </a:r>
                      <a:endParaRPr lang="en-US" sz="2000" b="1"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225425" marR="0" fontAlgn="base">
                        <a:lnSpc>
                          <a:spcPts val="1125"/>
                        </a:lnSpc>
                        <a:spcBef>
                          <a:spcPts val="0"/>
                        </a:spcBef>
                        <a:spcAft>
                          <a:spcPts val="5"/>
                        </a:spcAft>
                      </a:pPr>
                      <a:r>
                        <a:rPr lang="en-US" sz="2000" b="1" dirty="0">
                          <a:effectLst/>
                        </a:rPr>
                        <a:t>1,730 ÷ 12</a:t>
                      </a:r>
                      <a:endParaRPr lang="en-US" sz="2000" b="1"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0" marR="0" algn="ctr" fontAlgn="base">
                        <a:lnSpc>
                          <a:spcPts val="1015"/>
                        </a:lnSpc>
                        <a:spcBef>
                          <a:spcPts val="0"/>
                        </a:spcBef>
                        <a:spcAft>
                          <a:spcPts val="5"/>
                        </a:spcAft>
                      </a:pPr>
                      <a:r>
                        <a:rPr lang="en-US" sz="2000" b="1">
                          <a:effectLst/>
                        </a:rPr>
                        <a:t>=</a:t>
                      </a:r>
                      <a:endParaRPr lang="en-US" sz="2000" b="1">
                        <a:effectLst/>
                        <a:latin typeface="Times New Roman" panose="02020603050405020304" pitchFamily="18" charset="0"/>
                        <a:ea typeface="PMingLiU" panose="02020500000000000000" pitchFamily="18" charset="-120"/>
                      </a:endParaRPr>
                    </a:p>
                  </a:txBody>
                  <a:tcPr marL="0" marR="0" marT="0" marB="0" anchor="ctr"/>
                </a:tc>
                <a:tc>
                  <a:txBody>
                    <a:bodyPr/>
                    <a:lstStyle/>
                    <a:p>
                      <a:pPr marL="247015" marR="494030" indent="-247015" algn="r" fontAlgn="base">
                        <a:lnSpc>
                          <a:spcPts val="1015"/>
                        </a:lnSpc>
                        <a:spcBef>
                          <a:spcPts val="0"/>
                        </a:spcBef>
                        <a:spcAft>
                          <a:spcPts val="150"/>
                        </a:spcAft>
                        <a:tabLst>
                          <a:tab pos="411480" algn="l"/>
                        </a:tabLst>
                      </a:pPr>
                      <a:r>
                        <a:rPr lang="en-US" sz="2000" b="1" dirty="0">
                          <a:effectLst/>
                        </a:rPr>
                        <a:t>$	144.17</a:t>
                      </a:r>
                      <a:endParaRPr lang="en-US" sz="2000" b="1" dirty="0">
                        <a:effectLst/>
                        <a:latin typeface="Times New Roman" panose="02020603050405020304" pitchFamily="18" charset="0"/>
                        <a:ea typeface="PMingLiU" panose="02020500000000000000" pitchFamily="18" charset="-120"/>
                      </a:endParaRPr>
                    </a:p>
                  </a:txBody>
                  <a:tcPr marL="0" marR="0" marT="0" marB="0" anchor="ctr"/>
                </a:tc>
                <a:extLst>
                  <a:ext uri="{0D108BD9-81ED-4DB2-BD59-A6C34878D82A}">
                    <a16:rowId xmlns:a16="http://schemas.microsoft.com/office/drawing/2014/main" val="2165974520"/>
                  </a:ext>
                </a:extLst>
              </a:tr>
              <a:tr h="602256">
                <a:tc>
                  <a:txBody>
                    <a:bodyPr/>
                    <a:lstStyle/>
                    <a:p>
                      <a:pPr marL="548640" marR="0" indent="113030" fontAlgn="base">
                        <a:lnSpc>
                          <a:spcPts val="1015"/>
                        </a:lnSpc>
                        <a:spcBef>
                          <a:spcPts val="0"/>
                        </a:spcBef>
                        <a:spcAft>
                          <a:spcPts val="50"/>
                        </a:spcAft>
                      </a:pPr>
                      <a:r>
                        <a:rPr lang="en-US" sz="2000" b="1" dirty="0">
                          <a:effectLst/>
                        </a:rPr>
                        <a:t>Daily amount:</a:t>
                      </a:r>
                      <a:endParaRPr lang="en-US" sz="2000" b="1"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225425" marR="0" fontAlgn="base">
                        <a:lnSpc>
                          <a:spcPts val="1120"/>
                        </a:lnSpc>
                        <a:spcBef>
                          <a:spcPts val="0"/>
                        </a:spcBef>
                        <a:spcAft>
                          <a:spcPts val="50"/>
                        </a:spcAft>
                      </a:pPr>
                      <a:r>
                        <a:rPr lang="en-US" sz="2000" b="1" dirty="0">
                          <a:effectLst/>
                        </a:rPr>
                        <a:t>144.17 ÷ 30</a:t>
                      </a:r>
                      <a:endParaRPr lang="en-US" sz="2000" b="1"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0" marR="0" algn="ctr" fontAlgn="base">
                        <a:lnSpc>
                          <a:spcPts val="1015"/>
                        </a:lnSpc>
                        <a:spcBef>
                          <a:spcPts val="0"/>
                        </a:spcBef>
                        <a:spcAft>
                          <a:spcPts val="50"/>
                        </a:spcAft>
                      </a:pPr>
                      <a:r>
                        <a:rPr lang="en-US" sz="2000" b="1" dirty="0">
                          <a:effectLst/>
                        </a:rPr>
                        <a:t>=</a:t>
                      </a:r>
                      <a:endParaRPr lang="en-US" sz="2000" b="1"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247015" marR="494030" indent="-247015" algn="r" fontAlgn="base">
                        <a:lnSpc>
                          <a:spcPts val="1015"/>
                        </a:lnSpc>
                        <a:spcBef>
                          <a:spcPts val="0"/>
                        </a:spcBef>
                        <a:spcAft>
                          <a:spcPts val="150"/>
                        </a:spcAft>
                        <a:tabLst>
                          <a:tab pos="305435" algn="l"/>
                        </a:tabLst>
                      </a:pPr>
                      <a:r>
                        <a:rPr lang="en-US" sz="2000" b="1" dirty="0">
                          <a:effectLst/>
                        </a:rPr>
                        <a:t>$	    4.81</a:t>
                      </a:r>
                      <a:endParaRPr lang="en-US" sz="2000" b="1" dirty="0">
                        <a:effectLst/>
                        <a:latin typeface="Times New Roman" panose="02020603050405020304" pitchFamily="18" charset="0"/>
                        <a:ea typeface="PMingLiU" panose="02020500000000000000" pitchFamily="18" charset="-120"/>
                      </a:endParaRPr>
                    </a:p>
                  </a:txBody>
                  <a:tcPr marL="0" marR="0" marT="0" marB="0" anchor="ctr"/>
                </a:tc>
                <a:extLst>
                  <a:ext uri="{0D108BD9-81ED-4DB2-BD59-A6C34878D82A}">
                    <a16:rowId xmlns:a16="http://schemas.microsoft.com/office/drawing/2014/main" val="3692132188"/>
                  </a:ext>
                </a:extLst>
              </a:tr>
              <a:tr h="560819">
                <a:tc>
                  <a:txBody>
                    <a:bodyPr/>
                    <a:lstStyle/>
                    <a:p>
                      <a:pPr marL="548640" marR="0" indent="113030" fontAlgn="base">
                        <a:lnSpc>
                          <a:spcPts val="1015"/>
                        </a:lnSpc>
                        <a:spcBef>
                          <a:spcPts val="0"/>
                        </a:spcBef>
                        <a:spcAft>
                          <a:spcPts val="30"/>
                        </a:spcAft>
                      </a:pPr>
                      <a:r>
                        <a:rPr lang="en-US" sz="2000" b="1">
                          <a:effectLst/>
                        </a:rPr>
                        <a:t>Seller's share:</a:t>
                      </a:r>
                      <a:endParaRPr lang="en-US" sz="2000" b="1">
                        <a:effectLst/>
                        <a:latin typeface="Times New Roman" panose="02020603050405020304" pitchFamily="18" charset="0"/>
                        <a:ea typeface="PMingLiU" panose="02020500000000000000" pitchFamily="18" charset="-120"/>
                      </a:endParaRPr>
                    </a:p>
                  </a:txBody>
                  <a:tcPr marL="0" marR="0" marT="0" marB="0" anchor="ctr"/>
                </a:tc>
                <a:tc>
                  <a:txBody>
                    <a:bodyPr/>
                    <a:lstStyle/>
                    <a:p>
                      <a:pPr marL="225425" marR="0" fontAlgn="base">
                        <a:lnSpc>
                          <a:spcPts val="1015"/>
                        </a:lnSpc>
                        <a:spcBef>
                          <a:spcPts val="0"/>
                        </a:spcBef>
                        <a:spcAft>
                          <a:spcPts val="30"/>
                        </a:spcAft>
                      </a:pPr>
                      <a:r>
                        <a:rPr lang="en-US" sz="2000" b="1" dirty="0">
                          <a:effectLst/>
                        </a:rPr>
                        <a:t>144.17 x 2 mo.</a:t>
                      </a:r>
                      <a:endParaRPr lang="en-US" sz="2000" b="1"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0" marR="0" algn="ctr" fontAlgn="base">
                        <a:lnSpc>
                          <a:spcPts val="1015"/>
                        </a:lnSpc>
                        <a:spcBef>
                          <a:spcPts val="0"/>
                        </a:spcBef>
                        <a:spcAft>
                          <a:spcPts val="30"/>
                        </a:spcAft>
                      </a:pPr>
                      <a:r>
                        <a:rPr lang="en-US" sz="2000" b="1" dirty="0">
                          <a:effectLst/>
                        </a:rPr>
                        <a:t>=</a:t>
                      </a:r>
                      <a:endParaRPr lang="en-US" sz="2000" b="1"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247015" marR="494030" indent="-247015" algn="r" fontAlgn="base">
                        <a:lnSpc>
                          <a:spcPts val="1015"/>
                        </a:lnSpc>
                        <a:spcBef>
                          <a:spcPts val="0"/>
                        </a:spcBef>
                        <a:spcAft>
                          <a:spcPts val="150"/>
                        </a:spcAft>
                        <a:tabLst>
                          <a:tab pos="411480" algn="l"/>
                        </a:tabLst>
                      </a:pPr>
                      <a:r>
                        <a:rPr lang="en-US" sz="2000" b="1" dirty="0">
                          <a:effectLst/>
                        </a:rPr>
                        <a:t>$	288.34</a:t>
                      </a:r>
                      <a:endParaRPr lang="en-US" sz="2000" b="1" dirty="0">
                        <a:effectLst/>
                        <a:latin typeface="Times New Roman" panose="02020603050405020304" pitchFamily="18" charset="0"/>
                        <a:ea typeface="PMingLiU" panose="02020500000000000000" pitchFamily="18" charset="-120"/>
                      </a:endParaRPr>
                    </a:p>
                  </a:txBody>
                  <a:tcPr marL="0" marR="0" marT="0" marB="0" anchor="ctr"/>
                </a:tc>
                <a:extLst>
                  <a:ext uri="{0D108BD9-81ED-4DB2-BD59-A6C34878D82A}">
                    <a16:rowId xmlns:a16="http://schemas.microsoft.com/office/drawing/2014/main" val="3419760685"/>
                  </a:ext>
                </a:extLst>
              </a:tr>
              <a:tr h="681933">
                <a:tc>
                  <a:txBody>
                    <a:bodyPr/>
                    <a:lstStyle/>
                    <a:p>
                      <a:pPr marL="0" marR="0" fontAlgn="base">
                        <a:spcBef>
                          <a:spcPts val="0"/>
                        </a:spcBef>
                        <a:spcAft>
                          <a:spcPts val="0"/>
                        </a:spcAft>
                      </a:pPr>
                      <a:r>
                        <a:rPr lang="en-US" sz="2000" b="1">
                          <a:effectLst/>
                        </a:rPr>
                        <a:t> </a:t>
                      </a:r>
                      <a:endParaRPr lang="en-US" sz="2000" b="1">
                        <a:effectLst/>
                        <a:latin typeface="Times New Roman" panose="02020603050405020304" pitchFamily="18" charset="0"/>
                        <a:ea typeface="PMingLiU" panose="02020500000000000000" pitchFamily="18" charset="-120"/>
                      </a:endParaRPr>
                    </a:p>
                  </a:txBody>
                  <a:tcPr marL="0" marR="0" marT="0" marB="0"/>
                </a:tc>
                <a:tc>
                  <a:txBody>
                    <a:bodyPr/>
                    <a:lstStyle/>
                    <a:p>
                      <a:pPr marL="225425" marR="0" fontAlgn="base">
                        <a:lnSpc>
                          <a:spcPts val="1015"/>
                        </a:lnSpc>
                        <a:spcBef>
                          <a:spcPts val="0"/>
                        </a:spcBef>
                        <a:spcAft>
                          <a:spcPts val="0"/>
                        </a:spcAft>
                        <a:tabLst>
                          <a:tab pos="960120" algn="r"/>
                        </a:tabLst>
                      </a:pPr>
                      <a:r>
                        <a:rPr lang="en-US" sz="2000" b="1" dirty="0">
                          <a:effectLst/>
                        </a:rPr>
                        <a:t>4.81 	x 2 days</a:t>
                      </a:r>
                      <a:endParaRPr lang="en-US" sz="2000" b="1"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0" marR="0" algn="ctr" fontAlgn="base">
                        <a:lnSpc>
                          <a:spcPts val="1015"/>
                        </a:lnSpc>
                        <a:spcBef>
                          <a:spcPts val="0"/>
                        </a:spcBef>
                        <a:spcAft>
                          <a:spcPts val="0"/>
                        </a:spcAft>
                      </a:pPr>
                      <a:r>
                        <a:rPr lang="en-US" sz="2000" b="1" dirty="0">
                          <a:effectLst/>
                        </a:rPr>
                        <a:t>=</a:t>
                      </a:r>
                      <a:endParaRPr lang="en-US" sz="2000" b="1"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247015" marR="494030" indent="-247015" algn="r" fontAlgn="base">
                        <a:lnSpc>
                          <a:spcPts val="1015"/>
                        </a:lnSpc>
                        <a:spcBef>
                          <a:spcPts val="0"/>
                        </a:spcBef>
                        <a:spcAft>
                          <a:spcPts val="150"/>
                        </a:spcAft>
                        <a:tabLst>
                          <a:tab pos="411480" algn="l"/>
                        </a:tabLst>
                      </a:pPr>
                      <a:r>
                        <a:rPr lang="en-US" sz="2000" b="1" dirty="0">
                          <a:effectLst/>
                        </a:rPr>
                        <a:t> $	     9.62</a:t>
                      </a:r>
                      <a:endParaRPr lang="en-US" sz="2000" b="1" dirty="0">
                        <a:effectLst/>
                        <a:latin typeface="Times New Roman" panose="02020603050405020304" pitchFamily="18" charset="0"/>
                        <a:ea typeface="PMingLiU" panose="02020500000000000000" pitchFamily="18" charset="-120"/>
                      </a:endParaRPr>
                    </a:p>
                  </a:txBody>
                  <a:tcPr marL="0" marR="0" marT="0" marB="0" anchor="ctr"/>
                </a:tc>
                <a:extLst>
                  <a:ext uri="{0D108BD9-81ED-4DB2-BD59-A6C34878D82A}">
                    <a16:rowId xmlns:a16="http://schemas.microsoft.com/office/drawing/2014/main" val="492299535"/>
                  </a:ext>
                </a:extLst>
              </a:tr>
              <a:tr h="681933">
                <a:tc>
                  <a:txBody>
                    <a:bodyPr/>
                    <a:lstStyle/>
                    <a:p>
                      <a:pPr marL="0" marR="0" fontAlgn="base">
                        <a:spcBef>
                          <a:spcPts val="0"/>
                        </a:spcBef>
                        <a:spcAft>
                          <a:spcPts val="0"/>
                        </a:spcAft>
                      </a:pPr>
                      <a:endParaRPr lang="en-US" sz="2000" b="1" dirty="0">
                        <a:effectLst/>
                        <a:latin typeface="Times New Roman" panose="02020603050405020304" pitchFamily="18" charset="0"/>
                        <a:ea typeface="PMingLiU" panose="02020500000000000000" pitchFamily="18" charset="-120"/>
                      </a:endParaRPr>
                    </a:p>
                  </a:txBody>
                  <a:tcPr marL="0" marR="0" marT="0" marB="0"/>
                </a:tc>
                <a:tc>
                  <a:txBody>
                    <a:bodyPr/>
                    <a:lstStyle/>
                    <a:p>
                      <a:pPr marL="228600" marR="0" fontAlgn="base">
                        <a:lnSpc>
                          <a:spcPts val="1015"/>
                        </a:lnSpc>
                        <a:spcBef>
                          <a:spcPts val="0"/>
                        </a:spcBef>
                        <a:spcAft>
                          <a:spcPts val="0"/>
                        </a:spcAft>
                      </a:pPr>
                      <a:endParaRPr lang="en-US" sz="2000" b="1" dirty="0">
                        <a:effectLst/>
                        <a:latin typeface="Times New Roman" panose="02020603050405020304" pitchFamily="18" charset="0"/>
                        <a:ea typeface="PMingLiU" panose="02020500000000000000" pitchFamily="18" charset="-120"/>
                      </a:endParaRPr>
                    </a:p>
                  </a:txBody>
                  <a:tcPr marL="0" marR="0" marT="0" marB="0"/>
                </a:tc>
                <a:tc>
                  <a:txBody>
                    <a:bodyPr/>
                    <a:lstStyle/>
                    <a:p>
                      <a:pPr marL="0" marR="0" algn="ctr" fontAlgn="base">
                        <a:lnSpc>
                          <a:spcPts val="1015"/>
                        </a:lnSpc>
                        <a:spcBef>
                          <a:spcPts val="0"/>
                        </a:spcBef>
                        <a:spcAft>
                          <a:spcPts val="0"/>
                        </a:spcAft>
                      </a:pPr>
                      <a:endParaRPr lang="en-US" sz="2000" b="1" dirty="0">
                        <a:effectLst/>
                        <a:latin typeface="Times New Roman" panose="02020603050405020304" pitchFamily="18" charset="0"/>
                        <a:ea typeface="PMingLiU" panose="02020500000000000000" pitchFamily="18" charset="-120"/>
                      </a:endParaRPr>
                    </a:p>
                  </a:txBody>
                  <a:tcPr marL="0" marR="0" marT="0" marB="0"/>
                </a:tc>
                <a:tc>
                  <a:txBody>
                    <a:bodyPr/>
                    <a:lstStyle/>
                    <a:p>
                      <a:pPr marL="247015" marR="494030" indent="-247015" algn="r" fontAlgn="base">
                        <a:lnSpc>
                          <a:spcPts val="1015"/>
                        </a:lnSpc>
                        <a:spcBef>
                          <a:spcPts val="0"/>
                        </a:spcBef>
                        <a:spcAft>
                          <a:spcPts val="0"/>
                        </a:spcAft>
                        <a:tabLst>
                          <a:tab pos="411480" algn="l"/>
                        </a:tabLst>
                      </a:pPr>
                      <a:endParaRPr lang="en-US" sz="2000" b="1" dirty="0">
                        <a:effectLst/>
                        <a:latin typeface="Times New Roman" panose="02020603050405020304" pitchFamily="18" charset="0"/>
                        <a:ea typeface="PMingLiU" panose="02020500000000000000" pitchFamily="18" charset="-120"/>
                      </a:endParaRPr>
                    </a:p>
                  </a:txBody>
                  <a:tcPr marL="0" marR="0" marT="0" marB="0"/>
                </a:tc>
                <a:extLst>
                  <a:ext uri="{0D108BD9-81ED-4DB2-BD59-A6C34878D82A}">
                    <a16:rowId xmlns:a16="http://schemas.microsoft.com/office/drawing/2014/main" val="4239824984"/>
                  </a:ext>
                </a:extLst>
              </a:tr>
              <a:tr h="797601">
                <a:tc>
                  <a:txBody>
                    <a:bodyPr/>
                    <a:lstStyle/>
                    <a:p>
                      <a:pPr marL="548640" marR="0" indent="109855" fontAlgn="base">
                        <a:lnSpc>
                          <a:spcPts val="1015"/>
                        </a:lnSpc>
                        <a:spcBef>
                          <a:spcPts val="0"/>
                        </a:spcBef>
                        <a:spcAft>
                          <a:spcPts val="150"/>
                        </a:spcAft>
                      </a:pPr>
                      <a:r>
                        <a:rPr lang="en-US" sz="2000" b="1">
                          <a:effectLst/>
                        </a:rPr>
                        <a:t>Buyer's share</a:t>
                      </a:r>
                      <a:endParaRPr lang="en-US" sz="2000" b="1">
                        <a:effectLst/>
                        <a:latin typeface="Times New Roman" panose="02020603050405020304" pitchFamily="18" charset="0"/>
                        <a:ea typeface="PMingLiU" panose="02020500000000000000" pitchFamily="18" charset="-120"/>
                      </a:endParaRPr>
                    </a:p>
                  </a:txBody>
                  <a:tcPr marL="0" marR="0" marT="0" marB="0" anchor="ctr"/>
                </a:tc>
                <a:tc>
                  <a:txBody>
                    <a:bodyPr/>
                    <a:lstStyle/>
                    <a:p>
                      <a:pPr marL="228600" marR="0" fontAlgn="base">
                        <a:lnSpc>
                          <a:spcPts val="1015"/>
                        </a:lnSpc>
                        <a:spcBef>
                          <a:spcPts val="0"/>
                        </a:spcBef>
                        <a:spcAft>
                          <a:spcPts val="150"/>
                        </a:spcAft>
                      </a:pPr>
                      <a:r>
                        <a:rPr lang="en-US" sz="2000" b="1" dirty="0">
                          <a:effectLst/>
                        </a:rPr>
                        <a:t>1,730 - 297.96</a:t>
                      </a:r>
                      <a:endParaRPr lang="en-US" sz="2000" b="1"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0" marR="0" algn="ctr" fontAlgn="base">
                        <a:lnSpc>
                          <a:spcPts val="1015"/>
                        </a:lnSpc>
                        <a:spcBef>
                          <a:spcPts val="0"/>
                        </a:spcBef>
                        <a:spcAft>
                          <a:spcPts val="150"/>
                        </a:spcAft>
                      </a:pPr>
                      <a:r>
                        <a:rPr lang="en-US" sz="2000" b="1">
                          <a:effectLst/>
                        </a:rPr>
                        <a:t>=</a:t>
                      </a:r>
                      <a:endParaRPr lang="en-US" sz="2000" b="1">
                        <a:effectLst/>
                        <a:latin typeface="Times New Roman" panose="02020603050405020304" pitchFamily="18" charset="0"/>
                        <a:ea typeface="PMingLiU" panose="02020500000000000000" pitchFamily="18" charset="-120"/>
                      </a:endParaRPr>
                    </a:p>
                  </a:txBody>
                  <a:tcPr marL="0" marR="0" marT="0" marB="0" anchor="ctr"/>
                </a:tc>
                <a:tc>
                  <a:txBody>
                    <a:bodyPr/>
                    <a:lstStyle/>
                    <a:p>
                      <a:pPr marL="247015" marR="494030" indent="-247015" algn="r" fontAlgn="base">
                        <a:lnSpc>
                          <a:spcPts val="1015"/>
                        </a:lnSpc>
                        <a:spcBef>
                          <a:spcPts val="0"/>
                        </a:spcBef>
                        <a:spcAft>
                          <a:spcPts val="150"/>
                        </a:spcAft>
                        <a:tabLst>
                          <a:tab pos="411480" algn="l"/>
                        </a:tabLst>
                      </a:pPr>
                      <a:r>
                        <a:rPr lang="en-US" sz="2000" b="1" dirty="0">
                          <a:effectLst/>
                        </a:rPr>
                        <a:t>  $ 1,432.04</a:t>
                      </a:r>
                      <a:endParaRPr lang="en-US" sz="2000" b="1" dirty="0">
                        <a:effectLst/>
                        <a:latin typeface="Times New Roman" panose="02020603050405020304" pitchFamily="18" charset="0"/>
                        <a:ea typeface="PMingLiU" panose="02020500000000000000" pitchFamily="18" charset="-120"/>
                      </a:endParaRPr>
                    </a:p>
                  </a:txBody>
                  <a:tcPr marL="0" marR="0" marT="0" marB="0" anchor="ctr"/>
                </a:tc>
                <a:extLst>
                  <a:ext uri="{0D108BD9-81ED-4DB2-BD59-A6C34878D82A}">
                    <a16:rowId xmlns:a16="http://schemas.microsoft.com/office/drawing/2014/main" val="1293253258"/>
                  </a:ext>
                </a:extLst>
              </a:tr>
            </a:tbl>
          </a:graphicData>
        </a:graphic>
      </p:graphicFrame>
    </p:spTree>
    <p:extLst>
      <p:ext uri="{BB962C8B-B14F-4D97-AF65-F5344CB8AC3E}">
        <p14:creationId xmlns:p14="http://schemas.microsoft.com/office/powerpoint/2010/main" val="534776892"/>
      </p:ext>
    </p:extLst>
  </p:cSld>
  <p:clrMapOvr>
    <a:masterClrMapping/>
  </p:clrMapOvr>
</p:sld>
</file>

<file path=ppt/slides/slide5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600" b="1" dirty="0">
                <a:solidFill>
                  <a:srgbClr val="FF0000"/>
                </a:solidFill>
              </a:rPr>
              <a:t>Computing Prorations</a:t>
            </a:r>
          </a:p>
          <a:p>
            <a:pPr marL="0" indent="0">
              <a:buNone/>
            </a:pPr>
            <a:endParaRPr lang="en-US" sz="1200" b="1" dirty="0">
              <a:solidFill>
                <a:srgbClr val="FF0000"/>
              </a:solidFill>
            </a:endParaRPr>
          </a:p>
          <a:p>
            <a:pPr marL="400050" lvl="1" indent="0">
              <a:buNone/>
            </a:pPr>
            <a:r>
              <a:rPr lang="en-US" sz="2400" b="1" dirty="0"/>
              <a:t>365-day method</a:t>
            </a:r>
            <a:endParaRPr lang="en-US" sz="1200" b="1" dirty="0"/>
          </a:p>
          <a:p>
            <a:pPr marL="400050" lvl="1" indent="0">
              <a:buNone/>
            </a:pPr>
            <a:endParaRPr lang="en-US" sz="1100" b="1" dirty="0"/>
          </a:p>
          <a:p>
            <a:pPr lvl="1" indent="-342900">
              <a:buFont typeface="Wingdings" panose="05000000000000000000" pitchFamily="2" charset="2"/>
              <a:buChar char="q"/>
            </a:pPr>
            <a:r>
              <a:rPr lang="en-US" sz="2400" dirty="0"/>
              <a:t>Uses total number of days in year (365)</a:t>
            </a:r>
          </a:p>
          <a:p>
            <a:pPr lvl="1" indent="-342900">
              <a:buFont typeface="Wingdings" panose="05000000000000000000" pitchFamily="2" charset="2"/>
              <a:buChar char="q"/>
            </a:pPr>
            <a:endParaRPr lang="en-US" sz="2000" dirty="0"/>
          </a:p>
          <a:p>
            <a:pPr marL="400050" lvl="1" indent="0">
              <a:buNone/>
            </a:pPr>
            <a:r>
              <a:rPr lang="en-US" sz="2400" b="1" dirty="0"/>
              <a:t>Procedure – prorating annual taxes (arrears)</a:t>
            </a:r>
          </a:p>
          <a:p>
            <a:pPr marL="857250" lvl="1" indent="-457200">
              <a:buFont typeface="+mj-lt"/>
              <a:buAutoNum type="arabicPeriod"/>
            </a:pPr>
            <a:r>
              <a:rPr lang="en-US" sz="2400" dirty="0"/>
              <a:t>Divide total amount by 365 = </a:t>
            </a:r>
            <a:r>
              <a:rPr lang="en-US" sz="2400" b="1" dirty="0"/>
              <a:t>daily amount</a:t>
            </a:r>
          </a:p>
          <a:p>
            <a:pPr marL="857250" lvl="1" indent="-457200">
              <a:buFont typeface="+mj-lt"/>
              <a:buAutoNum type="arabicPeriod"/>
            </a:pPr>
            <a:r>
              <a:rPr lang="en-US" sz="2400" dirty="0"/>
              <a:t>Add up total actual days seller owned</a:t>
            </a:r>
          </a:p>
          <a:p>
            <a:pPr marL="857250" lvl="1" indent="-457200">
              <a:buFont typeface="+mj-lt"/>
              <a:buAutoNum type="arabicPeriod"/>
            </a:pPr>
            <a:r>
              <a:rPr lang="en-US" sz="2400" dirty="0"/>
              <a:t>Multiply total seller’s days times daily amount = </a:t>
            </a:r>
            <a:r>
              <a:rPr lang="en-US" sz="2400" b="1" dirty="0"/>
              <a:t>seller’s debit</a:t>
            </a:r>
          </a:p>
          <a:p>
            <a:pPr marL="857250" lvl="1" indent="-457200">
              <a:buFont typeface="+mj-lt"/>
              <a:buAutoNum type="arabicPeriod"/>
            </a:pPr>
            <a:r>
              <a:rPr lang="en-US" sz="2400" dirty="0"/>
              <a:t>Debit seller that amount, credit buyer that amount (since buyer will pay total amount)</a:t>
            </a:r>
          </a:p>
        </p:txBody>
      </p:sp>
      <p:sp>
        <p:nvSpPr>
          <p:cNvPr id="8" name="Text Placeholder 7"/>
          <p:cNvSpPr>
            <a:spLocks noGrp="1"/>
          </p:cNvSpPr>
          <p:nvPr>
            <p:ph type="body" sz="half" idx="2"/>
          </p:nvPr>
        </p:nvSpPr>
        <p:spPr>
          <a:xfrm>
            <a:off x="249073" y="175260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solidFill>
                  <a:srgbClr val="FF0000"/>
                </a:solidFill>
              </a:rPr>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33490759"/>
      </p:ext>
    </p:extLst>
  </p:cSld>
  <p:clrMapOvr>
    <a:masterClrMapping/>
  </p:clrMapOvr>
</p:sld>
</file>

<file path=ppt/slides/slide5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600" b="1" dirty="0">
                <a:solidFill>
                  <a:srgbClr val="FF0000"/>
                </a:solidFill>
              </a:rPr>
              <a:t>Computing Prorations</a:t>
            </a:r>
          </a:p>
          <a:p>
            <a:pPr marL="0" indent="0">
              <a:buNone/>
            </a:pPr>
            <a:endParaRPr lang="en-US" sz="1200" b="1" dirty="0">
              <a:solidFill>
                <a:srgbClr val="FF0000"/>
              </a:solidFill>
            </a:endParaRPr>
          </a:p>
          <a:p>
            <a:pPr marL="400050" lvl="1" indent="0">
              <a:buNone/>
            </a:pPr>
            <a:r>
              <a:rPr lang="en-US" sz="2400" b="1" dirty="0"/>
              <a:t>Annual Tax Proration: 365-day method</a:t>
            </a:r>
            <a:endParaRPr lang="en-US" sz="1200" b="1" dirty="0"/>
          </a:p>
          <a:p>
            <a:pPr marL="400050" lvl="1" indent="0">
              <a:buNone/>
            </a:pPr>
            <a:endParaRPr lang="en-US" sz="1100" b="1" dirty="0"/>
          </a:p>
          <a:p>
            <a:pPr marL="400050" lvl="1" indent="0">
              <a:buNone/>
            </a:pPr>
            <a:r>
              <a:rPr lang="en-US" sz="2000" b="1" dirty="0"/>
              <a:t>(Closing: March 2; seller owns day of closing)</a:t>
            </a:r>
          </a:p>
          <a:p>
            <a:pPr marL="400050" lvl="1" indent="0">
              <a:buNone/>
            </a:pPr>
            <a:endParaRPr lang="en-US" sz="2000" b="1" dirty="0"/>
          </a:p>
          <a:p>
            <a:pPr marL="400050" lvl="1" indent="0">
              <a:buNone/>
            </a:pPr>
            <a:endParaRPr lang="en-US" sz="2000" b="1" dirty="0"/>
          </a:p>
        </p:txBody>
      </p:sp>
      <p:sp>
        <p:nvSpPr>
          <p:cNvPr id="8" name="Text Placeholder 7"/>
          <p:cNvSpPr>
            <a:spLocks noGrp="1"/>
          </p:cNvSpPr>
          <p:nvPr>
            <p:ph type="body" sz="half" idx="2"/>
          </p:nvPr>
        </p:nvSpPr>
        <p:spPr>
          <a:xfrm>
            <a:off x="249073" y="175260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solidFill>
                  <a:srgbClr val="FF0000"/>
                </a:solidFill>
              </a:rPr>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21-25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graphicFrame>
        <p:nvGraphicFramePr>
          <p:cNvPr id="2" name="Table 1">
            <a:extLst>
              <a:ext uri="{FF2B5EF4-FFF2-40B4-BE49-F238E27FC236}">
                <a16:creationId xmlns:a16="http://schemas.microsoft.com/office/drawing/2014/main" id="{6FCCCD89-0699-4EAE-A043-C9411AC71900}"/>
              </a:ext>
            </a:extLst>
          </p:cNvPr>
          <p:cNvGraphicFramePr>
            <a:graphicFrameLocks noGrp="1"/>
          </p:cNvGraphicFramePr>
          <p:nvPr/>
        </p:nvGraphicFramePr>
        <p:xfrm>
          <a:off x="2484437" y="2362200"/>
          <a:ext cx="6126164" cy="3733799"/>
        </p:xfrm>
        <a:graphic>
          <a:graphicData uri="http://schemas.openxmlformats.org/drawingml/2006/table">
            <a:tbl>
              <a:tblPr>
                <a:tableStyleId>{5C22544A-7EE6-4342-B048-85BDC9FD1C3A}</a:tableStyleId>
              </a:tblPr>
              <a:tblGrid>
                <a:gridCol w="2378722">
                  <a:extLst>
                    <a:ext uri="{9D8B030D-6E8A-4147-A177-3AD203B41FA5}">
                      <a16:colId xmlns:a16="http://schemas.microsoft.com/office/drawing/2014/main" val="3552257937"/>
                    </a:ext>
                  </a:extLst>
                </a:gridCol>
                <a:gridCol w="1690041">
                  <a:extLst>
                    <a:ext uri="{9D8B030D-6E8A-4147-A177-3AD203B41FA5}">
                      <a16:colId xmlns:a16="http://schemas.microsoft.com/office/drawing/2014/main" val="694792787"/>
                    </a:ext>
                  </a:extLst>
                </a:gridCol>
                <a:gridCol w="367232">
                  <a:extLst>
                    <a:ext uri="{9D8B030D-6E8A-4147-A177-3AD203B41FA5}">
                      <a16:colId xmlns:a16="http://schemas.microsoft.com/office/drawing/2014/main" val="2070807687"/>
                    </a:ext>
                  </a:extLst>
                </a:gridCol>
                <a:gridCol w="1690169">
                  <a:extLst>
                    <a:ext uri="{9D8B030D-6E8A-4147-A177-3AD203B41FA5}">
                      <a16:colId xmlns:a16="http://schemas.microsoft.com/office/drawing/2014/main" val="1353273323"/>
                    </a:ext>
                  </a:extLst>
                </a:gridCol>
              </a:tblGrid>
              <a:tr h="942706">
                <a:tc>
                  <a:txBody>
                    <a:bodyPr/>
                    <a:lstStyle/>
                    <a:p>
                      <a:pPr marL="474980" marR="0" fontAlgn="base">
                        <a:lnSpc>
                          <a:spcPts val="1015"/>
                        </a:lnSpc>
                        <a:spcBef>
                          <a:spcPts val="615"/>
                        </a:spcBef>
                        <a:spcAft>
                          <a:spcPts val="0"/>
                        </a:spcAft>
                      </a:pPr>
                      <a:r>
                        <a:rPr lang="en-US" sz="2000" dirty="0">
                          <a:effectLst/>
                        </a:rPr>
                        <a:t>Total amount due:</a:t>
                      </a:r>
                      <a:endParaRPr lang="en-US" sz="2000"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0" marR="0" fontAlgn="base">
                        <a:spcBef>
                          <a:spcPts val="0"/>
                        </a:spcBef>
                        <a:spcAft>
                          <a:spcPts val="0"/>
                        </a:spcAft>
                      </a:pPr>
                      <a:r>
                        <a:rPr lang="en-US" sz="2000" dirty="0">
                          <a:effectLst/>
                        </a:rPr>
                        <a:t> </a:t>
                      </a:r>
                      <a:endParaRPr lang="en-US" sz="2000" dirty="0">
                        <a:effectLst/>
                        <a:latin typeface="Times New Roman" panose="02020603050405020304" pitchFamily="18" charset="0"/>
                        <a:ea typeface="PMingLiU" panose="02020500000000000000" pitchFamily="18" charset="-120"/>
                      </a:endParaRPr>
                    </a:p>
                  </a:txBody>
                  <a:tcPr marL="0" marR="0" marT="0" marB="0"/>
                </a:tc>
                <a:tc>
                  <a:txBody>
                    <a:bodyPr/>
                    <a:lstStyle/>
                    <a:p>
                      <a:pPr marL="0" marR="0" algn="ctr" fontAlgn="base">
                        <a:lnSpc>
                          <a:spcPts val="1015"/>
                        </a:lnSpc>
                        <a:spcBef>
                          <a:spcPts val="615"/>
                        </a:spcBef>
                        <a:spcAft>
                          <a:spcPts val="0"/>
                        </a:spcAft>
                      </a:pPr>
                      <a:r>
                        <a:rPr lang="en-US" sz="2000" dirty="0">
                          <a:effectLst/>
                        </a:rPr>
                        <a:t>=</a:t>
                      </a:r>
                      <a:endParaRPr lang="en-US" sz="2000"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0" marR="494030" algn="r" fontAlgn="base">
                        <a:lnSpc>
                          <a:spcPts val="1160"/>
                        </a:lnSpc>
                        <a:spcBef>
                          <a:spcPts val="710"/>
                        </a:spcBef>
                        <a:spcAft>
                          <a:spcPts val="25"/>
                        </a:spcAft>
                        <a:tabLst>
                          <a:tab pos="180975" algn="l"/>
                          <a:tab pos="411480" algn="l"/>
                        </a:tabLst>
                      </a:pPr>
                      <a:r>
                        <a:rPr lang="en-US" sz="2000">
                          <a:effectLst/>
                        </a:rPr>
                        <a:t>$	1,730.00</a:t>
                      </a:r>
                      <a:endParaRPr lang="en-US" sz="2000">
                        <a:effectLst/>
                        <a:latin typeface="Times New Roman" panose="02020603050405020304" pitchFamily="18" charset="0"/>
                        <a:ea typeface="PMingLiU" panose="02020500000000000000" pitchFamily="18" charset="-120"/>
                      </a:endParaRPr>
                    </a:p>
                  </a:txBody>
                  <a:tcPr marL="0" marR="0" marT="0" marB="0" anchor="ctr"/>
                </a:tc>
                <a:extLst>
                  <a:ext uri="{0D108BD9-81ED-4DB2-BD59-A6C34878D82A}">
                    <a16:rowId xmlns:a16="http://schemas.microsoft.com/office/drawing/2014/main" val="2184973125"/>
                  </a:ext>
                </a:extLst>
              </a:tr>
              <a:tr h="683533">
                <a:tc>
                  <a:txBody>
                    <a:bodyPr/>
                    <a:lstStyle/>
                    <a:p>
                      <a:pPr marL="474980" marR="0" fontAlgn="base">
                        <a:lnSpc>
                          <a:spcPts val="995"/>
                        </a:lnSpc>
                        <a:spcBef>
                          <a:spcPts val="0"/>
                        </a:spcBef>
                        <a:spcAft>
                          <a:spcPts val="0"/>
                        </a:spcAft>
                      </a:pPr>
                      <a:r>
                        <a:rPr lang="en-US" sz="2000">
                          <a:effectLst/>
                        </a:rPr>
                        <a:t>Daily amount:</a:t>
                      </a:r>
                      <a:endParaRPr lang="en-US" sz="2000">
                        <a:effectLst/>
                        <a:latin typeface="Times New Roman" panose="02020603050405020304" pitchFamily="18" charset="0"/>
                        <a:ea typeface="PMingLiU" panose="02020500000000000000" pitchFamily="18" charset="-120"/>
                      </a:endParaRPr>
                    </a:p>
                  </a:txBody>
                  <a:tcPr marL="0" marR="0" marT="0" marB="0" anchor="ctr"/>
                </a:tc>
                <a:tc>
                  <a:txBody>
                    <a:bodyPr/>
                    <a:lstStyle/>
                    <a:p>
                      <a:pPr marL="228600" marR="0" fontAlgn="base">
                        <a:lnSpc>
                          <a:spcPts val="1105"/>
                        </a:lnSpc>
                        <a:spcBef>
                          <a:spcPts val="0"/>
                        </a:spcBef>
                        <a:spcAft>
                          <a:spcPts val="0"/>
                        </a:spcAft>
                      </a:pPr>
                      <a:r>
                        <a:rPr lang="en-US" sz="2000" dirty="0">
                          <a:effectLst/>
                        </a:rPr>
                        <a:t>1730 ÷ 365</a:t>
                      </a:r>
                      <a:endParaRPr lang="en-US" sz="2000"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0" marR="0" algn="ctr" fontAlgn="base">
                        <a:lnSpc>
                          <a:spcPts val="995"/>
                        </a:lnSpc>
                        <a:spcBef>
                          <a:spcPts val="0"/>
                        </a:spcBef>
                        <a:spcAft>
                          <a:spcPts val="0"/>
                        </a:spcAft>
                      </a:pPr>
                      <a:r>
                        <a:rPr lang="en-US" sz="2000" dirty="0">
                          <a:effectLst/>
                        </a:rPr>
                        <a:t>=</a:t>
                      </a:r>
                      <a:endParaRPr lang="en-US" sz="2000" dirty="0">
                        <a:effectLst/>
                        <a:latin typeface="Times New Roman" panose="02020603050405020304" pitchFamily="18" charset="0"/>
                        <a:ea typeface="PMingLiU" panose="02020500000000000000" pitchFamily="18" charset="-120"/>
                      </a:endParaRPr>
                    </a:p>
                  </a:txBody>
                  <a:tcPr marL="0" marR="0" marT="0" marB="0" anchor="ctr"/>
                </a:tc>
                <a:tc>
                  <a:txBody>
                    <a:bodyPr/>
                    <a:lstStyle/>
                    <a:p>
                      <a:pPr marL="0" marR="494030" algn="r" fontAlgn="base">
                        <a:lnSpc>
                          <a:spcPts val="1160"/>
                        </a:lnSpc>
                        <a:spcBef>
                          <a:spcPts val="0"/>
                        </a:spcBef>
                        <a:spcAft>
                          <a:spcPts val="35"/>
                        </a:spcAft>
                        <a:tabLst>
                          <a:tab pos="180975" algn="l"/>
                          <a:tab pos="405765" algn="l"/>
                        </a:tabLst>
                      </a:pPr>
                      <a:r>
                        <a:rPr lang="en-US" sz="2000" dirty="0">
                          <a:effectLst/>
                        </a:rPr>
                        <a:t>  	       $4.74</a:t>
                      </a:r>
                      <a:endParaRPr lang="en-US" sz="2000" dirty="0">
                        <a:effectLst/>
                        <a:latin typeface="Times New Roman" panose="02020603050405020304" pitchFamily="18" charset="0"/>
                        <a:ea typeface="PMingLiU" panose="02020500000000000000" pitchFamily="18" charset="-120"/>
                      </a:endParaRPr>
                    </a:p>
                  </a:txBody>
                  <a:tcPr marL="0" marR="0" marT="0" marB="0" anchor="ctr"/>
                </a:tc>
                <a:extLst>
                  <a:ext uri="{0D108BD9-81ED-4DB2-BD59-A6C34878D82A}">
                    <a16:rowId xmlns:a16="http://schemas.microsoft.com/office/drawing/2014/main" val="3321730041"/>
                  </a:ext>
                </a:extLst>
              </a:tr>
              <a:tr h="999667">
                <a:tc>
                  <a:txBody>
                    <a:bodyPr/>
                    <a:lstStyle/>
                    <a:p>
                      <a:pPr marL="474980" marR="0" fontAlgn="base">
                        <a:lnSpc>
                          <a:spcPts val="1015"/>
                        </a:lnSpc>
                        <a:spcBef>
                          <a:spcPts val="0"/>
                        </a:spcBef>
                        <a:spcAft>
                          <a:spcPts val="605"/>
                        </a:spcAft>
                      </a:pPr>
                      <a:r>
                        <a:rPr lang="en-US" sz="2000">
                          <a:effectLst/>
                        </a:rPr>
                        <a:t>Seller's share:</a:t>
                      </a:r>
                      <a:endParaRPr lang="en-US" sz="2000">
                        <a:effectLst/>
                        <a:latin typeface="Times New Roman" panose="02020603050405020304" pitchFamily="18" charset="0"/>
                        <a:ea typeface="PMingLiU" panose="02020500000000000000" pitchFamily="18" charset="-120"/>
                      </a:endParaRPr>
                    </a:p>
                  </a:txBody>
                  <a:tcPr marL="0" marR="0" marT="0" marB="0"/>
                </a:tc>
                <a:tc>
                  <a:txBody>
                    <a:bodyPr/>
                    <a:lstStyle/>
                    <a:p>
                      <a:pPr marL="228600" marR="0" fontAlgn="base">
                        <a:lnSpc>
                          <a:spcPts val="1015"/>
                        </a:lnSpc>
                        <a:spcBef>
                          <a:spcPts val="0"/>
                        </a:spcBef>
                        <a:spcAft>
                          <a:spcPts val="605"/>
                        </a:spcAft>
                      </a:pPr>
                      <a:r>
                        <a:rPr lang="en-US" sz="2000">
                          <a:effectLst/>
                        </a:rPr>
                        <a:t>61 days x 4.75</a:t>
                      </a:r>
                      <a:endParaRPr lang="en-US" sz="2000">
                        <a:effectLst/>
                        <a:latin typeface="Times New Roman" panose="02020603050405020304" pitchFamily="18" charset="0"/>
                        <a:ea typeface="PMingLiU" panose="02020500000000000000" pitchFamily="18" charset="-120"/>
                      </a:endParaRPr>
                    </a:p>
                  </a:txBody>
                  <a:tcPr marL="0" marR="0" marT="0" marB="0"/>
                </a:tc>
                <a:tc>
                  <a:txBody>
                    <a:bodyPr/>
                    <a:lstStyle/>
                    <a:p>
                      <a:pPr marL="0" marR="0" algn="ctr" fontAlgn="base">
                        <a:lnSpc>
                          <a:spcPts val="1015"/>
                        </a:lnSpc>
                        <a:spcBef>
                          <a:spcPts val="0"/>
                        </a:spcBef>
                        <a:spcAft>
                          <a:spcPts val="605"/>
                        </a:spcAft>
                      </a:pPr>
                      <a:r>
                        <a:rPr lang="en-US" sz="2000">
                          <a:effectLst/>
                        </a:rPr>
                        <a:t>=</a:t>
                      </a:r>
                      <a:endParaRPr lang="en-US" sz="2000">
                        <a:effectLst/>
                        <a:latin typeface="Times New Roman" panose="02020603050405020304" pitchFamily="18" charset="0"/>
                        <a:ea typeface="PMingLiU" panose="02020500000000000000" pitchFamily="18" charset="-120"/>
                      </a:endParaRPr>
                    </a:p>
                  </a:txBody>
                  <a:tcPr marL="0" marR="0" marT="0" marB="0"/>
                </a:tc>
                <a:tc>
                  <a:txBody>
                    <a:bodyPr/>
                    <a:lstStyle/>
                    <a:p>
                      <a:pPr marL="0" marR="494030" algn="r" fontAlgn="base">
                        <a:lnSpc>
                          <a:spcPts val="1160"/>
                        </a:lnSpc>
                        <a:spcBef>
                          <a:spcPts val="0"/>
                        </a:spcBef>
                        <a:spcAft>
                          <a:spcPts val="35"/>
                        </a:spcAft>
                        <a:tabLst>
                          <a:tab pos="180975" algn="l"/>
                          <a:tab pos="405765" algn="l"/>
                        </a:tabLst>
                      </a:pPr>
                      <a:r>
                        <a:rPr lang="en-US" sz="2000" dirty="0">
                          <a:effectLst/>
                        </a:rPr>
                        <a:t>$	   289.14</a:t>
                      </a:r>
                      <a:endParaRPr lang="en-US" sz="2000" dirty="0">
                        <a:effectLst/>
                        <a:latin typeface="Times New Roman" panose="02020603050405020304" pitchFamily="18" charset="0"/>
                        <a:ea typeface="PMingLiU" panose="02020500000000000000" pitchFamily="18" charset="-120"/>
                      </a:endParaRPr>
                    </a:p>
                  </a:txBody>
                  <a:tcPr marL="0" marR="0" marT="0" marB="0"/>
                </a:tc>
                <a:extLst>
                  <a:ext uri="{0D108BD9-81ED-4DB2-BD59-A6C34878D82A}">
                    <a16:rowId xmlns:a16="http://schemas.microsoft.com/office/drawing/2014/main" val="3416713317"/>
                  </a:ext>
                </a:extLst>
              </a:tr>
              <a:tr h="1107893">
                <a:tc>
                  <a:txBody>
                    <a:bodyPr/>
                    <a:lstStyle/>
                    <a:p>
                      <a:pPr marL="474980" marR="0" fontAlgn="base">
                        <a:lnSpc>
                          <a:spcPts val="1015"/>
                        </a:lnSpc>
                        <a:spcBef>
                          <a:spcPts val="705"/>
                        </a:spcBef>
                        <a:spcAft>
                          <a:spcPts val="195"/>
                        </a:spcAft>
                      </a:pPr>
                      <a:r>
                        <a:rPr lang="en-US" sz="2000">
                          <a:effectLst/>
                        </a:rPr>
                        <a:t>Buyer's share:</a:t>
                      </a:r>
                      <a:endParaRPr lang="en-US" sz="2000">
                        <a:effectLst/>
                        <a:latin typeface="Times New Roman" panose="02020603050405020304" pitchFamily="18" charset="0"/>
                        <a:ea typeface="PMingLiU" panose="02020500000000000000" pitchFamily="18" charset="-120"/>
                      </a:endParaRPr>
                    </a:p>
                  </a:txBody>
                  <a:tcPr marL="0" marR="0" marT="0" marB="0" anchor="ctr"/>
                </a:tc>
                <a:tc>
                  <a:txBody>
                    <a:bodyPr/>
                    <a:lstStyle/>
                    <a:p>
                      <a:pPr marL="228600" marR="0" fontAlgn="base">
                        <a:lnSpc>
                          <a:spcPts val="1015"/>
                        </a:lnSpc>
                        <a:spcBef>
                          <a:spcPts val="705"/>
                        </a:spcBef>
                        <a:spcAft>
                          <a:spcPts val="195"/>
                        </a:spcAft>
                      </a:pPr>
                      <a:r>
                        <a:rPr lang="en-US" sz="2000">
                          <a:effectLst/>
                        </a:rPr>
                        <a:t>1730 - 289.14</a:t>
                      </a:r>
                      <a:endParaRPr lang="en-US" sz="2000">
                        <a:effectLst/>
                        <a:latin typeface="Times New Roman" panose="02020603050405020304" pitchFamily="18" charset="0"/>
                        <a:ea typeface="PMingLiU" panose="02020500000000000000" pitchFamily="18" charset="-120"/>
                      </a:endParaRPr>
                    </a:p>
                  </a:txBody>
                  <a:tcPr marL="0" marR="0" marT="0" marB="0" anchor="ctr"/>
                </a:tc>
                <a:tc>
                  <a:txBody>
                    <a:bodyPr/>
                    <a:lstStyle/>
                    <a:p>
                      <a:pPr marL="0" marR="0" algn="ctr" fontAlgn="base">
                        <a:lnSpc>
                          <a:spcPts val="1015"/>
                        </a:lnSpc>
                        <a:spcBef>
                          <a:spcPts val="705"/>
                        </a:spcBef>
                        <a:spcAft>
                          <a:spcPts val="195"/>
                        </a:spcAft>
                      </a:pPr>
                      <a:r>
                        <a:rPr lang="en-US" sz="2000">
                          <a:effectLst/>
                        </a:rPr>
                        <a:t>=</a:t>
                      </a:r>
                      <a:endParaRPr lang="en-US" sz="2000">
                        <a:effectLst/>
                        <a:latin typeface="Times New Roman" panose="02020603050405020304" pitchFamily="18" charset="0"/>
                        <a:ea typeface="PMingLiU" panose="02020500000000000000" pitchFamily="18" charset="-120"/>
                      </a:endParaRPr>
                    </a:p>
                  </a:txBody>
                  <a:tcPr marL="0" marR="0" marT="0" marB="0" anchor="ctr"/>
                </a:tc>
                <a:tc>
                  <a:txBody>
                    <a:bodyPr/>
                    <a:lstStyle/>
                    <a:p>
                      <a:pPr marL="0" marR="494030" algn="r" fontAlgn="base">
                        <a:lnSpc>
                          <a:spcPts val="1160"/>
                        </a:lnSpc>
                        <a:spcBef>
                          <a:spcPts val="0"/>
                        </a:spcBef>
                        <a:spcAft>
                          <a:spcPts val="35"/>
                        </a:spcAft>
                        <a:tabLst>
                          <a:tab pos="180975" algn="l"/>
                          <a:tab pos="405765" algn="l"/>
                        </a:tabLst>
                      </a:pPr>
                      <a:r>
                        <a:rPr lang="en-US" sz="2000" dirty="0">
                          <a:effectLst/>
                        </a:rPr>
                        <a:t>$	1,440.86</a:t>
                      </a:r>
                      <a:endParaRPr lang="en-US" sz="2000" dirty="0">
                        <a:effectLst/>
                        <a:latin typeface="Times New Roman" panose="02020603050405020304" pitchFamily="18" charset="0"/>
                        <a:ea typeface="PMingLiU" panose="02020500000000000000" pitchFamily="18" charset="-120"/>
                      </a:endParaRPr>
                    </a:p>
                  </a:txBody>
                  <a:tcPr marL="0" marR="0" marT="0" marB="0" anchor="ctr"/>
                </a:tc>
                <a:extLst>
                  <a:ext uri="{0D108BD9-81ED-4DB2-BD59-A6C34878D82A}">
                    <a16:rowId xmlns:a16="http://schemas.microsoft.com/office/drawing/2014/main" val="2775341252"/>
                  </a:ext>
                </a:extLst>
              </a:tr>
            </a:tbl>
          </a:graphicData>
        </a:graphic>
      </p:graphicFrame>
    </p:spTree>
    <p:extLst>
      <p:ext uri="{BB962C8B-B14F-4D97-AF65-F5344CB8AC3E}">
        <p14:creationId xmlns:p14="http://schemas.microsoft.com/office/powerpoint/2010/main" val="2951927804"/>
      </p:ext>
    </p:extLst>
  </p:cSld>
  <p:clrMapOvr>
    <a:masterClrMapping/>
  </p:clrMapOvr>
</p:sld>
</file>

<file path=ppt/slides/slide5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600" b="1" dirty="0">
                <a:solidFill>
                  <a:srgbClr val="FF0000"/>
                </a:solidFill>
              </a:rPr>
              <a:t>Taxes Due at Closing</a:t>
            </a:r>
          </a:p>
          <a:p>
            <a:pPr marL="0" indent="0">
              <a:buNone/>
            </a:pPr>
            <a:endParaRPr lang="en-US" sz="1200" b="1" dirty="0">
              <a:solidFill>
                <a:srgbClr val="FF0000"/>
              </a:solidFill>
            </a:endParaRPr>
          </a:p>
          <a:p>
            <a:pPr marL="400050" lvl="1" indent="0">
              <a:buNone/>
            </a:pPr>
            <a:r>
              <a:rPr lang="en-US" sz="2400" b="1" dirty="0"/>
              <a:t>State taxes on deed</a:t>
            </a:r>
          </a:p>
          <a:p>
            <a:pPr lvl="1" indent="-342900">
              <a:buFont typeface="Wingdings" panose="05000000000000000000" pitchFamily="2" charset="2"/>
              <a:buChar char="q"/>
            </a:pPr>
            <a:r>
              <a:rPr lang="en-US" sz="2400" dirty="0"/>
              <a:t>Also, transfer tax, documentary stamp tax</a:t>
            </a:r>
            <a:br>
              <a:rPr lang="en-US" sz="2400" dirty="0"/>
            </a:br>
            <a:endParaRPr lang="en-US" sz="2400" dirty="0"/>
          </a:p>
          <a:p>
            <a:pPr lvl="1" indent="-342900">
              <a:buFont typeface="Wingdings" panose="05000000000000000000" pitchFamily="2" charset="2"/>
              <a:buChar char="q"/>
            </a:pPr>
            <a:r>
              <a:rPr lang="en-US" sz="2400" dirty="0"/>
              <a:t>Typically a state tax; county &amp; municipality may also impose transfer taxes</a:t>
            </a:r>
            <a:br>
              <a:rPr lang="en-US" sz="2400" dirty="0"/>
            </a:br>
            <a:endParaRPr lang="en-US" sz="2400" dirty="0"/>
          </a:p>
          <a:p>
            <a:pPr lvl="1" indent="-342900">
              <a:buFont typeface="Wingdings" panose="05000000000000000000" pitchFamily="2" charset="2"/>
              <a:buChar char="q"/>
            </a:pPr>
            <a:r>
              <a:rPr lang="en-US" sz="2400" dirty="0"/>
              <a:t>Actually paid when deed is recorded</a:t>
            </a:r>
            <a:br>
              <a:rPr lang="en-US" sz="2400" dirty="0"/>
            </a:br>
            <a:endParaRPr lang="en-US" sz="2400" dirty="0"/>
          </a:p>
          <a:p>
            <a:pPr lvl="1" indent="-342900">
              <a:buFont typeface="Wingdings" panose="05000000000000000000" pitchFamily="2" charset="2"/>
              <a:buChar char="q"/>
            </a:pPr>
            <a:r>
              <a:rPr lang="en-US" sz="2400" dirty="0"/>
              <a:t>Quoted as dollar rate per $100.00 of selling </a:t>
            </a:r>
            <a:br>
              <a:rPr lang="en-US" sz="2400" dirty="0"/>
            </a:br>
            <a:r>
              <a:rPr lang="en-US" sz="2400" dirty="0"/>
              <a:t>price</a:t>
            </a:r>
            <a:br>
              <a:rPr lang="en-US" sz="2400" dirty="0"/>
            </a:br>
            <a:endParaRPr lang="en-US" sz="2400" dirty="0"/>
          </a:p>
          <a:p>
            <a:pPr lvl="1" indent="-342900">
              <a:buFont typeface="Wingdings" panose="05000000000000000000" pitchFamily="2" charset="2"/>
              <a:buChar char="q"/>
            </a:pPr>
            <a:r>
              <a:rPr lang="en-US" sz="2400" dirty="0"/>
              <a:t>Fractions of $100.00 are rounded up</a:t>
            </a:r>
          </a:p>
          <a:p>
            <a:pPr marL="400050" lvl="1" indent="0">
              <a:buNone/>
            </a:pPr>
            <a:endParaRPr lang="en-US" sz="2400" b="1" dirty="0"/>
          </a:p>
        </p:txBody>
      </p:sp>
      <p:sp>
        <p:nvSpPr>
          <p:cNvPr id="8" name="Text Placeholder 7"/>
          <p:cNvSpPr>
            <a:spLocks noGrp="1"/>
          </p:cNvSpPr>
          <p:nvPr>
            <p:ph type="body" sz="half" idx="2"/>
          </p:nvPr>
        </p:nvSpPr>
        <p:spPr>
          <a:xfrm>
            <a:off x="249073" y="175260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solidFill>
                  <a:srgbClr val="FF0000"/>
                </a:solidFill>
              </a:rPr>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21-26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79936552"/>
      </p:ext>
    </p:extLst>
  </p:cSld>
  <p:clrMapOvr>
    <a:masterClrMapping/>
  </p:clrMapOvr>
</p:sld>
</file>

<file path=ppt/slides/slide5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600" b="1" dirty="0">
                <a:solidFill>
                  <a:srgbClr val="FF0000"/>
                </a:solidFill>
              </a:rPr>
              <a:t>Taxes Due at Closing</a:t>
            </a:r>
          </a:p>
          <a:p>
            <a:pPr marL="0" indent="0">
              <a:buNone/>
            </a:pPr>
            <a:endParaRPr lang="en-US" sz="1200" b="1" dirty="0">
              <a:solidFill>
                <a:srgbClr val="FF0000"/>
              </a:solidFill>
            </a:endParaRPr>
          </a:p>
          <a:p>
            <a:pPr marL="400050" lvl="1" indent="0">
              <a:buNone/>
            </a:pPr>
            <a:r>
              <a:rPr lang="en-US" sz="2400" b="1" dirty="0"/>
              <a:t>State taxes on mortgage</a:t>
            </a:r>
          </a:p>
          <a:p>
            <a:pPr marL="400050" lvl="1" indent="0">
              <a:buNone/>
            </a:pPr>
            <a:endParaRPr lang="en-US" sz="2400" b="1" dirty="0"/>
          </a:p>
          <a:p>
            <a:pPr lvl="1" indent="-342900">
              <a:buFont typeface="Wingdings" panose="05000000000000000000" pitchFamily="2" charset="2"/>
              <a:buChar char="q"/>
            </a:pPr>
            <a:r>
              <a:rPr lang="en-US" sz="2400" dirty="0"/>
              <a:t>State may impose taxes on mortgages, notes, contracts for deed</a:t>
            </a:r>
            <a:br>
              <a:rPr lang="en-US" sz="2400" dirty="0"/>
            </a:br>
            <a:endParaRPr lang="en-US" sz="2400" dirty="0"/>
          </a:p>
          <a:p>
            <a:pPr lvl="1" indent="-342900">
              <a:buFont typeface="Wingdings" panose="05000000000000000000" pitchFamily="2" charset="2"/>
              <a:buChar char="q"/>
            </a:pPr>
            <a:r>
              <a:rPr lang="en-US" sz="2400" dirty="0"/>
              <a:t>Typically paid by buyer</a:t>
            </a:r>
          </a:p>
        </p:txBody>
      </p:sp>
      <p:sp>
        <p:nvSpPr>
          <p:cNvPr id="8" name="Text Placeholder 7"/>
          <p:cNvSpPr>
            <a:spLocks noGrp="1"/>
          </p:cNvSpPr>
          <p:nvPr>
            <p:ph type="body" sz="half" idx="2"/>
          </p:nvPr>
        </p:nvSpPr>
        <p:spPr>
          <a:xfrm>
            <a:off x="249073" y="175260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solidFill>
                  <a:srgbClr val="FF0000"/>
                </a:solidFill>
              </a:rPr>
              <a:t>Taxes Due at Closing</a:t>
            </a:r>
          </a:p>
          <a:p>
            <a:endParaRPr lang="en-US" b="1" dirty="0"/>
          </a:p>
          <a:p>
            <a:r>
              <a:rPr lang="en-US" b="1" dirty="0"/>
              <a:t>TILA/RESPA Integrated</a:t>
            </a:r>
          </a:p>
          <a:p>
            <a:r>
              <a:rPr lang="en-US" b="1" dirty="0"/>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21-27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26" name="Picture 2" descr="Image result for taxes">
            <a:extLst>
              <a:ext uri="{FF2B5EF4-FFF2-40B4-BE49-F238E27FC236}">
                <a16:creationId xmlns:a16="http://schemas.microsoft.com/office/drawing/2014/main" id="{B9C10107-DA2B-41F7-B5C7-38EE9B5FDD1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24300" y="3707156"/>
            <a:ext cx="3581400" cy="2388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00717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199" y="0"/>
            <a:ext cx="6781795" cy="655320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Co-Ownership</a:t>
            </a:r>
            <a:endParaRPr lang="en-US" sz="900" b="1" dirty="0">
              <a:solidFill>
                <a:srgbClr val="FF0000"/>
              </a:solidFill>
            </a:endParaRPr>
          </a:p>
          <a:p>
            <a:pPr marL="0" lvl="0" indent="0">
              <a:buNone/>
            </a:pPr>
            <a:endParaRPr lang="en-US" sz="900" b="1" dirty="0">
              <a:solidFill>
                <a:srgbClr val="FF0000"/>
              </a:solidFill>
            </a:endParaRPr>
          </a:p>
          <a:p>
            <a:pPr marL="457200" lvl="1" indent="0">
              <a:spcAft>
                <a:spcPts val="900"/>
              </a:spcAft>
              <a:buNone/>
            </a:pPr>
            <a:r>
              <a:rPr lang="en-US" sz="2400" b="1" dirty="0"/>
              <a:t>Joint tenancy</a:t>
            </a:r>
            <a:br>
              <a:rPr lang="en-US" sz="300" b="1" dirty="0"/>
            </a:br>
            <a:r>
              <a:rPr lang="en-US" sz="300" dirty="0"/>
              <a:t> </a:t>
            </a:r>
          </a:p>
          <a:p>
            <a:pPr lvl="1">
              <a:spcAft>
                <a:spcPts val="900"/>
              </a:spcAft>
              <a:buFont typeface="Wingdings" panose="05000000000000000000" pitchFamily="2" charset="2"/>
              <a:buChar char="q"/>
            </a:pPr>
            <a:r>
              <a:rPr lang="en-US" sz="2400" dirty="0"/>
              <a:t> Creation of joint tenancy: the four unities</a:t>
            </a:r>
          </a:p>
          <a:p>
            <a:pPr lvl="2">
              <a:spcAft>
                <a:spcPts val="900"/>
              </a:spcAft>
              <a:buFont typeface="Wingdings" panose="05000000000000000000" pitchFamily="2" charset="2"/>
              <a:buChar char="§"/>
            </a:pPr>
            <a:r>
              <a:rPr lang="en-US" b="1" dirty="0"/>
              <a:t>Unity of time </a:t>
            </a:r>
            <a:r>
              <a:rPr lang="en-US" dirty="0"/>
              <a:t>– all tenants must acquire interest at same time</a:t>
            </a:r>
          </a:p>
          <a:p>
            <a:pPr lvl="2">
              <a:spcAft>
                <a:spcPts val="900"/>
              </a:spcAft>
              <a:buFont typeface="Wingdings" panose="05000000000000000000" pitchFamily="2" charset="2"/>
              <a:buChar char="§"/>
            </a:pPr>
            <a:r>
              <a:rPr lang="en-US" b="1" dirty="0"/>
              <a:t>Unity of title </a:t>
            </a:r>
            <a:r>
              <a:rPr lang="en-US" dirty="0"/>
              <a:t>– all tenants must acquire interest via one deed of conveyance</a:t>
            </a:r>
          </a:p>
          <a:p>
            <a:pPr lvl="2">
              <a:spcAft>
                <a:spcPts val="900"/>
              </a:spcAft>
              <a:buFont typeface="Wingdings" panose="05000000000000000000" pitchFamily="2" charset="2"/>
              <a:buChar char="§"/>
            </a:pPr>
            <a:r>
              <a:rPr lang="en-US" b="1" dirty="0"/>
              <a:t>Unity of interest – </a:t>
            </a:r>
            <a:r>
              <a:rPr lang="en-US" dirty="0"/>
              <a:t>parties must receive equal, undivided interests</a:t>
            </a:r>
          </a:p>
          <a:p>
            <a:pPr lvl="2">
              <a:spcAft>
                <a:spcPts val="900"/>
              </a:spcAft>
              <a:buFont typeface="Wingdings" panose="05000000000000000000" pitchFamily="2" charset="2"/>
              <a:buChar char="§"/>
            </a:pPr>
            <a:r>
              <a:rPr lang="en-US" b="1" dirty="0"/>
              <a:t>Unity of possession – </a:t>
            </a:r>
            <a:r>
              <a:rPr lang="en-US" dirty="0"/>
              <a:t>all parties must receive same rights of possession</a:t>
            </a:r>
            <a:endParaRPr lang="en-US" sz="2000" b="1" dirty="0"/>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solidFill>
                  <a:srgbClr val="FF0000"/>
                </a:solidFill>
              </a:rPr>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p:nvPr/>
        </p:nvCxnSpPr>
        <p:spPr>
          <a:xfrm>
            <a:off x="2209800" y="381000"/>
            <a:ext cx="0" cy="4419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4-8</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84D74974-CEF4-4CB4-98EC-A28D5AC2E210}"/>
              </a:ext>
            </a:extLst>
          </p:cNvPr>
          <p:cNvCxnSpPr>
            <a:cxnSpLocks/>
          </p:cNvCxnSpPr>
          <p:nvPr/>
        </p:nvCxnSpPr>
        <p:spPr>
          <a:xfrm>
            <a:off x="2209800" y="4572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2964751"/>
      </p:ext>
    </p:extLst>
  </p:cSld>
  <p:clrMapOvr>
    <a:masterClrMapping/>
  </p:clrMapOvr>
</p:sld>
</file>

<file path=ppt/slides/slide5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533400"/>
            <a:ext cx="6553200" cy="5867400"/>
          </a:xfrm>
        </p:spPr>
        <p:txBody>
          <a:bodyPr>
            <a:normAutofit/>
          </a:bodyPr>
          <a:lstStyle/>
          <a:p>
            <a:pPr marL="0" indent="0">
              <a:buNone/>
            </a:pPr>
            <a:r>
              <a:rPr lang="en-US" sz="2600" b="1" dirty="0">
                <a:solidFill>
                  <a:srgbClr val="FF0000"/>
                </a:solidFill>
              </a:rPr>
              <a:t>TILA/RESPA Integrated Disclosure Rule (TRID)</a:t>
            </a:r>
            <a:endParaRPr lang="en-US" sz="1200" b="1" dirty="0">
              <a:solidFill>
                <a:srgbClr val="FF0000"/>
              </a:solidFill>
            </a:endParaRPr>
          </a:p>
          <a:p>
            <a:pPr marL="0" indent="0">
              <a:buNone/>
            </a:pPr>
            <a:endParaRPr lang="en-US" sz="700" b="1" dirty="0">
              <a:solidFill>
                <a:srgbClr val="FF0000"/>
              </a:solidFill>
            </a:endParaRPr>
          </a:p>
          <a:p>
            <a:pPr marL="400050" lvl="1" indent="0">
              <a:buNone/>
            </a:pPr>
            <a:r>
              <a:rPr lang="en-US" sz="2400" b="1" dirty="0"/>
              <a:t>Forms and Procedures</a:t>
            </a:r>
            <a:endParaRPr lang="en-US" sz="100" b="1" dirty="0"/>
          </a:p>
          <a:p>
            <a:pPr marL="400050" lvl="1" indent="0">
              <a:buNone/>
            </a:pPr>
            <a:endParaRPr lang="en-US" sz="500" b="1" dirty="0"/>
          </a:p>
          <a:p>
            <a:pPr lvl="1" indent="-342900">
              <a:buFont typeface="Wingdings" panose="05000000000000000000" pitchFamily="2" charset="2"/>
              <a:buChar char="q"/>
            </a:pPr>
            <a:r>
              <a:rPr lang="en-US" sz="2400" dirty="0"/>
              <a:t>effective October 3, 2015</a:t>
            </a:r>
            <a:br>
              <a:rPr lang="en-US" sz="700" dirty="0"/>
            </a:br>
            <a:endParaRPr lang="en-US" sz="700" dirty="0"/>
          </a:p>
          <a:p>
            <a:pPr lvl="1" indent="-342900">
              <a:buFont typeface="Wingdings" panose="05000000000000000000" pitchFamily="2" charset="2"/>
              <a:buChar char="q"/>
            </a:pPr>
            <a:r>
              <a:rPr lang="en-US" sz="2400" dirty="0"/>
              <a:t>Mandatory provisions</a:t>
            </a:r>
          </a:p>
          <a:p>
            <a:pPr lvl="2" indent="-342900">
              <a:spcAft>
                <a:spcPts val="800"/>
              </a:spcAft>
              <a:buFont typeface="Wingdings" panose="05000000000000000000" pitchFamily="2" charset="2"/>
              <a:buChar char="§"/>
            </a:pPr>
            <a:r>
              <a:rPr lang="en-US" dirty="0"/>
              <a:t>Must hand out ‘Your Home Loan Toolkit’ booklet at time of loan application</a:t>
            </a:r>
          </a:p>
          <a:p>
            <a:pPr lvl="2" indent="-342900">
              <a:spcAft>
                <a:spcPts val="800"/>
              </a:spcAft>
              <a:buFont typeface="Wingdings" panose="05000000000000000000" pitchFamily="2" charset="2"/>
              <a:buChar char="§"/>
            </a:pPr>
            <a:r>
              <a:rPr lang="en-US" dirty="0"/>
              <a:t>Must deliver / mail ‘Loan Estimate’ form within 3 business days after loan application</a:t>
            </a:r>
          </a:p>
          <a:p>
            <a:pPr lvl="2" indent="-342900">
              <a:spcAft>
                <a:spcPts val="800"/>
              </a:spcAft>
              <a:buFont typeface="Wingdings" panose="05000000000000000000" pitchFamily="2" charset="2"/>
              <a:buChar char="§"/>
            </a:pPr>
            <a:r>
              <a:rPr lang="en-US" dirty="0"/>
              <a:t>‘Closing Disclosure’ form 3 business days before consummation of loan</a:t>
            </a:r>
          </a:p>
        </p:txBody>
      </p:sp>
      <p:sp>
        <p:nvSpPr>
          <p:cNvPr id="8" name="Text Placeholder 7"/>
          <p:cNvSpPr>
            <a:spLocks noGrp="1"/>
          </p:cNvSpPr>
          <p:nvPr>
            <p:ph type="body" sz="half" idx="2"/>
          </p:nvPr>
        </p:nvSpPr>
        <p:spPr>
          <a:xfrm>
            <a:off x="249073" y="175260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solidFill>
                  <a:srgbClr val="FF0000"/>
                </a:solidFill>
              </a:rPr>
              <a:t>TILA/RESPA Integrated</a:t>
            </a:r>
          </a:p>
          <a:p>
            <a:r>
              <a:rPr lang="en-US" b="1" dirty="0">
                <a:solidFill>
                  <a:srgbClr val="FF0000"/>
                </a:solidFill>
              </a:rPr>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21-28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08953717"/>
      </p:ext>
    </p:extLst>
  </p:cSld>
  <p:clrMapOvr>
    <a:masterClrMapping/>
  </p:clrMapOvr>
</p:sld>
</file>

<file path=ppt/slides/slide5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600" b="1" dirty="0">
                <a:solidFill>
                  <a:srgbClr val="FF0000"/>
                </a:solidFill>
              </a:rPr>
              <a:t>TILA/RESPA Integrated Disclosure Rule (TRID)</a:t>
            </a:r>
          </a:p>
          <a:p>
            <a:pPr marL="0" indent="0">
              <a:buNone/>
            </a:pPr>
            <a:endParaRPr lang="en-US" sz="1200" b="1" dirty="0">
              <a:solidFill>
                <a:srgbClr val="FF0000"/>
              </a:solidFill>
            </a:endParaRPr>
          </a:p>
          <a:p>
            <a:pPr marL="400050" lvl="1" indent="0">
              <a:buNone/>
            </a:pPr>
            <a:r>
              <a:rPr lang="en-US" sz="2400" b="1" dirty="0"/>
              <a:t>Good faith	</a:t>
            </a:r>
            <a:endParaRPr lang="en-US" sz="2400" dirty="0"/>
          </a:p>
          <a:p>
            <a:pPr marL="400050" lvl="1" indent="0">
              <a:buNone/>
            </a:pPr>
            <a:endParaRPr lang="en-US" sz="2000" b="1" dirty="0"/>
          </a:p>
          <a:p>
            <a:pPr lvl="1" indent="-342900">
              <a:buFont typeface="Wingdings" panose="05000000000000000000" pitchFamily="2" charset="2"/>
              <a:buChar char="q"/>
            </a:pPr>
            <a:r>
              <a:rPr lang="en-US" sz="2400" dirty="0"/>
              <a:t>Loan estimate costs based on best information available</a:t>
            </a:r>
            <a:br>
              <a:rPr lang="en-US" sz="2400" dirty="0"/>
            </a:br>
            <a:endParaRPr lang="en-US" sz="2400" dirty="0"/>
          </a:p>
          <a:p>
            <a:pPr lvl="1" indent="-342900">
              <a:buFont typeface="Wingdings" panose="05000000000000000000" pitchFamily="2" charset="2"/>
              <a:buChar char="q"/>
            </a:pPr>
            <a:r>
              <a:rPr lang="en-US" sz="2400" dirty="0"/>
              <a:t>Good faith is where actual closing disclosure costs are equal to previously estimated costs within certain tolerances</a:t>
            </a:r>
            <a:br>
              <a:rPr lang="en-US" sz="2400" dirty="0"/>
            </a:br>
            <a:endParaRPr lang="en-US" sz="2400" dirty="0"/>
          </a:p>
          <a:p>
            <a:pPr lvl="1" indent="-342900">
              <a:buFont typeface="Wingdings" panose="05000000000000000000" pitchFamily="2" charset="2"/>
              <a:buChar char="q"/>
            </a:pPr>
            <a:r>
              <a:rPr lang="en-US" sz="2400" dirty="0"/>
              <a:t>Some cost estimates have a 10% error tolerance; other costs have zero tolerance</a:t>
            </a:r>
            <a:br>
              <a:rPr lang="en-US" sz="2400" dirty="0"/>
            </a:br>
            <a:endParaRPr lang="en-US" sz="2400" dirty="0"/>
          </a:p>
          <a:p>
            <a:pPr marL="400050" lvl="1" indent="0">
              <a:buNone/>
            </a:pPr>
            <a:endParaRPr lang="en-US" sz="2400" dirty="0"/>
          </a:p>
        </p:txBody>
      </p:sp>
      <p:sp>
        <p:nvSpPr>
          <p:cNvPr id="8" name="Text Placeholder 7"/>
          <p:cNvSpPr>
            <a:spLocks noGrp="1"/>
          </p:cNvSpPr>
          <p:nvPr>
            <p:ph type="body" sz="half" idx="2"/>
          </p:nvPr>
        </p:nvSpPr>
        <p:spPr>
          <a:xfrm>
            <a:off x="249073" y="175260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solidFill>
                  <a:srgbClr val="FF0000"/>
                </a:solidFill>
              </a:rPr>
              <a:t>TILA/RESPA Integrated</a:t>
            </a:r>
          </a:p>
          <a:p>
            <a:r>
              <a:rPr lang="en-US" b="1" dirty="0">
                <a:solidFill>
                  <a:srgbClr val="FF0000"/>
                </a:solidFill>
              </a:rPr>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21-29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20882769"/>
      </p:ext>
    </p:extLst>
  </p:cSld>
  <p:clrMapOvr>
    <a:masterClrMapping/>
  </p:clrMapOvr>
</p:sld>
</file>

<file path=ppt/slides/slide5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600" b="1" dirty="0">
                <a:solidFill>
                  <a:srgbClr val="FF0000"/>
                </a:solidFill>
              </a:rPr>
              <a:t>TILA/RESPA Integrated Disclosure Rule (TRID)</a:t>
            </a:r>
          </a:p>
          <a:p>
            <a:pPr marL="0" indent="0">
              <a:buNone/>
            </a:pPr>
            <a:endParaRPr lang="en-US" sz="1200" b="1" dirty="0">
              <a:solidFill>
                <a:srgbClr val="FF0000"/>
              </a:solidFill>
            </a:endParaRPr>
          </a:p>
          <a:p>
            <a:pPr marL="400050" lvl="1" indent="0">
              <a:buNone/>
            </a:pPr>
            <a:r>
              <a:rPr lang="en-US" sz="2400" b="1" dirty="0"/>
              <a:t>Applicable transactions for TRID</a:t>
            </a:r>
          </a:p>
          <a:p>
            <a:pPr marL="400050" lvl="1" indent="0">
              <a:buNone/>
            </a:pPr>
            <a:r>
              <a:rPr lang="en-US" sz="2400" b="1" dirty="0"/>
              <a:t>	</a:t>
            </a:r>
          </a:p>
          <a:p>
            <a:pPr lvl="1" indent="-342900">
              <a:buFont typeface="Wingdings" panose="05000000000000000000" pitchFamily="2" charset="2"/>
              <a:buChar char="q"/>
            </a:pPr>
            <a:r>
              <a:rPr lang="en-US" sz="2400" dirty="0"/>
              <a:t>Most closed-end consumer mortgages</a:t>
            </a:r>
          </a:p>
          <a:p>
            <a:pPr lvl="2" indent="-342900">
              <a:buFont typeface="Wingdings" panose="05000000000000000000" pitchFamily="2" charset="2"/>
              <a:buChar char="§"/>
            </a:pPr>
            <a:r>
              <a:rPr lang="en-US" dirty="0"/>
              <a:t>construction loans</a:t>
            </a:r>
          </a:p>
          <a:p>
            <a:pPr lvl="2" indent="-342900">
              <a:buFont typeface="Wingdings" panose="05000000000000000000" pitchFamily="2" charset="2"/>
              <a:buChar char="§"/>
            </a:pPr>
            <a:r>
              <a:rPr lang="en-US" dirty="0"/>
              <a:t>loans secured by land</a:t>
            </a:r>
            <a:br>
              <a:rPr lang="en-US" dirty="0"/>
            </a:br>
            <a:endParaRPr lang="en-US" dirty="0"/>
          </a:p>
          <a:p>
            <a:pPr lvl="1" indent="-342900">
              <a:buFont typeface="Wingdings" panose="05000000000000000000" pitchFamily="2" charset="2"/>
              <a:buChar char="q"/>
            </a:pPr>
            <a:r>
              <a:rPr lang="en-US" sz="2400" dirty="0"/>
              <a:t>Not covered</a:t>
            </a:r>
          </a:p>
          <a:p>
            <a:pPr lvl="2" indent="-342900">
              <a:buFont typeface="Wingdings" panose="05000000000000000000" pitchFamily="2" charset="2"/>
              <a:buChar char="§"/>
            </a:pPr>
            <a:r>
              <a:rPr lang="en-US" dirty="0"/>
              <a:t>home equity loans</a:t>
            </a:r>
          </a:p>
          <a:p>
            <a:pPr lvl="2" indent="-342900">
              <a:buFont typeface="Wingdings" panose="05000000000000000000" pitchFamily="2" charset="2"/>
              <a:buChar char="§"/>
            </a:pPr>
            <a:r>
              <a:rPr lang="en-US" dirty="0"/>
              <a:t>reverse mortgages</a:t>
            </a:r>
          </a:p>
          <a:p>
            <a:pPr lvl="2" indent="-342900">
              <a:buFont typeface="Wingdings" panose="05000000000000000000" pitchFamily="2" charset="2"/>
              <a:buChar char="§"/>
            </a:pPr>
            <a:r>
              <a:rPr lang="en-US" dirty="0"/>
              <a:t>loans on mobile homes</a:t>
            </a:r>
          </a:p>
          <a:p>
            <a:pPr lvl="2" indent="-342900">
              <a:buFont typeface="Wingdings" panose="05000000000000000000" pitchFamily="2" charset="2"/>
              <a:buChar char="§"/>
            </a:pPr>
            <a:r>
              <a:rPr lang="en-US" dirty="0"/>
              <a:t>loans by small lenders </a:t>
            </a:r>
            <a:r>
              <a:rPr lang="en-US" sz="2400" b="1" dirty="0"/>
              <a:t>	</a:t>
            </a:r>
            <a:endParaRPr lang="en-US" sz="2400" dirty="0"/>
          </a:p>
        </p:txBody>
      </p:sp>
      <p:sp>
        <p:nvSpPr>
          <p:cNvPr id="8" name="Text Placeholder 7"/>
          <p:cNvSpPr>
            <a:spLocks noGrp="1"/>
          </p:cNvSpPr>
          <p:nvPr>
            <p:ph type="body" sz="half" idx="2"/>
          </p:nvPr>
        </p:nvSpPr>
        <p:spPr>
          <a:xfrm>
            <a:off x="249073" y="175260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solidFill>
                  <a:srgbClr val="FF0000"/>
                </a:solidFill>
              </a:rPr>
              <a:t>TILA/RESPA Integrated</a:t>
            </a:r>
          </a:p>
          <a:p>
            <a:r>
              <a:rPr lang="en-US" b="1" dirty="0">
                <a:solidFill>
                  <a:srgbClr val="FF0000"/>
                </a:solidFill>
              </a:rPr>
              <a:t>Disclosure Rule</a:t>
            </a:r>
          </a:p>
          <a:p>
            <a:endParaRPr lang="en-US" b="1" dirty="0"/>
          </a:p>
          <a:p>
            <a:r>
              <a:rPr lang="en-US" b="1" dirty="0"/>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21-30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4860387"/>
      </p:ext>
    </p:extLst>
  </p:cSld>
  <p:clrMapOvr>
    <a:masterClrMapping/>
  </p:clrMapOvr>
</p:sld>
</file>

<file path=ppt/slides/slide5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br>
              <a:rPr lang="en-US" sz="2200" dirty="0"/>
            </a:br>
            <a:r>
              <a:rPr lang="en-US" sz="2200" dirty="0"/>
              <a:t># 21: </a:t>
            </a:r>
            <a:br>
              <a:rPr lang="en-US" sz="2200" dirty="0"/>
            </a:br>
            <a:r>
              <a:rPr lang="en-US" sz="2200" dirty="0"/>
              <a:t>Real Estate Closings</a:t>
            </a:r>
          </a:p>
        </p:txBody>
      </p:sp>
      <p:sp>
        <p:nvSpPr>
          <p:cNvPr id="7" name="Content Placeholder 6"/>
          <p:cNvSpPr>
            <a:spLocks noGrp="1"/>
          </p:cNvSpPr>
          <p:nvPr>
            <p:ph idx="1"/>
          </p:nvPr>
        </p:nvSpPr>
        <p:spPr>
          <a:xfrm>
            <a:off x="2438400" y="273050"/>
            <a:ext cx="6553200" cy="6127750"/>
          </a:xfrm>
        </p:spPr>
        <p:txBody>
          <a:bodyPr>
            <a:normAutofit fontScale="92500"/>
          </a:bodyPr>
          <a:lstStyle/>
          <a:p>
            <a:pPr marL="0" indent="0">
              <a:buNone/>
            </a:pPr>
            <a:r>
              <a:rPr lang="en-US" sz="2600" b="1" dirty="0">
                <a:solidFill>
                  <a:srgbClr val="FF0000"/>
                </a:solidFill>
              </a:rPr>
              <a:t>Reporting Requirements</a:t>
            </a:r>
          </a:p>
          <a:p>
            <a:pPr marL="0" indent="0">
              <a:buNone/>
            </a:pPr>
            <a:endParaRPr lang="en-US" sz="1200" b="1" dirty="0">
              <a:solidFill>
                <a:srgbClr val="FF0000"/>
              </a:solidFill>
            </a:endParaRPr>
          </a:p>
          <a:p>
            <a:pPr marL="400050" lvl="1" indent="0">
              <a:buNone/>
            </a:pPr>
            <a:r>
              <a:rPr lang="en-US" sz="2400" b="1" dirty="0"/>
              <a:t>Who must report transactions closed</a:t>
            </a:r>
          </a:p>
          <a:p>
            <a:pPr lvl="1" indent="-342900">
              <a:buFont typeface="Wingdings" panose="05000000000000000000" pitchFamily="2" charset="2"/>
              <a:buChar char="q"/>
            </a:pPr>
            <a:r>
              <a:rPr lang="en-US" sz="2400" dirty="0"/>
              <a:t>"Real estate broker" as defined by the Tax Reform Act of 1986</a:t>
            </a:r>
          </a:p>
          <a:p>
            <a:pPr lvl="2">
              <a:buFont typeface="Wingdings" panose="05000000000000000000" pitchFamily="2" charset="2"/>
              <a:buChar char="§"/>
            </a:pPr>
            <a:r>
              <a:rPr lang="en-US" dirty="0"/>
              <a:t>Includes buyer's or seller's broker</a:t>
            </a:r>
          </a:p>
          <a:p>
            <a:pPr lvl="2">
              <a:buFont typeface="Wingdings" panose="05000000000000000000" pitchFamily="2" charset="2"/>
              <a:buChar char="§"/>
            </a:pPr>
            <a:r>
              <a:rPr lang="en-US" dirty="0"/>
              <a:t>settlement agent</a:t>
            </a:r>
          </a:p>
          <a:p>
            <a:pPr lvl="2">
              <a:buFont typeface="Wingdings" panose="05000000000000000000" pitchFamily="2" charset="2"/>
              <a:buChar char="§"/>
            </a:pPr>
            <a:r>
              <a:rPr lang="en-US" dirty="0"/>
              <a:t>mortgage lender</a:t>
            </a:r>
          </a:p>
          <a:p>
            <a:pPr lvl="2">
              <a:buFont typeface="Wingdings" panose="05000000000000000000" pitchFamily="2" charset="2"/>
              <a:buChar char="§"/>
            </a:pPr>
            <a:r>
              <a:rPr lang="en-US" dirty="0"/>
              <a:t>other IRS-designated party</a:t>
            </a:r>
            <a:br>
              <a:rPr lang="en-US" dirty="0"/>
            </a:br>
            <a:endParaRPr lang="en-US" dirty="0"/>
          </a:p>
          <a:p>
            <a:pPr marL="400050" lvl="1" indent="0">
              <a:buNone/>
            </a:pPr>
            <a:r>
              <a:rPr lang="en-US" sz="2400" b="1" dirty="0"/>
              <a:t>What must be filed</a:t>
            </a:r>
          </a:p>
          <a:p>
            <a:pPr lvl="1" indent="-342900">
              <a:buFont typeface="Wingdings" panose="05000000000000000000" pitchFamily="2" charset="2"/>
              <a:buChar char="q"/>
            </a:pPr>
            <a:r>
              <a:rPr lang="en-US" sz="2400" dirty="0"/>
              <a:t>Form 1099-S information return</a:t>
            </a:r>
          </a:p>
          <a:p>
            <a:pPr lvl="2" indent="-342900">
              <a:buFont typeface="Wingdings" panose="05000000000000000000" pitchFamily="2" charset="2"/>
              <a:buChar char="§"/>
            </a:pPr>
            <a:r>
              <a:rPr lang="en-US" dirty="0"/>
              <a:t>Includes identity of parties, sales proceeds</a:t>
            </a:r>
          </a:p>
          <a:p>
            <a:pPr lvl="2" indent="-342900">
              <a:buFont typeface="Wingdings" panose="05000000000000000000" pitchFamily="2" charset="2"/>
              <a:buChar char="§"/>
            </a:pPr>
            <a:r>
              <a:rPr lang="en-US" dirty="0"/>
              <a:t>Tax reporting and withholding if  FIRPTA applies (non-resident alien)</a:t>
            </a:r>
          </a:p>
          <a:p>
            <a:pPr marL="400050" lvl="1" indent="0">
              <a:buNone/>
            </a:pPr>
            <a:r>
              <a:rPr lang="en-US" sz="2400" b="1" dirty="0"/>
              <a:t>		</a:t>
            </a:r>
            <a:endParaRPr lang="en-US" sz="2400" dirty="0"/>
          </a:p>
        </p:txBody>
      </p:sp>
      <p:sp>
        <p:nvSpPr>
          <p:cNvPr id="8" name="Text Placeholder 7"/>
          <p:cNvSpPr>
            <a:spLocks noGrp="1"/>
          </p:cNvSpPr>
          <p:nvPr>
            <p:ph type="body" sz="half" idx="2"/>
          </p:nvPr>
        </p:nvSpPr>
        <p:spPr>
          <a:xfrm>
            <a:off x="249073" y="1752600"/>
            <a:ext cx="2057399" cy="4753970"/>
          </a:xfrm>
          <a:noFill/>
        </p:spPr>
        <p:txBody>
          <a:bodyPr>
            <a:noAutofit/>
          </a:bodyPr>
          <a:lstStyle/>
          <a:p>
            <a:endParaRPr lang="en-US" b="1" dirty="0">
              <a:solidFill>
                <a:srgbClr val="FF0000"/>
              </a:solidFill>
            </a:endParaRPr>
          </a:p>
          <a:p>
            <a:r>
              <a:rPr lang="en-US" b="1" dirty="0"/>
              <a:t>The Closing Event</a:t>
            </a:r>
          </a:p>
          <a:p>
            <a:endParaRPr lang="en-US" b="1" dirty="0">
              <a:solidFill>
                <a:srgbClr val="FF0000"/>
              </a:solidFill>
            </a:endParaRPr>
          </a:p>
          <a:p>
            <a:r>
              <a:rPr lang="en-US" b="1" dirty="0"/>
              <a:t>Real Estate Settlement Procedures Act</a:t>
            </a:r>
          </a:p>
          <a:p>
            <a:endParaRPr lang="en-US" b="1" dirty="0"/>
          </a:p>
          <a:p>
            <a:r>
              <a:rPr lang="en-US" b="1" dirty="0"/>
              <a:t>Financial Settlement of the Transaction</a:t>
            </a:r>
          </a:p>
          <a:p>
            <a:endParaRPr lang="en-US" b="1" dirty="0"/>
          </a:p>
          <a:p>
            <a:r>
              <a:rPr lang="en-US" b="1" dirty="0"/>
              <a:t>Computing Prorations</a:t>
            </a:r>
          </a:p>
          <a:p>
            <a:endParaRPr lang="en-US" b="1" dirty="0"/>
          </a:p>
          <a:p>
            <a:r>
              <a:rPr lang="en-US" b="1" dirty="0"/>
              <a:t>Taxes Due at Closing</a:t>
            </a:r>
          </a:p>
          <a:p>
            <a:endParaRPr lang="en-US" b="1" dirty="0"/>
          </a:p>
          <a:p>
            <a:r>
              <a:rPr lang="en-US" b="1" dirty="0"/>
              <a:t>TILA/RESPA Integrated</a:t>
            </a:r>
          </a:p>
          <a:p>
            <a:r>
              <a:rPr lang="en-US" b="1" dirty="0"/>
              <a:t>Disclosure Rule</a:t>
            </a:r>
          </a:p>
          <a:p>
            <a:endParaRPr lang="en-US" b="1" dirty="0"/>
          </a:p>
          <a:p>
            <a:r>
              <a:rPr lang="en-US" b="1" dirty="0">
                <a:solidFill>
                  <a:srgbClr val="FF0000"/>
                </a:solidFill>
              </a:rPr>
              <a:t>Reporting Requirements</a:t>
            </a:r>
          </a:p>
          <a:p>
            <a:endParaRPr lang="en-US" dirty="0"/>
          </a:p>
          <a:p>
            <a:endParaRPr lang="en-US" dirty="0"/>
          </a:p>
        </p:txBody>
      </p:sp>
      <p:cxnSp>
        <p:nvCxnSpPr>
          <p:cNvPr id="3" name="Straight Connector 2"/>
          <p:cNvCxnSpPr/>
          <p:nvPr/>
        </p:nvCxnSpPr>
        <p:spPr>
          <a:xfrm>
            <a:off x="2306472" y="533400"/>
            <a:ext cx="0" cy="5562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#21 Closings                   Slide 21-31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44556202"/>
      </p:ext>
    </p:extLst>
  </p:cSld>
  <p:clrMapOvr>
    <a:masterClrMapping/>
  </p:clrMapOvr>
</p:sld>
</file>

<file path=ppt/slides/slide5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17352"/>
            <a:ext cx="9144000" cy="6875352"/>
          </a:xfrm>
          <a:prstGeom prst="rect">
            <a:avLst/>
          </a:prstGeom>
        </p:spPr>
      </p:pic>
      <p:sp>
        <p:nvSpPr>
          <p:cNvPr id="14" name="Rectangle 13"/>
          <p:cNvSpPr/>
          <p:nvPr/>
        </p:nvSpPr>
        <p:spPr>
          <a:xfrm>
            <a:off x="0" y="-8676"/>
            <a:ext cx="9144001"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199" y="838200"/>
            <a:ext cx="8229600" cy="639762"/>
          </a:xfrm>
        </p:spPr>
        <p:txBody>
          <a:bodyPr>
            <a:noAutofit/>
          </a:bodyPr>
          <a:lstStyle/>
          <a:p>
            <a:r>
              <a:rPr lang="en-US" b="1" dirty="0">
                <a:solidFill>
                  <a:schemeClr val="bg1"/>
                </a:solidFill>
              </a:rPr>
              <a:t>Unit 22:</a:t>
            </a:r>
            <a:r>
              <a:rPr lang="en-US" dirty="0">
                <a:solidFill>
                  <a:schemeClr val="bg1"/>
                </a:solidFill>
              </a:rPr>
              <a:t> </a:t>
            </a:r>
            <a:r>
              <a:rPr lang="en-US" b="1" dirty="0">
                <a:solidFill>
                  <a:schemeClr val="bg1"/>
                </a:solidFill>
              </a:rPr>
              <a:t>REAL ESTATE LICENSING &amp; REGULATION</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1809748" y="2590800"/>
          <a:ext cx="5524502" cy="29717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9" y="6380797"/>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#22 R.E. Licensing &amp; Regulation          Slide 22-1</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68069842"/>
      </p:ext>
    </p:extLst>
  </p:cSld>
  <p:clrMapOvr>
    <a:masterClrMapping/>
  </p:clrMapOvr>
</p:sld>
</file>

<file path=ppt/slides/slide5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200" dirty="0"/>
              <a:t># 22: </a:t>
            </a:r>
            <a:br>
              <a:rPr lang="en-US" sz="2200" dirty="0"/>
            </a:br>
            <a:r>
              <a:rPr lang="en-US" sz="2200" dirty="0"/>
              <a:t>Real Estate Licensing and</a:t>
            </a:r>
            <a:br>
              <a:rPr lang="en-US" sz="2200" dirty="0"/>
            </a:br>
            <a:r>
              <a:rPr lang="en-US" sz="2200" dirty="0"/>
              <a:t>Regulation</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600" b="1" dirty="0">
              <a:solidFill>
                <a:srgbClr val="FF0000"/>
              </a:solidFill>
            </a:endParaRPr>
          </a:p>
          <a:p>
            <a:pPr marL="0" indent="0">
              <a:buNone/>
            </a:pPr>
            <a:r>
              <a:rPr lang="en-US" sz="2400" b="1" dirty="0">
                <a:solidFill>
                  <a:srgbClr val="FF0000"/>
                </a:solidFill>
              </a:rPr>
              <a:t>State License Law</a:t>
            </a:r>
          </a:p>
          <a:p>
            <a:pPr marL="0" indent="0">
              <a:buNone/>
            </a:pPr>
            <a:endParaRPr lang="en-US" sz="1200" b="1" dirty="0"/>
          </a:p>
          <a:p>
            <a:pPr lvl="1" indent="-342900">
              <a:buFont typeface="Wingdings" panose="05000000000000000000" pitchFamily="2" charset="2"/>
              <a:buChar char="q"/>
            </a:pPr>
            <a:r>
              <a:rPr lang="en-US" sz="2400" b="1" dirty="0"/>
              <a:t>Note to students</a:t>
            </a:r>
            <a:r>
              <a:rPr lang="en-US" sz="2400" dirty="0"/>
              <a:t>: the following slides in this unit present an overview of license law fundamentals that apply generally to all states</a:t>
            </a:r>
            <a:br>
              <a:rPr lang="en-US" sz="2600" dirty="0"/>
            </a:br>
            <a:endParaRPr lang="en-US" sz="2600" dirty="0"/>
          </a:p>
          <a:p>
            <a:pPr lvl="1" indent="-342900">
              <a:buFont typeface="Wingdings" panose="05000000000000000000" pitchFamily="2" charset="2"/>
              <a:buChar char="q"/>
            </a:pPr>
            <a:r>
              <a:rPr lang="en-US" sz="2400" b="1" dirty="0"/>
              <a:t>Refer to laws of your state </a:t>
            </a:r>
            <a:r>
              <a:rPr lang="en-US" sz="2400" dirty="0"/>
              <a:t>to understand </a:t>
            </a:r>
          </a:p>
          <a:p>
            <a:pPr lvl="2" indent="-342900">
              <a:buFont typeface="Wingdings" panose="05000000000000000000" pitchFamily="2" charset="2"/>
              <a:buChar char="§"/>
            </a:pPr>
            <a:r>
              <a:rPr lang="en-US" dirty="0"/>
              <a:t>how these basics apply to you in your state</a:t>
            </a:r>
          </a:p>
          <a:p>
            <a:pPr lvl="2" indent="-342900">
              <a:buFont typeface="Wingdings" panose="05000000000000000000" pitchFamily="2" charset="2"/>
              <a:buChar char="§"/>
            </a:pPr>
            <a:r>
              <a:rPr lang="en-US" dirty="0"/>
              <a:t>what you will be tested on in your state to obtain your license </a:t>
            </a:r>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solidFill>
                  <a:srgbClr val="FF0000"/>
                </a:solidFill>
              </a:rPr>
              <a:t>State License Law</a:t>
            </a:r>
          </a:p>
          <a:p>
            <a:endParaRPr lang="en-US" b="1" dirty="0">
              <a:solidFill>
                <a:srgbClr val="FF0000"/>
              </a:solidFill>
            </a:endParaRPr>
          </a:p>
          <a:p>
            <a:r>
              <a:rPr lang="en-US" b="1" dirty="0"/>
              <a:t>Obtaining a Real Estate License</a:t>
            </a:r>
          </a:p>
          <a:p>
            <a:endParaRPr lang="en-US" b="1" dirty="0"/>
          </a:p>
          <a:p>
            <a:r>
              <a:rPr lang="en-US" b="1" dirty="0"/>
              <a:t>License Regulation</a:t>
            </a:r>
          </a:p>
          <a:p>
            <a:endParaRPr lang="en-US" dirty="0"/>
          </a:p>
          <a:p>
            <a:endParaRPr lang="en-US" dirty="0"/>
          </a:p>
        </p:txBody>
      </p:sp>
      <p:cxnSp>
        <p:nvCxnSpPr>
          <p:cNvPr id="3" name="Straight Connector 2"/>
          <p:cNvCxnSpPr/>
          <p:nvPr/>
        </p:nvCxnSpPr>
        <p:spPr>
          <a:xfrm>
            <a:off x="2279177" y="2286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#22 R.E. Licensing &amp; Regulation          Slide 22-2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48421761"/>
      </p:ext>
    </p:extLst>
  </p:cSld>
  <p:clrMapOvr>
    <a:masterClrMapping/>
  </p:clrMapOvr>
</p:sld>
</file>

<file path=ppt/slides/slide5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200" dirty="0"/>
              <a:t># 22: </a:t>
            </a:r>
            <a:br>
              <a:rPr lang="en-US" sz="2200" dirty="0"/>
            </a:br>
            <a:r>
              <a:rPr lang="en-US" sz="2200" dirty="0"/>
              <a:t>Real Estate Licensing and</a:t>
            </a:r>
            <a:br>
              <a:rPr lang="en-US" sz="2200" dirty="0"/>
            </a:br>
            <a:r>
              <a:rPr lang="en-US" sz="2200" dirty="0"/>
              <a:t>Regulation</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600" b="1" dirty="0">
              <a:solidFill>
                <a:srgbClr val="FF0000"/>
              </a:solidFill>
            </a:endParaRPr>
          </a:p>
          <a:p>
            <a:pPr marL="0" indent="0">
              <a:buNone/>
            </a:pPr>
            <a:r>
              <a:rPr lang="en-US" sz="2400" b="1" dirty="0">
                <a:solidFill>
                  <a:srgbClr val="FF0000"/>
                </a:solidFill>
              </a:rPr>
              <a:t>State License Law</a:t>
            </a:r>
          </a:p>
          <a:p>
            <a:pPr marL="400050" lvl="1" indent="0">
              <a:buNone/>
            </a:pPr>
            <a:endParaRPr lang="en-US" sz="1200" b="1" dirty="0"/>
          </a:p>
          <a:p>
            <a:pPr marL="400050" lvl="1" indent="0">
              <a:buNone/>
            </a:pPr>
            <a:r>
              <a:rPr lang="en-US" sz="2400" b="1" dirty="0"/>
              <a:t>Purposes of state real estate legislation</a:t>
            </a:r>
          </a:p>
          <a:p>
            <a:pPr marL="400050" lvl="1" indent="0">
              <a:buNone/>
            </a:pPr>
            <a:endParaRPr lang="en-US" sz="1200" b="1" dirty="0"/>
          </a:p>
          <a:p>
            <a:pPr lvl="1" indent="-342900">
              <a:buFont typeface="Wingdings" panose="05000000000000000000" pitchFamily="2" charset="2"/>
              <a:buChar char="q"/>
            </a:pPr>
            <a:r>
              <a:rPr lang="en-US" sz="2400" dirty="0"/>
              <a:t>To protect the public and ensure professional competency of licensees</a:t>
            </a:r>
            <a:br>
              <a:rPr lang="en-US" sz="2400" dirty="0"/>
            </a:br>
            <a:endParaRPr lang="en-US" sz="2400" dirty="0"/>
          </a:p>
          <a:p>
            <a:pPr lvl="1" indent="-342900">
              <a:buFont typeface="Wingdings" panose="05000000000000000000" pitchFamily="2" charset="2"/>
              <a:buChar char="q"/>
            </a:pPr>
            <a:r>
              <a:rPr lang="en-US" sz="2400" dirty="0"/>
              <a:t>To establish</a:t>
            </a:r>
          </a:p>
          <a:p>
            <a:pPr lvl="2" indent="-342900">
              <a:buFont typeface="Wingdings" panose="05000000000000000000" pitchFamily="2" charset="2"/>
              <a:buChar char="§"/>
            </a:pPr>
            <a:r>
              <a:rPr lang="en-US" dirty="0"/>
              <a:t>requirements for licensure</a:t>
            </a:r>
          </a:p>
          <a:p>
            <a:pPr lvl="2" indent="-342900">
              <a:buFont typeface="Wingdings" panose="05000000000000000000" pitchFamily="2" charset="2"/>
              <a:buChar char="§"/>
            </a:pPr>
            <a:r>
              <a:rPr lang="en-US" dirty="0"/>
              <a:t>guidelines of conduct for maintaining license</a:t>
            </a:r>
          </a:p>
          <a:p>
            <a:pPr lvl="2" indent="-342900">
              <a:buFont typeface="Wingdings" panose="05000000000000000000" pitchFamily="2" charset="2"/>
              <a:buChar char="§"/>
            </a:pPr>
            <a:r>
              <a:rPr lang="en-US" dirty="0"/>
              <a:t>a real estate commission to administer and enforce the law</a:t>
            </a:r>
            <a:br>
              <a:rPr lang="en-US" dirty="0"/>
            </a:br>
            <a:endParaRPr lang="en-US"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solidFill>
                  <a:srgbClr val="FF0000"/>
                </a:solidFill>
              </a:rPr>
              <a:t>State License Law</a:t>
            </a:r>
          </a:p>
          <a:p>
            <a:endParaRPr lang="en-US" b="1" dirty="0">
              <a:solidFill>
                <a:srgbClr val="FF0000"/>
              </a:solidFill>
            </a:endParaRPr>
          </a:p>
          <a:p>
            <a:r>
              <a:rPr lang="en-US" b="1" dirty="0"/>
              <a:t>Obtaining a Real Estate License</a:t>
            </a:r>
          </a:p>
          <a:p>
            <a:endParaRPr lang="en-US" b="1" dirty="0"/>
          </a:p>
          <a:p>
            <a:r>
              <a:rPr lang="en-US" b="1" dirty="0"/>
              <a:t>License Regulation</a:t>
            </a:r>
          </a:p>
          <a:p>
            <a:endParaRPr lang="en-US" dirty="0"/>
          </a:p>
          <a:p>
            <a:endParaRPr lang="en-US" dirty="0"/>
          </a:p>
        </p:txBody>
      </p:sp>
      <p:cxnSp>
        <p:nvCxnSpPr>
          <p:cNvPr id="3" name="Straight Connector 2"/>
          <p:cNvCxnSpPr/>
          <p:nvPr/>
        </p:nvCxnSpPr>
        <p:spPr>
          <a:xfrm>
            <a:off x="2279177" y="2286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#22 R.E. Licensing &amp; Regulation          Slide 22-3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78059926"/>
      </p:ext>
    </p:extLst>
  </p:cSld>
  <p:clrMapOvr>
    <a:masterClrMapping/>
  </p:clrMapOvr>
</p:sld>
</file>

<file path=ppt/slides/slide5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200" dirty="0"/>
              <a:t># 22: </a:t>
            </a:r>
            <a:br>
              <a:rPr lang="en-US" sz="2200" dirty="0"/>
            </a:br>
            <a:r>
              <a:rPr lang="en-US" sz="2200" dirty="0"/>
              <a:t>Real Estate Licensing and</a:t>
            </a:r>
            <a:br>
              <a:rPr lang="en-US" sz="2200" dirty="0"/>
            </a:br>
            <a:r>
              <a:rPr lang="en-US" sz="2200" dirty="0"/>
              <a:t>Regulation</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Obtaining a Real Estate License</a:t>
            </a:r>
          </a:p>
          <a:p>
            <a:pPr marL="0" indent="0">
              <a:buNone/>
            </a:pPr>
            <a:endParaRPr lang="en-US" sz="1200" b="1" dirty="0"/>
          </a:p>
          <a:p>
            <a:pPr marL="400050" lvl="1" indent="0">
              <a:buNone/>
            </a:pPr>
            <a:r>
              <a:rPr lang="en-US" sz="2400" b="1" dirty="0"/>
              <a:t>Services requiring licensure</a:t>
            </a:r>
          </a:p>
          <a:p>
            <a:pPr lvl="1" indent="-342900">
              <a:buFont typeface="Wingdings" panose="05000000000000000000" pitchFamily="2" charset="2"/>
              <a:buChar char="q"/>
            </a:pPr>
            <a:r>
              <a:rPr lang="en-US" sz="2400" dirty="0"/>
              <a:t>Generally, when parties perform a real estate service for another for consideration</a:t>
            </a:r>
            <a:br>
              <a:rPr lang="en-US" sz="2400" dirty="0"/>
            </a:br>
            <a:endParaRPr lang="en-US" sz="2400" dirty="0"/>
          </a:p>
          <a:p>
            <a:pPr lvl="1" indent="-342900">
              <a:buFont typeface="Wingdings" panose="05000000000000000000" pitchFamily="2" charset="2"/>
              <a:buChar char="q"/>
            </a:pPr>
            <a:r>
              <a:rPr lang="en-US" sz="2400" dirty="0"/>
              <a:t>Specific services generally requiring license</a:t>
            </a:r>
          </a:p>
          <a:p>
            <a:pPr lvl="2" indent="-342900">
              <a:buFont typeface="Wingdings" panose="05000000000000000000" pitchFamily="2" charset="2"/>
              <a:buChar char="§"/>
            </a:pPr>
            <a:r>
              <a:rPr lang="en-US" dirty="0"/>
              <a:t>brokerage</a:t>
            </a:r>
          </a:p>
          <a:p>
            <a:pPr lvl="2" indent="-342900">
              <a:buFont typeface="Wingdings" panose="05000000000000000000" pitchFamily="2" charset="2"/>
              <a:buChar char="§"/>
            </a:pPr>
            <a:r>
              <a:rPr lang="en-US" dirty="0"/>
              <a:t>property management</a:t>
            </a:r>
          </a:p>
          <a:p>
            <a:pPr lvl="2" indent="-342900">
              <a:buFont typeface="Wingdings" panose="05000000000000000000" pitchFamily="2" charset="2"/>
              <a:buChar char="§"/>
            </a:pPr>
            <a:r>
              <a:rPr lang="en-US" dirty="0"/>
              <a:t>appraising</a:t>
            </a:r>
          </a:p>
          <a:p>
            <a:pPr lvl="2" indent="-342900">
              <a:buFont typeface="Wingdings" panose="05000000000000000000" pitchFamily="2" charset="2"/>
              <a:buChar char="§"/>
            </a:pPr>
            <a:r>
              <a:rPr lang="en-US" dirty="0"/>
              <a:t>counseling</a:t>
            </a:r>
          </a:p>
          <a:p>
            <a:pPr lvl="2" indent="-342900">
              <a:buFont typeface="Wingdings" panose="05000000000000000000" pitchFamily="2" charset="2"/>
              <a:buChar char="§"/>
            </a:pPr>
            <a:r>
              <a:rPr lang="en-US" dirty="0"/>
              <a:t>syndicating</a:t>
            </a:r>
          </a:p>
          <a:p>
            <a:pPr lvl="2" indent="-342900">
              <a:buFont typeface="Wingdings" panose="05000000000000000000" pitchFamily="2" charset="2"/>
              <a:buChar char="§"/>
            </a:pPr>
            <a:r>
              <a:rPr lang="en-US" dirty="0"/>
              <a:t>auctioning</a:t>
            </a:r>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State License Law</a:t>
            </a:r>
          </a:p>
          <a:p>
            <a:endParaRPr lang="en-US" b="1" dirty="0">
              <a:solidFill>
                <a:srgbClr val="FF0000"/>
              </a:solidFill>
            </a:endParaRPr>
          </a:p>
          <a:p>
            <a:r>
              <a:rPr lang="en-US" b="1" dirty="0">
                <a:solidFill>
                  <a:srgbClr val="FF0000"/>
                </a:solidFill>
              </a:rPr>
              <a:t>Obtaining a Real Estate License</a:t>
            </a:r>
          </a:p>
          <a:p>
            <a:endParaRPr lang="en-US" b="1" dirty="0"/>
          </a:p>
          <a:p>
            <a:r>
              <a:rPr lang="en-US" b="1" dirty="0"/>
              <a:t>License Regulation</a:t>
            </a:r>
          </a:p>
          <a:p>
            <a:endParaRPr lang="en-US" dirty="0"/>
          </a:p>
          <a:p>
            <a:endParaRPr lang="en-US" dirty="0"/>
          </a:p>
        </p:txBody>
      </p:sp>
      <p:cxnSp>
        <p:nvCxnSpPr>
          <p:cNvPr id="3" name="Straight Connector 2"/>
          <p:cNvCxnSpPr/>
          <p:nvPr/>
        </p:nvCxnSpPr>
        <p:spPr>
          <a:xfrm>
            <a:off x="2279177" y="2286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#22 R.E. Licensing &amp; Regulation          Slide 22-4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71108237"/>
      </p:ext>
    </p:extLst>
  </p:cSld>
  <p:clrMapOvr>
    <a:masterClrMapping/>
  </p:clrMapOvr>
</p:sld>
</file>

<file path=ppt/slides/slide5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200" dirty="0"/>
              <a:t># 22: </a:t>
            </a:r>
            <a:br>
              <a:rPr lang="en-US" sz="2200" dirty="0"/>
            </a:br>
            <a:r>
              <a:rPr lang="en-US" sz="2200" dirty="0"/>
              <a:t>Real Estate Licensing and</a:t>
            </a:r>
            <a:br>
              <a:rPr lang="en-US" sz="2200" dirty="0"/>
            </a:br>
            <a:r>
              <a:rPr lang="en-US" sz="2200" dirty="0"/>
              <a:t>Regulation</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Obtaining a Real Estate License</a:t>
            </a:r>
          </a:p>
          <a:p>
            <a:pPr marL="0" indent="0">
              <a:buNone/>
            </a:pPr>
            <a:endParaRPr lang="en-US" sz="1200" b="1" dirty="0"/>
          </a:p>
          <a:p>
            <a:pPr lvl="1" indent="-342900">
              <a:buFont typeface="Wingdings" panose="05000000000000000000" pitchFamily="2" charset="2"/>
              <a:buChar char="q"/>
            </a:pPr>
            <a:r>
              <a:rPr lang="en-US" sz="2400" dirty="0"/>
              <a:t>Parties exempted from licensure</a:t>
            </a:r>
          </a:p>
          <a:p>
            <a:pPr lvl="2" indent="-342900">
              <a:buFont typeface="Wingdings" panose="05000000000000000000" pitchFamily="2" charset="2"/>
              <a:buChar char="§"/>
            </a:pPr>
            <a:r>
              <a:rPr lang="en-US" dirty="0"/>
              <a:t>wage-paid employees of property owners</a:t>
            </a:r>
          </a:p>
          <a:p>
            <a:pPr lvl="2" indent="-342900">
              <a:buFont typeface="Wingdings" panose="05000000000000000000" pitchFamily="2" charset="2"/>
              <a:buChar char="§"/>
            </a:pPr>
            <a:r>
              <a:rPr lang="en-US" dirty="0"/>
              <a:t>transient facility  (</a:t>
            </a:r>
            <a:r>
              <a:rPr lang="en-US" dirty="0" err="1"/>
              <a:t>eg</a:t>
            </a:r>
            <a:r>
              <a:rPr lang="en-US" dirty="0"/>
              <a:t>, hotel) employees</a:t>
            </a:r>
          </a:p>
          <a:p>
            <a:pPr lvl="2" indent="-342900">
              <a:buFont typeface="Wingdings" panose="05000000000000000000" pitchFamily="2" charset="2"/>
              <a:buChar char="§"/>
            </a:pPr>
            <a:r>
              <a:rPr lang="en-US" dirty="0"/>
              <a:t>condo or cooperative managers</a:t>
            </a:r>
          </a:p>
          <a:p>
            <a:pPr lvl="2" indent="-342900">
              <a:buFont typeface="Wingdings" panose="05000000000000000000" pitchFamily="2" charset="2"/>
              <a:buChar char="§"/>
            </a:pPr>
            <a:r>
              <a:rPr lang="en-US" dirty="0"/>
              <a:t>cemetery lot merchants</a:t>
            </a:r>
          </a:p>
          <a:p>
            <a:pPr lvl="2" indent="-342900">
              <a:buFont typeface="Wingdings" panose="05000000000000000000" pitchFamily="2" charset="2"/>
              <a:buChar char="§"/>
            </a:pPr>
            <a:r>
              <a:rPr lang="en-US" dirty="0"/>
              <a:t>attorneys</a:t>
            </a:r>
          </a:p>
          <a:p>
            <a:pPr lvl="2" indent="-342900">
              <a:buFont typeface="Wingdings" panose="05000000000000000000" pitchFamily="2" charset="2"/>
              <a:buChar char="§"/>
            </a:pPr>
            <a:r>
              <a:rPr lang="en-US" dirty="0"/>
              <a:t>court-appointed representatives</a:t>
            </a:r>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State License Law</a:t>
            </a:r>
          </a:p>
          <a:p>
            <a:endParaRPr lang="en-US" b="1" dirty="0">
              <a:solidFill>
                <a:srgbClr val="FF0000"/>
              </a:solidFill>
            </a:endParaRPr>
          </a:p>
          <a:p>
            <a:r>
              <a:rPr lang="en-US" b="1" dirty="0">
                <a:solidFill>
                  <a:srgbClr val="FF0000"/>
                </a:solidFill>
              </a:rPr>
              <a:t>Obtaining a Real Estate License</a:t>
            </a:r>
          </a:p>
          <a:p>
            <a:endParaRPr lang="en-US" b="1" dirty="0"/>
          </a:p>
          <a:p>
            <a:r>
              <a:rPr lang="en-US" b="1" dirty="0"/>
              <a:t>License Regulation</a:t>
            </a:r>
          </a:p>
          <a:p>
            <a:endParaRPr lang="en-US" dirty="0"/>
          </a:p>
          <a:p>
            <a:endParaRPr lang="en-US" dirty="0"/>
          </a:p>
        </p:txBody>
      </p:sp>
      <p:cxnSp>
        <p:nvCxnSpPr>
          <p:cNvPr id="3" name="Straight Connector 2"/>
          <p:cNvCxnSpPr/>
          <p:nvPr/>
        </p:nvCxnSpPr>
        <p:spPr>
          <a:xfrm>
            <a:off x="2279177" y="2286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#22 R.E. Licensing &amp; Regulation          Slide 22-5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30762553"/>
      </p:ext>
    </p:extLst>
  </p:cSld>
  <p:clrMapOvr>
    <a:masterClrMapping/>
  </p:clrMapOvr>
</p:sld>
</file>

<file path=ppt/slides/slide5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200" dirty="0"/>
              <a:t># 22: </a:t>
            </a:r>
            <a:br>
              <a:rPr lang="en-US" sz="2200" dirty="0"/>
            </a:br>
            <a:r>
              <a:rPr lang="en-US" sz="2200" dirty="0"/>
              <a:t>Real Estate Licensing and</a:t>
            </a:r>
            <a:br>
              <a:rPr lang="en-US" sz="2200" dirty="0"/>
            </a:br>
            <a:r>
              <a:rPr lang="en-US" sz="2200" dirty="0"/>
              <a:t>Regulation</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Obtaining a Real Estate License</a:t>
            </a:r>
          </a:p>
          <a:p>
            <a:pPr marL="0" indent="0">
              <a:buNone/>
            </a:pPr>
            <a:endParaRPr lang="en-US" sz="1200" b="1" dirty="0"/>
          </a:p>
          <a:p>
            <a:pPr marL="400050" lvl="1" indent="0">
              <a:buNone/>
            </a:pPr>
            <a:r>
              <a:rPr lang="en-US" sz="2400" b="1" dirty="0"/>
              <a:t>Types of license (see your state for specifics!)</a:t>
            </a:r>
          </a:p>
          <a:p>
            <a:pPr lvl="1" indent="-342900">
              <a:buFont typeface="Wingdings" panose="05000000000000000000" pitchFamily="2" charset="2"/>
              <a:buChar char="q"/>
            </a:pPr>
            <a:r>
              <a:rPr lang="en-US" sz="2400" dirty="0"/>
              <a:t>Broker / salesperson states</a:t>
            </a:r>
          </a:p>
          <a:p>
            <a:pPr lvl="2" indent="-342900">
              <a:buFont typeface="Wingdings" panose="05000000000000000000" pitchFamily="2" charset="2"/>
              <a:buChar char="§"/>
            </a:pPr>
            <a:r>
              <a:rPr lang="en-US" sz="2000" dirty="0"/>
              <a:t>individual broker</a:t>
            </a:r>
          </a:p>
          <a:p>
            <a:pPr lvl="2" indent="-342900">
              <a:buFont typeface="Wingdings" panose="05000000000000000000" pitchFamily="2" charset="2"/>
              <a:buChar char="§"/>
            </a:pPr>
            <a:r>
              <a:rPr lang="en-US" sz="2000" dirty="0"/>
              <a:t>salesperson</a:t>
            </a:r>
          </a:p>
          <a:p>
            <a:pPr lvl="2" indent="-342900">
              <a:buFont typeface="Wingdings" panose="05000000000000000000" pitchFamily="2" charset="2"/>
              <a:buChar char="§"/>
            </a:pPr>
            <a:r>
              <a:rPr lang="en-US" sz="2000" dirty="0"/>
              <a:t>corporation</a:t>
            </a:r>
          </a:p>
          <a:p>
            <a:pPr lvl="2" indent="-342900">
              <a:buFont typeface="Wingdings" panose="05000000000000000000" pitchFamily="2" charset="2"/>
              <a:buChar char="§"/>
            </a:pPr>
            <a:r>
              <a:rPr lang="en-US" sz="2000" dirty="0"/>
              <a:t>partnership</a:t>
            </a:r>
          </a:p>
          <a:p>
            <a:pPr lvl="2" indent="-342900">
              <a:buFont typeface="Wingdings" panose="05000000000000000000" pitchFamily="2" charset="2"/>
              <a:buChar char="§"/>
            </a:pPr>
            <a:r>
              <a:rPr lang="en-US" sz="2000" dirty="0"/>
              <a:t>branch office</a:t>
            </a:r>
          </a:p>
          <a:p>
            <a:pPr lvl="2" indent="-342900">
              <a:buFont typeface="Wingdings" panose="05000000000000000000" pitchFamily="2" charset="2"/>
              <a:buChar char="§"/>
            </a:pPr>
            <a:r>
              <a:rPr lang="en-US" sz="2000" dirty="0"/>
              <a:t>non-resident sales or broker</a:t>
            </a:r>
            <a:br>
              <a:rPr lang="en-US" sz="2000" dirty="0"/>
            </a:br>
            <a:endParaRPr lang="en-US" sz="2000" dirty="0"/>
          </a:p>
          <a:p>
            <a:pPr lvl="1" indent="-342900">
              <a:buFont typeface="Wingdings" panose="05000000000000000000" pitchFamily="2" charset="2"/>
              <a:buChar char="q"/>
            </a:pPr>
            <a:r>
              <a:rPr lang="en-US" sz="2400" dirty="0"/>
              <a:t>Broker – only states</a:t>
            </a:r>
          </a:p>
          <a:p>
            <a:pPr lvl="2" indent="-342900">
              <a:buFont typeface="Wingdings" panose="05000000000000000000" pitchFamily="2" charset="2"/>
              <a:buChar char="§"/>
            </a:pPr>
            <a:r>
              <a:rPr lang="en-US" sz="2000" dirty="0"/>
              <a:t>managing broker</a:t>
            </a:r>
          </a:p>
          <a:p>
            <a:pPr lvl="2" indent="-342900">
              <a:buFont typeface="Wingdings" panose="05000000000000000000" pitchFamily="2" charset="2"/>
              <a:buChar char="§"/>
            </a:pPr>
            <a:r>
              <a:rPr lang="en-US" sz="2000" dirty="0"/>
              <a:t>broker</a:t>
            </a:r>
          </a:p>
          <a:p>
            <a:pPr lvl="2" indent="-342900">
              <a:buFont typeface="Wingdings" panose="05000000000000000000" pitchFamily="2" charset="2"/>
              <a:buChar char="§"/>
            </a:pPr>
            <a:r>
              <a:rPr lang="en-US" sz="2000" dirty="0"/>
              <a:t>business entities (see above)</a:t>
            </a:r>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State License Law</a:t>
            </a:r>
          </a:p>
          <a:p>
            <a:endParaRPr lang="en-US" b="1" dirty="0">
              <a:solidFill>
                <a:srgbClr val="FF0000"/>
              </a:solidFill>
            </a:endParaRPr>
          </a:p>
          <a:p>
            <a:r>
              <a:rPr lang="en-US" b="1" dirty="0">
                <a:solidFill>
                  <a:srgbClr val="FF0000"/>
                </a:solidFill>
              </a:rPr>
              <a:t>Obtaining a Real Estate License</a:t>
            </a:r>
          </a:p>
          <a:p>
            <a:endParaRPr lang="en-US" b="1" dirty="0"/>
          </a:p>
          <a:p>
            <a:r>
              <a:rPr lang="en-US" b="1" dirty="0"/>
              <a:t>License Regulation</a:t>
            </a:r>
          </a:p>
          <a:p>
            <a:endParaRPr lang="en-US" dirty="0"/>
          </a:p>
          <a:p>
            <a:endParaRPr lang="en-US" dirty="0"/>
          </a:p>
        </p:txBody>
      </p:sp>
      <p:cxnSp>
        <p:nvCxnSpPr>
          <p:cNvPr id="3" name="Straight Connector 2"/>
          <p:cNvCxnSpPr/>
          <p:nvPr/>
        </p:nvCxnSpPr>
        <p:spPr>
          <a:xfrm>
            <a:off x="2279177" y="2286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#22 R.E. Licensing &amp; Regulation          Slide 22-6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916300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Co-Ownership</a:t>
            </a:r>
          </a:p>
          <a:p>
            <a:pPr marL="0" lvl="0" indent="0">
              <a:buNone/>
            </a:pPr>
            <a:endParaRPr lang="en-US" sz="2400" b="1" dirty="0">
              <a:solidFill>
                <a:srgbClr val="FF0000"/>
              </a:solidFill>
            </a:endParaRPr>
          </a:p>
          <a:p>
            <a:pPr marL="457200" lvl="1" indent="0">
              <a:buNone/>
            </a:pPr>
            <a:r>
              <a:rPr lang="en-US" sz="2400" b="1" dirty="0"/>
              <a:t>Tenancy by the entireties</a:t>
            </a:r>
            <a:br>
              <a:rPr lang="en-US" sz="2400" b="1" dirty="0"/>
            </a:br>
            <a:endParaRPr lang="en-US" sz="2400" b="1" dirty="0"/>
          </a:p>
          <a:p>
            <a:pPr lvl="1">
              <a:buFont typeface="Wingdings" panose="05000000000000000000" pitchFamily="2" charset="2"/>
              <a:buChar char="q"/>
            </a:pPr>
            <a:r>
              <a:rPr lang="en-US" sz="2400" dirty="0"/>
              <a:t>Equal, undivided interest jointly owned by </a:t>
            </a:r>
            <a:r>
              <a:rPr lang="en-US" sz="2400" b="1" dirty="0"/>
              <a:t>husband and wife</a:t>
            </a:r>
          </a:p>
          <a:p>
            <a:pPr lvl="1">
              <a:buFont typeface="Wingdings" panose="05000000000000000000" pitchFamily="2" charset="2"/>
              <a:buChar char="q"/>
            </a:pPr>
            <a:r>
              <a:rPr lang="en-US" sz="2400" dirty="0"/>
              <a:t>Estate passes automatically to spouse</a:t>
            </a:r>
          </a:p>
          <a:p>
            <a:pPr lvl="1">
              <a:buFont typeface="Wingdings" panose="05000000000000000000" pitchFamily="2" charset="2"/>
              <a:buChar char="q"/>
            </a:pPr>
            <a:r>
              <a:rPr lang="en-US" sz="2400" dirty="0"/>
              <a:t>Terminated by </a:t>
            </a:r>
          </a:p>
          <a:p>
            <a:pPr lvl="2">
              <a:buFont typeface="Wingdings" panose="05000000000000000000" pitchFamily="2" charset="2"/>
              <a:buChar char="§"/>
            </a:pPr>
            <a:r>
              <a:rPr lang="en-US" dirty="0"/>
              <a:t>divorce</a:t>
            </a:r>
          </a:p>
          <a:p>
            <a:pPr lvl="2">
              <a:buFont typeface="Wingdings" panose="05000000000000000000" pitchFamily="2" charset="2"/>
              <a:buChar char="§"/>
            </a:pPr>
            <a:r>
              <a:rPr lang="en-US" dirty="0"/>
              <a:t>death </a:t>
            </a:r>
          </a:p>
          <a:p>
            <a:pPr lvl="2">
              <a:buFont typeface="Wingdings" panose="05000000000000000000" pitchFamily="2" charset="2"/>
              <a:buChar char="§"/>
            </a:pPr>
            <a:r>
              <a:rPr lang="en-US" dirty="0"/>
              <a:t>mutual agreement </a:t>
            </a:r>
          </a:p>
          <a:p>
            <a:pPr lvl="2">
              <a:buFont typeface="Wingdings" panose="05000000000000000000" pitchFamily="2" charset="2"/>
              <a:buChar char="§"/>
            </a:pPr>
            <a:r>
              <a:rPr lang="en-US" dirty="0"/>
              <a:t>joint debt judgments</a:t>
            </a:r>
          </a:p>
          <a:p>
            <a:pPr lvl="1">
              <a:buFont typeface="Wingdings" panose="05000000000000000000" pitchFamily="2" charset="2"/>
              <a:buChar char="q"/>
            </a:pPr>
            <a:r>
              <a:rPr lang="en-US" sz="2400" dirty="0"/>
              <a:t>Still being determined in many states if this applies to same-sex spouses</a:t>
            </a:r>
          </a:p>
        </p:txBody>
      </p:sp>
      <p:sp>
        <p:nvSpPr>
          <p:cNvPr id="8" name="Text Placeholder 7"/>
          <p:cNvSpPr>
            <a:spLocks noGrp="1"/>
          </p:cNvSpPr>
          <p:nvPr>
            <p:ph type="body" sz="half" idx="2"/>
          </p:nvPr>
        </p:nvSpPr>
        <p:spPr>
          <a:xfrm>
            <a:off x="266699" y="19050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solidFill>
                  <a:srgbClr val="FF0000"/>
                </a:solidFill>
              </a:rPr>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p:nvPr/>
        </p:nvCxnSpPr>
        <p:spPr>
          <a:xfrm>
            <a:off x="2209800" y="381000"/>
            <a:ext cx="0" cy="4419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4-9</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51869E74-1972-48F0-B2AC-2646A5E1C15C}"/>
              </a:ext>
            </a:extLst>
          </p:cNvPr>
          <p:cNvCxnSpPr>
            <a:cxnSpLocks/>
          </p:cNvCxnSpPr>
          <p:nvPr/>
        </p:nvCxnSpPr>
        <p:spPr>
          <a:xfrm>
            <a:off x="2209800" y="4572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9314962"/>
      </p:ext>
    </p:extLst>
  </p:cSld>
  <p:clrMapOvr>
    <a:masterClrMapping/>
  </p:clrMapOvr>
</p:sld>
</file>

<file path=ppt/slides/slide5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200" dirty="0"/>
              <a:t># 22: </a:t>
            </a:r>
            <a:br>
              <a:rPr lang="en-US" sz="2200" dirty="0"/>
            </a:br>
            <a:r>
              <a:rPr lang="en-US" sz="2200" dirty="0"/>
              <a:t>Real Estate Licensing and</a:t>
            </a:r>
            <a:br>
              <a:rPr lang="en-US" sz="2200" dirty="0"/>
            </a:br>
            <a:r>
              <a:rPr lang="en-US" sz="2200" dirty="0"/>
              <a:t>Regulation</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Obtaining a Real Estate License</a:t>
            </a:r>
          </a:p>
          <a:p>
            <a:pPr marL="0" indent="0">
              <a:buNone/>
            </a:pPr>
            <a:endParaRPr lang="en-US" sz="1200" b="1" dirty="0"/>
          </a:p>
          <a:p>
            <a:pPr marL="400050" lvl="1" indent="0">
              <a:buNone/>
            </a:pPr>
            <a:r>
              <a:rPr lang="en-US" sz="2400" b="1" dirty="0"/>
              <a:t>License status</a:t>
            </a:r>
          </a:p>
          <a:p>
            <a:pPr lvl="1" indent="-342900">
              <a:buFont typeface="Wingdings" panose="05000000000000000000" pitchFamily="2" charset="2"/>
              <a:buChar char="q"/>
            </a:pPr>
            <a:r>
              <a:rPr lang="en-US" sz="2400" dirty="0"/>
              <a:t>Active if practicing</a:t>
            </a:r>
          </a:p>
          <a:p>
            <a:pPr lvl="1" indent="-342900">
              <a:buFont typeface="Wingdings" panose="05000000000000000000" pitchFamily="2" charset="2"/>
              <a:buChar char="q"/>
            </a:pPr>
            <a:r>
              <a:rPr lang="en-US" sz="2400" dirty="0"/>
              <a:t>Inactive if not practicing</a:t>
            </a:r>
          </a:p>
          <a:p>
            <a:pPr lvl="1" indent="-342900">
              <a:buFont typeface="Wingdings" panose="05000000000000000000" pitchFamily="2" charset="2"/>
              <a:buChar char="q"/>
            </a:pPr>
            <a:r>
              <a:rPr lang="en-US" sz="2400" dirty="0"/>
              <a:t>Inactive or expired if renewal requirements not met</a:t>
            </a:r>
            <a:br>
              <a:rPr lang="en-US" sz="2400" dirty="0"/>
            </a:br>
            <a:endParaRPr lang="en-US" sz="2400" dirty="0"/>
          </a:p>
          <a:p>
            <a:pPr lvl="1" indent="-342900">
              <a:buFont typeface="Wingdings" panose="05000000000000000000" pitchFamily="2" charset="2"/>
              <a:buChar char="q"/>
            </a:pPr>
            <a:r>
              <a:rPr lang="en-US" sz="2400" b="1" dirty="0"/>
              <a:t>Voided </a:t>
            </a:r>
            <a:r>
              <a:rPr lang="en-US" sz="2400" dirty="0"/>
              <a:t>licenses</a:t>
            </a:r>
          </a:p>
          <a:p>
            <a:pPr lvl="2" indent="-342900">
              <a:buFont typeface="Wingdings" panose="05000000000000000000" pitchFamily="2" charset="2"/>
              <a:buChar char="§"/>
            </a:pPr>
            <a:r>
              <a:rPr lang="en-US" dirty="0"/>
              <a:t>by suspension</a:t>
            </a:r>
          </a:p>
          <a:p>
            <a:pPr lvl="2" indent="-342900">
              <a:buFont typeface="Wingdings" panose="05000000000000000000" pitchFamily="2" charset="2"/>
              <a:buChar char="§"/>
            </a:pPr>
            <a:r>
              <a:rPr lang="en-US" dirty="0"/>
              <a:t>by revocation</a:t>
            </a:r>
          </a:p>
          <a:p>
            <a:pPr lvl="2" indent="-342900">
              <a:buFont typeface="Wingdings" panose="05000000000000000000" pitchFamily="2" charset="2"/>
              <a:buChar char="§"/>
            </a:pPr>
            <a:r>
              <a:rPr lang="en-US" dirty="0"/>
              <a:t>by expiration</a:t>
            </a:r>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State License Law</a:t>
            </a:r>
          </a:p>
          <a:p>
            <a:endParaRPr lang="en-US" b="1" dirty="0">
              <a:solidFill>
                <a:srgbClr val="FF0000"/>
              </a:solidFill>
            </a:endParaRPr>
          </a:p>
          <a:p>
            <a:r>
              <a:rPr lang="en-US" b="1" dirty="0">
                <a:solidFill>
                  <a:srgbClr val="FF0000"/>
                </a:solidFill>
              </a:rPr>
              <a:t>Obtaining a Real Estate License</a:t>
            </a:r>
          </a:p>
          <a:p>
            <a:endParaRPr lang="en-US" b="1" dirty="0"/>
          </a:p>
          <a:p>
            <a:r>
              <a:rPr lang="en-US" b="1" dirty="0"/>
              <a:t>License Regulation</a:t>
            </a:r>
          </a:p>
          <a:p>
            <a:endParaRPr lang="en-US" dirty="0"/>
          </a:p>
          <a:p>
            <a:endParaRPr lang="en-US" dirty="0"/>
          </a:p>
        </p:txBody>
      </p:sp>
      <p:cxnSp>
        <p:nvCxnSpPr>
          <p:cNvPr id="3" name="Straight Connector 2"/>
          <p:cNvCxnSpPr/>
          <p:nvPr/>
        </p:nvCxnSpPr>
        <p:spPr>
          <a:xfrm>
            <a:off x="2279177" y="2286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#22 R.E. Licensing &amp; Regulation          Slide 22-7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82560007"/>
      </p:ext>
    </p:extLst>
  </p:cSld>
  <p:clrMapOvr>
    <a:masterClrMapping/>
  </p:clrMapOvr>
</p:sld>
</file>

<file path=ppt/slides/slide5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200" dirty="0"/>
              <a:t># 22: </a:t>
            </a:r>
            <a:br>
              <a:rPr lang="en-US" sz="2200" dirty="0"/>
            </a:br>
            <a:r>
              <a:rPr lang="en-US" sz="2200" dirty="0"/>
              <a:t>Real Estate Licensing and</a:t>
            </a:r>
            <a:br>
              <a:rPr lang="en-US" sz="2200" dirty="0"/>
            </a:br>
            <a:r>
              <a:rPr lang="en-US" sz="2200" dirty="0"/>
              <a:t>Regulation</a:t>
            </a:r>
          </a:p>
        </p:txBody>
      </p:sp>
      <p:sp>
        <p:nvSpPr>
          <p:cNvPr id="7" name="Content Placeholder 6"/>
          <p:cNvSpPr>
            <a:spLocks noGrp="1"/>
          </p:cNvSpPr>
          <p:nvPr>
            <p:ph idx="1"/>
          </p:nvPr>
        </p:nvSpPr>
        <p:spPr>
          <a:xfrm>
            <a:off x="2438400" y="273050"/>
            <a:ext cx="6553200" cy="6127750"/>
          </a:xfrm>
        </p:spPr>
        <p:txBody>
          <a:bodyPr>
            <a:normAutofit lnSpcReduction="10000"/>
          </a:bodyPr>
          <a:lstStyle/>
          <a:p>
            <a:pPr marL="0" indent="0">
              <a:buNone/>
            </a:pPr>
            <a:endParaRPr lang="en-US" sz="2400" b="1" dirty="0">
              <a:solidFill>
                <a:srgbClr val="FF0000"/>
              </a:solidFill>
            </a:endParaRPr>
          </a:p>
          <a:p>
            <a:pPr marL="0" indent="0">
              <a:buNone/>
            </a:pPr>
            <a:r>
              <a:rPr lang="en-US" sz="2400" b="1" dirty="0">
                <a:solidFill>
                  <a:srgbClr val="FF0000"/>
                </a:solidFill>
              </a:rPr>
              <a:t>Obtaining a Real Estate License</a:t>
            </a:r>
          </a:p>
          <a:p>
            <a:pPr marL="0" indent="0">
              <a:buNone/>
            </a:pPr>
            <a:endParaRPr lang="en-US" sz="1200" b="1" dirty="0"/>
          </a:p>
          <a:p>
            <a:pPr marL="400050" lvl="1" indent="0">
              <a:buNone/>
            </a:pPr>
            <a:r>
              <a:rPr lang="en-US" sz="2400" b="1" dirty="0"/>
              <a:t>Licensing requirements</a:t>
            </a:r>
          </a:p>
          <a:p>
            <a:pPr marL="400050" lvl="1" indent="0">
              <a:buNone/>
            </a:pPr>
            <a:endParaRPr lang="en-US" sz="2400" b="1" dirty="0"/>
          </a:p>
          <a:p>
            <a:pPr lvl="1" indent="-342900">
              <a:buFont typeface="Wingdings" panose="05000000000000000000" pitchFamily="2" charset="2"/>
              <a:buChar char="q"/>
            </a:pPr>
            <a:r>
              <a:rPr lang="en-US" sz="2400" b="1" dirty="0"/>
              <a:t>Personal</a:t>
            </a:r>
          </a:p>
          <a:p>
            <a:pPr lvl="2" indent="-342900">
              <a:buFont typeface="Wingdings" panose="05000000000000000000" pitchFamily="2" charset="2"/>
              <a:buChar char="§"/>
            </a:pPr>
            <a:r>
              <a:rPr lang="en-US" dirty="0"/>
              <a:t>age, mental competence, general education, character</a:t>
            </a:r>
            <a:br>
              <a:rPr lang="en-US" sz="2000" dirty="0"/>
            </a:br>
            <a:endParaRPr lang="en-US" sz="2000" dirty="0"/>
          </a:p>
          <a:p>
            <a:pPr lvl="1" indent="-342900">
              <a:buFont typeface="Wingdings" panose="05000000000000000000" pitchFamily="2" charset="2"/>
              <a:buChar char="q"/>
            </a:pPr>
            <a:r>
              <a:rPr lang="en-US" sz="2400" b="1" dirty="0"/>
              <a:t>Specific education</a:t>
            </a:r>
          </a:p>
          <a:p>
            <a:pPr lvl="2" indent="-342900">
              <a:buFont typeface="Wingdings" panose="05000000000000000000" pitchFamily="2" charset="2"/>
              <a:buChar char="§"/>
            </a:pPr>
            <a:r>
              <a:rPr lang="en-US" dirty="0"/>
              <a:t>completion of required real estate courses</a:t>
            </a:r>
            <a:br>
              <a:rPr lang="en-US" sz="2000" dirty="0"/>
            </a:br>
            <a:endParaRPr lang="en-US" sz="2000" dirty="0"/>
          </a:p>
          <a:p>
            <a:pPr lvl="1" indent="-342900">
              <a:buFont typeface="Wingdings" panose="05000000000000000000" pitchFamily="2" charset="2"/>
              <a:buChar char="q"/>
            </a:pPr>
            <a:r>
              <a:rPr lang="en-US" sz="2400" b="1" dirty="0"/>
              <a:t>Experience</a:t>
            </a:r>
          </a:p>
          <a:p>
            <a:pPr lvl="2" indent="-342900">
              <a:buFont typeface="Wingdings" panose="05000000000000000000" pitchFamily="2" charset="2"/>
              <a:buChar char="§"/>
            </a:pPr>
            <a:r>
              <a:rPr lang="en-US" dirty="0"/>
              <a:t>may be required if applying for broker's license</a:t>
            </a:r>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State License Law</a:t>
            </a:r>
          </a:p>
          <a:p>
            <a:endParaRPr lang="en-US" b="1" dirty="0">
              <a:solidFill>
                <a:srgbClr val="FF0000"/>
              </a:solidFill>
            </a:endParaRPr>
          </a:p>
          <a:p>
            <a:r>
              <a:rPr lang="en-US" b="1" dirty="0">
                <a:solidFill>
                  <a:srgbClr val="FF0000"/>
                </a:solidFill>
              </a:rPr>
              <a:t>Obtaining a Real Estate License</a:t>
            </a:r>
          </a:p>
          <a:p>
            <a:endParaRPr lang="en-US" b="1" dirty="0"/>
          </a:p>
          <a:p>
            <a:r>
              <a:rPr lang="en-US" b="1" dirty="0"/>
              <a:t>License Regulation</a:t>
            </a:r>
          </a:p>
          <a:p>
            <a:endParaRPr lang="en-US" dirty="0"/>
          </a:p>
          <a:p>
            <a:endParaRPr lang="en-US" dirty="0"/>
          </a:p>
        </p:txBody>
      </p:sp>
      <p:cxnSp>
        <p:nvCxnSpPr>
          <p:cNvPr id="3" name="Straight Connector 2"/>
          <p:cNvCxnSpPr/>
          <p:nvPr/>
        </p:nvCxnSpPr>
        <p:spPr>
          <a:xfrm>
            <a:off x="2279177" y="2286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#22 R.E. Licensing &amp; Regulation          Slide 22-8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57863690"/>
      </p:ext>
    </p:extLst>
  </p:cSld>
  <p:clrMapOvr>
    <a:masterClrMapping/>
  </p:clrMapOvr>
</p:sld>
</file>

<file path=ppt/slides/slide5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200" dirty="0"/>
              <a:t># 22: </a:t>
            </a:r>
            <a:br>
              <a:rPr lang="en-US" sz="2200" dirty="0"/>
            </a:br>
            <a:r>
              <a:rPr lang="en-US" sz="2200" dirty="0"/>
              <a:t>Real Estate Licensing and</a:t>
            </a:r>
            <a:br>
              <a:rPr lang="en-US" sz="2200" dirty="0"/>
            </a:br>
            <a:r>
              <a:rPr lang="en-US" sz="2200" dirty="0"/>
              <a:t>Regulation</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License Regulation</a:t>
            </a:r>
          </a:p>
          <a:p>
            <a:pPr marL="0" indent="0">
              <a:buNone/>
            </a:pPr>
            <a:endParaRPr lang="en-US" sz="800" b="1" dirty="0"/>
          </a:p>
          <a:p>
            <a:pPr marL="400050" lvl="1" indent="0">
              <a:buNone/>
            </a:pPr>
            <a:r>
              <a:rPr lang="en-US" sz="2400" b="1" dirty="0"/>
              <a:t>The Real Estate Commission</a:t>
            </a:r>
            <a:endParaRPr lang="en-US" sz="1000" b="1" dirty="0"/>
          </a:p>
          <a:p>
            <a:pPr marL="400050" lvl="1" indent="0">
              <a:buNone/>
            </a:pPr>
            <a:endParaRPr lang="en-US" sz="900" b="1" dirty="0"/>
          </a:p>
          <a:p>
            <a:pPr lvl="1" indent="-342900">
              <a:buFont typeface="Wingdings" panose="05000000000000000000" pitchFamily="2" charset="2"/>
              <a:buChar char="q"/>
            </a:pPr>
            <a:r>
              <a:rPr lang="en-US" sz="2400" dirty="0"/>
              <a:t>State government entity that regulates and administers the license law</a:t>
            </a:r>
            <a:br>
              <a:rPr lang="en-US" sz="2400" dirty="0"/>
            </a:br>
            <a:endParaRPr lang="en-US" sz="2400" dirty="0"/>
          </a:p>
          <a:p>
            <a:pPr lvl="1" indent="-342900">
              <a:buFont typeface="Wingdings" panose="05000000000000000000" pitchFamily="2" charset="2"/>
              <a:buChar char="q"/>
            </a:pPr>
            <a:r>
              <a:rPr lang="en-US" sz="2400" dirty="0"/>
              <a:t>Oversees licensing process</a:t>
            </a:r>
            <a:br>
              <a:rPr lang="en-US" sz="2400" dirty="0"/>
            </a:br>
            <a:endParaRPr lang="en-US" sz="2400" dirty="0"/>
          </a:p>
          <a:p>
            <a:pPr lvl="1" indent="-342900">
              <a:buFont typeface="Wingdings" panose="05000000000000000000" pitchFamily="2" charset="2"/>
              <a:buChar char="q"/>
            </a:pPr>
            <a:r>
              <a:rPr lang="en-US" sz="2400" dirty="0"/>
              <a:t>Enforces license law provisions</a:t>
            </a:r>
            <a:br>
              <a:rPr lang="en-US" sz="2400" dirty="0"/>
            </a:br>
            <a:endParaRPr lang="en-US" sz="2400" dirty="0"/>
          </a:p>
          <a:p>
            <a:pPr lvl="1" indent="-342900">
              <a:buFont typeface="Wingdings" panose="05000000000000000000" pitchFamily="2" charset="2"/>
              <a:buChar char="q"/>
            </a:pPr>
            <a:r>
              <a:rPr lang="en-US" sz="2400" dirty="0"/>
              <a:t>Handles consumer and licensee complaints</a:t>
            </a:r>
            <a:br>
              <a:rPr lang="en-US" sz="2400" dirty="0"/>
            </a:br>
            <a:endParaRPr lang="en-US" sz="2400" dirty="0"/>
          </a:p>
          <a:p>
            <a:pPr lvl="1" indent="-342900">
              <a:buFont typeface="Wingdings" panose="05000000000000000000" pitchFamily="2" charset="2"/>
              <a:buChar char="q"/>
            </a:pPr>
            <a:r>
              <a:rPr lang="en-US" sz="2400" dirty="0"/>
              <a:t>Maintains education and research foundation</a:t>
            </a:r>
          </a:p>
          <a:p>
            <a:pPr marL="400050" lvl="1" indent="0">
              <a:buNone/>
            </a:pPr>
            <a:endParaRPr lang="en-US" sz="2400" b="1"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State License Law</a:t>
            </a:r>
          </a:p>
          <a:p>
            <a:endParaRPr lang="en-US" b="1" dirty="0">
              <a:solidFill>
                <a:srgbClr val="FF0000"/>
              </a:solidFill>
            </a:endParaRPr>
          </a:p>
          <a:p>
            <a:r>
              <a:rPr lang="en-US" b="1" dirty="0"/>
              <a:t>Obtaining a Real Estate License</a:t>
            </a:r>
          </a:p>
          <a:p>
            <a:endParaRPr lang="en-US" b="1" dirty="0"/>
          </a:p>
          <a:p>
            <a:r>
              <a:rPr lang="en-US" b="1" dirty="0">
                <a:solidFill>
                  <a:srgbClr val="FF0000"/>
                </a:solidFill>
              </a:rPr>
              <a:t>License Regulation</a:t>
            </a:r>
          </a:p>
          <a:p>
            <a:endParaRPr lang="en-US" dirty="0"/>
          </a:p>
          <a:p>
            <a:endParaRPr lang="en-US" dirty="0"/>
          </a:p>
        </p:txBody>
      </p:sp>
      <p:cxnSp>
        <p:nvCxnSpPr>
          <p:cNvPr id="3" name="Straight Connector 2"/>
          <p:cNvCxnSpPr/>
          <p:nvPr/>
        </p:nvCxnSpPr>
        <p:spPr>
          <a:xfrm>
            <a:off x="2279177" y="2286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#22 R.E. Licensing &amp; Regulation          Slide 22-9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539114"/>
      </p:ext>
    </p:extLst>
  </p:cSld>
  <p:clrMapOvr>
    <a:masterClrMapping/>
  </p:clrMapOvr>
</p:sld>
</file>

<file path=ppt/slides/slide5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200" dirty="0"/>
              <a:t># 22: </a:t>
            </a:r>
            <a:br>
              <a:rPr lang="en-US" sz="2200" dirty="0"/>
            </a:br>
            <a:r>
              <a:rPr lang="en-US" sz="2200" dirty="0"/>
              <a:t>Real Estate Licensing and</a:t>
            </a:r>
            <a:br>
              <a:rPr lang="en-US" sz="2200" dirty="0"/>
            </a:br>
            <a:r>
              <a:rPr lang="en-US" sz="2200" dirty="0"/>
              <a:t>Regulation</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License Regulation</a:t>
            </a:r>
          </a:p>
          <a:p>
            <a:pPr marL="0" indent="0">
              <a:buNone/>
            </a:pPr>
            <a:endParaRPr lang="en-US" sz="800" b="1" dirty="0"/>
          </a:p>
          <a:p>
            <a:pPr marL="400050" lvl="1" indent="0">
              <a:buNone/>
            </a:pPr>
            <a:r>
              <a:rPr lang="en-US" sz="2400" b="1" dirty="0"/>
              <a:t>Focuses of Commission regulation </a:t>
            </a:r>
          </a:p>
          <a:p>
            <a:pPr marL="400050" lvl="1" indent="0">
              <a:buNone/>
            </a:pPr>
            <a:endParaRPr lang="en-US" sz="1400" b="1" dirty="0"/>
          </a:p>
          <a:p>
            <a:pPr lvl="1" indent="-342900">
              <a:buFont typeface="Wingdings" panose="05000000000000000000" pitchFamily="2" charset="2"/>
              <a:buChar char="q"/>
            </a:pPr>
            <a:r>
              <a:rPr lang="en-US" sz="2400" dirty="0"/>
              <a:t>Licensing and license status</a:t>
            </a:r>
            <a:br>
              <a:rPr lang="en-US" sz="2400" dirty="0"/>
            </a:br>
            <a:endParaRPr lang="en-US" sz="2400" dirty="0"/>
          </a:p>
          <a:p>
            <a:pPr lvl="1" indent="-342900">
              <a:buFont typeface="Wingdings" panose="05000000000000000000" pitchFamily="2" charset="2"/>
              <a:buChar char="q"/>
            </a:pPr>
            <a:r>
              <a:rPr lang="en-US" sz="2400" dirty="0"/>
              <a:t>Real estate schools and programs</a:t>
            </a:r>
            <a:br>
              <a:rPr lang="en-US" sz="2400" dirty="0"/>
            </a:br>
            <a:endParaRPr lang="en-US" sz="2400" dirty="0"/>
          </a:p>
          <a:p>
            <a:pPr lvl="1" indent="-342900">
              <a:buFont typeface="Wingdings" panose="05000000000000000000" pitchFamily="2" charset="2"/>
              <a:buChar char="q"/>
            </a:pPr>
            <a:r>
              <a:rPr lang="en-US" sz="2400" dirty="0"/>
              <a:t>Practices of licensees</a:t>
            </a:r>
            <a:br>
              <a:rPr lang="en-US" sz="2400" dirty="0"/>
            </a:br>
            <a:endParaRPr lang="en-US" sz="2400" dirty="0"/>
          </a:p>
          <a:p>
            <a:pPr lvl="1" indent="-342900">
              <a:buFont typeface="Wingdings" panose="05000000000000000000" pitchFamily="2" charset="2"/>
              <a:buChar char="q"/>
            </a:pPr>
            <a:r>
              <a:rPr lang="en-US" sz="2400" dirty="0"/>
              <a:t>Professional guidelines to protect public</a:t>
            </a:r>
            <a:br>
              <a:rPr lang="en-US" sz="2400" dirty="0"/>
            </a:br>
            <a:endParaRPr lang="en-US" sz="2400" dirty="0"/>
          </a:p>
          <a:p>
            <a:pPr lvl="1" indent="-342900">
              <a:buFont typeface="Wingdings" panose="05000000000000000000" pitchFamily="2" charset="2"/>
              <a:buChar char="q"/>
            </a:pPr>
            <a:r>
              <a:rPr lang="en-US" sz="2400" dirty="0"/>
              <a:t>Disputes and complaints</a:t>
            </a:r>
            <a:br>
              <a:rPr lang="en-US" sz="2400" dirty="0"/>
            </a:br>
            <a:endParaRPr lang="en-US" sz="2400" dirty="0"/>
          </a:p>
          <a:p>
            <a:pPr lvl="1" indent="-342900">
              <a:buFont typeface="Wingdings" panose="05000000000000000000" pitchFamily="2" charset="2"/>
              <a:buChar char="q"/>
            </a:pPr>
            <a:r>
              <a:rPr lang="en-US" sz="2400" dirty="0"/>
              <a:t>Issuance, suspension or revocation of licenses</a:t>
            </a:r>
          </a:p>
          <a:p>
            <a:pPr marL="400050" lvl="1" indent="0">
              <a:buNone/>
            </a:pPr>
            <a:endParaRPr lang="en-US" sz="900" b="1" dirty="0"/>
          </a:p>
          <a:p>
            <a:pPr marL="400050" lvl="1" indent="0">
              <a:buNone/>
            </a:pPr>
            <a:endParaRPr lang="en-US" sz="2400" b="1"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State License Law</a:t>
            </a:r>
          </a:p>
          <a:p>
            <a:endParaRPr lang="en-US" b="1" dirty="0">
              <a:solidFill>
                <a:srgbClr val="FF0000"/>
              </a:solidFill>
            </a:endParaRPr>
          </a:p>
          <a:p>
            <a:r>
              <a:rPr lang="en-US" b="1" dirty="0"/>
              <a:t>Obtaining a Real Estate License</a:t>
            </a:r>
          </a:p>
          <a:p>
            <a:endParaRPr lang="en-US" b="1" dirty="0"/>
          </a:p>
          <a:p>
            <a:r>
              <a:rPr lang="en-US" b="1" dirty="0">
                <a:solidFill>
                  <a:srgbClr val="FF0000"/>
                </a:solidFill>
              </a:rPr>
              <a:t>License Regulation</a:t>
            </a:r>
          </a:p>
          <a:p>
            <a:endParaRPr lang="en-US" dirty="0"/>
          </a:p>
          <a:p>
            <a:endParaRPr lang="en-US" dirty="0"/>
          </a:p>
        </p:txBody>
      </p:sp>
      <p:cxnSp>
        <p:nvCxnSpPr>
          <p:cNvPr id="3" name="Straight Connector 2"/>
          <p:cNvCxnSpPr/>
          <p:nvPr/>
        </p:nvCxnSpPr>
        <p:spPr>
          <a:xfrm>
            <a:off x="2279177" y="2286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#22 R.E. Licensing &amp; Regulation          Slide 22-10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88823585"/>
      </p:ext>
    </p:extLst>
  </p:cSld>
  <p:clrMapOvr>
    <a:masterClrMapping/>
  </p:clrMapOvr>
</p:sld>
</file>

<file path=ppt/slides/slide5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a:bodyPr>
          <a:lstStyle/>
          <a:p>
            <a:pPr>
              <a:spcBef>
                <a:spcPts val="0"/>
              </a:spcBef>
            </a:pPr>
            <a:r>
              <a:rPr lang="en-US" sz="2200" dirty="0"/>
              <a:t># 22: </a:t>
            </a:r>
            <a:br>
              <a:rPr lang="en-US" sz="2200" dirty="0"/>
            </a:br>
            <a:r>
              <a:rPr lang="en-US" sz="2200" dirty="0"/>
              <a:t>Real Estate Licensing and</a:t>
            </a:r>
            <a:br>
              <a:rPr lang="en-US" sz="2200" dirty="0"/>
            </a:br>
            <a:r>
              <a:rPr lang="en-US" sz="2200" dirty="0"/>
              <a:t>Regulation</a:t>
            </a:r>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License Regulation</a:t>
            </a:r>
          </a:p>
          <a:p>
            <a:pPr marL="0" indent="0">
              <a:buNone/>
            </a:pPr>
            <a:endParaRPr lang="en-US" sz="800" b="1" dirty="0"/>
          </a:p>
          <a:p>
            <a:pPr marL="400050" lvl="1" indent="0">
              <a:buNone/>
            </a:pPr>
            <a:r>
              <a:rPr lang="en-US" sz="2400" b="1" dirty="0"/>
              <a:t>Bonds and recovery funds</a:t>
            </a:r>
          </a:p>
          <a:p>
            <a:pPr marL="400050" lvl="1" indent="0">
              <a:buNone/>
            </a:pPr>
            <a:endParaRPr lang="en-US" sz="1600" b="1" dirty="0"/>
          </a:p>
          <a:p>
            <a:pPr lvl="1" indent="-342900">
              <a:buFont typeface="Wingdings" panose="05000000000000000000" pitchFamily="2" charset="2"/>
              <a:buChar char="q"/>
            </a:pPr>
            <a:r>
              <a:rPr lang="en-US" sz="2400" dirty="0"/>
              <a:t>Ensure that the public will be able to collect on settlements for damages and money judgments </a:t>
            </a:r>
            <a:r>
              <a:rPr lang="en-US" sz="2400"/>
              <a:t>against licensees </a:t>
            </a:r>
            <a:endParaRPr lang="en-US" sz="2400" dirty="0"/>
          </a:p>
          <a:p>
            <a:pPr marL="400050" lvl="1" indent="0">
              <a:buNone/>
            </a:pPr>
            <a:endParaRPr lang="en-US" sz="900" b="1" dirty="0"/>
          </a:p>
          <a:p>
            <a:pPr marL="400050" lvl="1" indent="0">
              <a:buNone/>
            </a:pPr>
            <a:endParaRPr lang="en-US" sz="2400" b="1" dirty="0"/>
          </a:p>
          <a:p>
            <a:pPr marL="800100" lvl="2" indent="0">
              <a:buNone/>
            </a:pPr>
            <a:endParaRPr lang="en-US" b="1" dirty="0"/>
          </a:p>
        </p:txBody>
      </p:sp>
      <p:sp>
        <p:nvSpPr>
          <p:cNvPr id="8" name="Text Placeholder 7"/>
          <p:cNvSpPr>
            <a:spLocks noGrp="1"/>
          </p:cNvSpPr>
          <p:nvPr>
            <p:ph type="body" sz="half" idx="2"/>
          </p:nvPr>
        </p:nvSpPr>
        <p:spPr>
          <a:xfrm>
            <a:off x="221777" y="1723030"/>
            <a:ext cx="2057399" cy="4753970"/>
          </a:xfrm>
          <a:noFill/>
        </p:spPr>
        <p:txBody>
          <a:bodyPr>
            <a:noAutofit/>
          </a:bodyPr>
          <a:lstStyle/>
          <a:p>
            <a:endParaRPr lang="en-US" b="1" dirty="0">
              <a:solidFill>
                <a:srgbClr val="FF0000"/>
              </a:solidFill>
            </a:endParaRPr>
          </a:p>
          <a:p>
            <a:r>
              <a:rPr lang="en-US" b="1" dirty="0"/>
              <a:t>State License Law</a:t>
            </a:r>
          </a:p>
          <a:p>
            <a:endParaRPr lang="en-US" b="1" dirty="0">
              <a:solidFill>
                <a:srgbClr val="FF0000"/>
              </a:solidFill>
            </a:endParaRPr>
          </a:p>
          <a:p>
            <a:r>
              <a:rPr lang="en-US" b="1" dirty="0"/>
              <a:t>Obtaining a Real Estate License</a:t>
            </a:r>
          </a:p>
          <a:p>
            <a:endParaRPr lang="en-US" b="1" dirty="0"/>
          </a:p>
          <a:p>
            <a:r>
              <a:rPr lang="en-US" b="1" dirty="0">
                <a:solidFill>
                  <a:srgbClr val="FF0000"/>
                </a:solidFill>
              </a:rPr>
              <a:t>License Regulation</a:t>
            </a:r>
          </a:p>
          <a:p>
            <a:endParaRPr lang="en-US" dirty="0"/>
          </a:p>
          <a:p>
            <a:endParaRPr lang="en-US" dirty="0"/>
          </a:p>
        </p:txBody>
      </p:sp>
      <p:cxnSp>
        <p:nvCxnSpPr>
          <p:cNvPr id="3" name="Straight Connector 2"/>
          <p:cNvCxnSpPr/>
          <p:nvPr/>
        </p:nvCxnSpPr>
        <p:spPr>
          <a:xfrm>
            <a:off x="2279177" y="228600"/>
            <a:ext cx="0" cy="3429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#22 R.E. Licensing &amp; Regulation          Slide 22-11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94893390"/>
      </p:ext>
    </p:extLst>
  </p:cSld>
  <p:clrMapOvr>
    <a:masterClrMapping/>
  </p:clrMapOvr>
</p:sld>
</file>

<file path=ppt/slides/slide5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29424"/>
            <a:ext cx="9144000" cy="6887424"/>
          </a:xfrm>
          <a:prstGeom prst="rect">
            <a:avLst/>
          </a:prstGeom>
        </p:spPr>
      </p:pic>
      <p:sp>
        <p:nvSpPr>
          <p:cNvPr id="14" name="Rectangle 13"/>
          <p:cNvSpPr/>
          <p:nvPr/>
        </p:nvSpPr>
        <p:spPr>
          <a:xfrm>
            <a:off x="754" y="0"/>
            <a:ext cx="9144001"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199" y="533400"/>
            <a:ext cx="8229600" cy="639762"/>
          </a:xfrm>
        </p:spPr>
        <p:txBody>
          <a:bodyPr>
            <a:noAutofit/>
          </a:bodyPr>
          <a:lstStyle/>
          <a:p>
            <a:r>
              <a:rPr lang="en-US" b="1" dirty="0">
                <a:solidFill>
                  <a:schemeClr val="bg1"/>
                </a:solidFill>
              </a:rPr>
              <a:t>Unit 23:</a:t>
            </a:r>
            <a:r>
              <a:rPr lang="en-US" dirty="0">
                <a:solidFill>
                  <a:schemeClr val="bg1"/>
                </a:solidFill>
              </a:rPr>
              <a:t> </a:t>
            </a:r>
            <a:r>
              <a:rPr lang="en-US" b="1" dirty="0">
                <a:solidFill>
                  <a:schemeClr val="bg1"/>
                </a:solidFill>
              </a:rPr>
              <a:t>RISK MANAGEMENT</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1581149" y="2133600"/>
          <a:ext cx="5981700" cy="2438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9" y="64008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#23 Risk Management                Slide 23-1 </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4667633"/>
      </p:ext>
    </p:extLst>
  </p:cSld>
  <p:clrMapOvr>
    <a:masterClrMapping/>
  </p:clrMapOvr>
</p:sld>
</file>

<file path=ppt/slides/slide5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600" b="1" dirty="0">
              <a:solidFill>
                <a:srgbClr val="FF0000"/>
              </a:solidFill>
            </a:endParaRPr>
          </a:p>
          <a:p>
            <a:pPr marL="0" indent="0">
              <a:buNone/>
            </a:pPr>
            <a:r>
              <a:rPr lang="en-US" sz="2400" b="1" dirty="0">
                <a:solidFill>
                  <a:srgbClr val="FF0000"/>
                </a:solidFill>
              </a:rPr>
              <a:t>Risk Management Strategies</a:t>
            </a:r>
          </a:p>
          <a:p>
            <a:pPr marL="0" indent="0">
              <a:buNone/>
            </a:pPr>
            <a:endParaRPr lang="en-US" sz="1200" b="1" dirty="0"/>
          </a:p>
          <a:p>
            <a:pPr lvl="1" indent="-342900">
              <a:buFont typeface="Wingdings" panose="05000000000000000000" pitchFamily="2" charset="2"/>
              <a:buChar char="q"/>
            </a:pPr>
            <a:r>
              <a:rPr lang="en-US" sz="2400" dirty="0"/>
              <a:t>Risk is the chance of losing something</a:t>
            </a:r>
            <a:br>
              <a:rPr lang="en-US" sz="2400" dirty="0"/>
            </a:br>
            <a:endParaRPr lang="en-US" sz="2400" dirty="0"/>
          </a:p>
          <a:p>
            <a:pPr lvl="1" indent="-342900">
              <a:buFont typeface="Wingdings" panose="05000000000000000000" pitchFamily="2" charset="2"/>
              <a:buChar char="q"/>
            </a:pPr>
            <a:r>
              <a:rPr lang="en-US" sz="2400" dirty="0"/>
              <a:t>Two critical dimensions of risk: </a:t>
            </a:r>
            <a:endParaRPr lang="en-US" sz="1200" dirty="0"/>
          </a:p>
          <a:p>
            <a:pPr marL="400050" lvl="1" indent="0">
              <a:buNone/>
            </a:pPr>
            <a:endParaRPr lang="en-US" sz="1100" dirty="0"/>
          </a:p>
          <a:p>
            <a:pPr lvl="2" indent="-342900">
              <a:buFont typeface="Wingdings" panose="05000000000000000000" pitchFamily="2" charset="2"/>
              <a:buChar char="§"/>
            </a:pPr>
            <a:r>
              <a:rPr lang="en-US" dirty="0"/>
              <a:t>extent of exposure</a:t>
            </a:r>
          </a:p>
          <a:p>
            <a:pPr lvl="2" indent="-342900">
              <a:buFont typeface="Wingdings" panose="05000000000000000000" pitchFamily="2" charset="2"/>
              <a:buChar char="§"/>
            </a:pPr>
            <a:r>
              <a:rPr lang="en-US" dirty="0"/>
              <a:t>the probability that the loss will occur</a:t>
            </a:r>
            <a:br>
              <a:rPr lang="en-US" sz="2000" dirty="0"/>
            </a:br>
            <a:endParaRPr lang="en-US" sz="2000" dirty="0"/>
          </a:p>
          <a:p>
            <a:pPr marL="857250" lvl="1" indent="-457200">
              <a:buFont typeface="Wingdings" panose="05000000000000000000" pitchFamily="2" charset="2"/>
              <a:buChar char="q"/>
            </a:pPr>
            <a:r>
              <a:rPr lang="en-US" sz="2400" dirty="0"/>
              <a:t>Risk management is taking a </a:t>
            </a:r>
            <a:r>
              <a:rPr lang="en-US" sz="2400" b="1" dirty="0"/>
              <a:t>structured approach</a:t>
            </a:r>
            <a:r>
              <a:rPr lang="en-US" sz="2400" dirty="0"/>
              <a:t> to controlling risk and its consequences</a:t>
            </a:r>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Risk Management Strategies</a:t>
            </a:r>
          </a:p>
          <a:p>
            <a:endParaRPr lang="en-US" b="1" dirty="0">
              <a:solidFill>
                <a:srgbClr val="FF0000"/>
              </a:solidFill>
            </a:endParaRPr>
          </a:p>
          <a:p>
            <a:r>
              <a:rPr lang="en-US" b="1" dirty="0"/>
              <a:t>Risk Management Procedures</a:t>
            </a:r>
          </a:p>
          <a:p>
            <a:endParaRPr lang="en-US" b="1" dirty="0"/>
          </a:p>
          <a:p>
            <a:r>
              <a:rPr lang="en-US" b="1" dirty="0"/>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14945350"/>
      </p:ext>
    </p:extLst>
  </p:cSld>
  <p:clrMapOvr>
    <a:masterClrMapping/>
  </p:clrMapOvr>
</p:sld>
</file>

<file path=ppt/slides/slide5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lnSpcReduction="10000"/>
          </a:bodyPr>
          <a:lstStyle/>
          <a:p>
            <a:pPr marL="0" indent="0">
              <a:buNone/>
            </a:pPr>
            <a:endParaRPr lang="en-US" sz="2400" b="1" dirty="0">
              <a:solidFill>
                <a:srgbClr val="FF0000"/>
              </a:solidFill>
            </a:endParaRPr>
          </a:p>
          <a:p>
            <a:pPr marL="0" indent="0">
              <a:buNone/>
            </a:pPr>
            <a:r>
              <a:rPr lang="en-US" sz="2400" b="1" dirty="0">
                <a:solidFill>
                  <a:srgbClr val="FF0000"/>
                </a:solidFill>
              </a:rPr>
              <a:t>Risk Management Strategies</a:t>
            </a:r>
          </a:p>
          <a:p>
            <a:pPr marL="0" indent="0">
              <a:buNone/>
            </a:pPr>
            <a:endParaRPr lang="en-US" sz="1200" b="1" dirty="0"/>
          </a:p>
          <a:p>
            <a:pPr marL="400050" lvl="1" indent="0">
              <a:buNone/>
            </a:pPr>
            <a:r>
              <a:rPr lang="en-US" sz="2400" b="1" dirty="0"/>
              <a:t>Four risk management strategies</a:t>
            </a:r>
            <a:endParaRPr lang="en-US" sz="1000" b="1" dirty="0"/>
          </a:p>
          <a:p>
            <a:pPr marL="400050" lvl="1" indent="0">
              <a:buNone/>
            </a:pPr>
            <a:endParaRPr lang="en-US" sz="1000" b="1" dirty="0"/>
          </a:p>
          <a:p>
            <a:pPr lvl="1" indent="-342900">
              <a:buFont typeface="Wingdings" panose="05000000000000000000" pitchFamily="2" charset="2"/>
              <a:buChar char="q"/>
            </a:pPr>
            <a:r>
              <a:rPr lang="en-US" sz="2400" b="1" dirty="0"/>
              <a:t>Avoidance</a:t>
            </a:r>
          </a:p>
          <a:p>
            <a:pPr lvl="1" indent="-342900">
              <a:buFont typeface="Wingdings" panose="05000000000000000000" pitchFamily="2" charset="2"/>
              <a:buChar char="q"/>
            </a:pPr>
            <a:r>
              <a:rPr lang="en-US" sz="2400" b="1" dirty="0"/>
              <a:t>Reduction</a:t>
            </a:r>
          </a:p>
          <a:p>
            <a:pPr lvl="1" indent="-342900">
              <a:buFont typeface="Wingdings" panose="05000000000000000000" pitchFamily="2" charset="2"/>
              <a:buChar char="q"/>
            </a:pPr>
            <a:r>
              <a:rPr lang="en-US" sz="2400" b="1" dirty="0"/>
              <a:t>Transference</a:t>
            </a:r>
          </a:p>
          <a:p>
            <a:pPr lvl="1" indent="-342900">
              <a:buFont typeface="Wingdings" panose="05000000000000000000" pitchFamily="2" charset="2"/>
              <a:buChar char="q"/>
            </a:pPr>
            <a:r>
              <a:rPr lang="en-US" sz="2400" b="1" dirty="0"/>
              <a:t>Retention</a:t>
            </a:r>
            <a:br>
              <a:rPr lang="en-US" sz="2400" b="1" dirty="0"/>
            </a:br>
            <a:r>
              <a:rPr lang="en-US" sz="2400" b="1" dirty="0"/>
              <a:t>		____________________</a:t>
            </a:r>
            <a:br>
              <a:rPr lang="en-US" sz="2400" b="1" dirty="0"/>
            </a:br>
            <a:endParaRPr lang="en-US" sz="2400" b="1" dirty="0"/>
          </a:p>
          <a:p>
            <a:pPr marL="857250" lvl="1" indent="-457200">
              <a:buFont typeface="+mj-lt"/>
              <a:buAutoNum type="arabicParenR"/>
            </a:pPr>
            <a:r>
              <a:rPr lang="en-US" sz="2400" b="1" dirty="0"/>
              <a:t>Avoidance</a:t>
            </a:r>
          </a:p>
          <a:p>
            <a:pPr lvl="2" indent="-342900">
              <a:buFont typeface="Wingdings" panose="05000000000000000000" pitchFamily="2" charset="2"/>
              <a:buChar char="§"/>
            </a:pPr>
            <a:r>
              <a:rPr lang="en-US" dirty="0"/>
              <a:t>refrain from risky activity</a:t>
            </a:r>
          </a:p>
          <a:p>
            <a:pPr lvl="2" indent="-342900">
              <a:buFont typeface="Wingdings" panose="05000000000000000000" pitchFamily="2" charset="2"/>
              <a:buChar char="§"/>
            </a:pPr>
            <a:r>
              <a:rPr lang="en-US" dirty="0" err="1"/>
              <a:t>eg</a:t>
            </a:r>
            <a:r>
              <a:rPr lang="en-US" dirty="0"/>
              <a:t>, assuring buyers a property will appreciate</a:t>
            </a:r>
            <a:br>
              <a:rPr lang="en-US" dirty="0"/>
            </a:br>
            <a:br>
              <a:rPr lang="en-US" sz="2000" dirty="0"/>
            </a:br>
            <a:endParaRPr lang="en-US" sz="600"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Risk Management Strategies</a:t>
            </a:r>
          </a:p>
          <a:p>
            <a:endParaRPr lang="en-US" b="1" dirty="0">
              <a:solidFill>
                <a:srgbClr val="FF0000"/>
              </a:solidFill>
            </a:endParaRPr>
          </a:p>
          <a:p>
            <a:r>
              <a:rPr lang="en-US" b="1" dirty="0"/>
              <a:t>Risk Management Procedures</a:t>
            </a:r>
          </a:p>
          <a:p>
            <a:endParaRPr lang="en-US" b="1" dirty="0"/>
          </a:p>
          <a:p>
            <a:r>
              <a:rPr lang="en-US" b="1" dirty="0"/>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74569882"/>
      </p:ext>
    </p:extLst>
  </p:cSld>
  <p:clrMapOvr>
    <a:masterClrMapping/>
  </p:clrMapOvr>
</p:sld>
</file>

<file path=ppt/slides/slide5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Risk Management Strategies</a:t>
            </a:r>
          </a:p>
          <a:p>
            <a:pPr marL="0" indent="0">
              <a:buNone/>
            </a:pPr>
            <a:endParaRPr lang="en-US" sz="1200" b="1" dirty="0"/>
          </a:p>
          <a:p>
            <a:pPr marL="400050" lvl="1" indent="0">
              <a:buNone/>
            </a:pPr>
            <a:r>
              <a:rPr lang="en-US" sz="2400" b="1" dirty="0"/>
              <a:t>Four risk management strategies (cont.)</a:t>
            </a:r>
            <a:endParaRPr lang="en-US" sz="1000" b="1" dirty="0"/>
          </a:p>
          <a:p>
            <a:pPr marL="400050" lvl="1" indent="0">
              <a:buNone/>
            </a:pPr>
            <a:endParaRPr lang="en-US" sz="1000" b="1" dirty="0"/>
          </a:p>
          <a:p>
            <a:pPr marL="857250" lvl="1" indent="-457200">
              <a:buFont typeface="+mj-lt"/>
              <a:buAutoNum type="arabicParenR" startAt="2"/>
            </a:pPr>
            <a:r>
              <a:rPr lang="en-US" sz="2400" b="1" dirty="0"/>
              <a:t>Reduction </a:t>
            </a:r>
          </a:p>
          <a:p>
            <a:pPr lvl="2" indent="-342900">
              <a:buFont typeface="Wingdings" panose="05000000000000000000" pitchFamily="2" charset="2"/>
              <a:buChar char="§"/>
            </a:pPr>
            <a:r>
              <a:rPr lang="en-US" dirty="0"/>
              <a:t>reduce probability of loss</a:t>
            </a:r>
          </a:p>
          <a:p>
            <a:pPr lvl="2" indent="-342900">
              <a:buFont typeface="Wingdings" panose="05000000000000000000" pitchFamily="2" charset="2"/>
              <a:buChar char="§"/>
            </a:pPr>
            <a:r>
              <a:rPr lang="en-US" dirty="0"/>
              <a:t>reduce severity of loss</a:t>
            </a:r>
          </a:p>
          <a:p>
            <a:pPr lvl="2" indent="-342900">
              <a:buFont typeface="Wingdings" panose="05000000000000000000" pitchFamily="2" charset="2"/>
              <a:buChar char="§"/>
            </a:pPr>
            <a:r>
              <a:rPr lang="en-US" dirty="0"/>
              <a:t>share responsibility for a decision</a:t>
            </a:r>
            <a:br>
              <a:rPr lang="en-US" sz="600" dirty="0"/>
            </a:br>
            <a:endParaRPr lang="en-US" sz="2000" dirty="0"/>
          </a:p>
          <a:p>
            <a:pPr marL="857250" lvl="1" indent="-457200">
              <a:buFont typeface="+mj-lt"/>
              <a:buAutoNum type="arabicParenR" startAt="3"/>
            </a:pPr>
            <a:r>
              <a:rPr lang="en-US" sz="2400" b="1" dirty="0"/>
              <a:t>Transference</a:t>
            </a:r>
          </a:p>
          <a:p>
            <a:pPr lvl="2" indent="-342900">
              <a:buFont typeface="Wingdings" panose="05000000000000000000" pitchFamily="2" charset="2"/>
              <a:buChar char="§"/>
            </a:pPr>
            <a:r>
              <a:rPr lang="en-US" dirty="0"/>
              <a:t>pass risk to another party</a:t>
            </a:r>
          </a:p>
          <a:p>
            <a:pPr lvl="2" indent="-342900">
              <a:buFont typeface="Wingdings" panose="05000000000000000000" pitchFamily="2" charset="2"/>
              <a:buChar char="§"/>
            </a:pPr>
            <a:r>
              <a:rPr lang="en-US" dirty="0"/>
              <a:t>get E &amp; O insurance</a:t>
            </a:r>
          </a:p>
          <a:p>
            <a:pPr lvl="2" indent="-342900">
              <a:buFont typeface="Wingdings" panose="05000000000000000000" pitchFamily="2" charset="2"/>
              <a:buChar char="§"/>
            </a:pPr>
            <a:r>
              <a:rPr lang="en-US" dirty="0"/>
              <a:t>by contract; insurance</a:t>
            </a:r>
          </a:p>
          <a:p>
            <a:pPr marL="400050" lvl="1" indent="0">
              <a:buNone/>
            </a:pPr>
            <a:endParaRPr lang="en-US" sz="1050"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Risk Management Strategies</a:t>
            </a:r>
          </a:p>
          <a:p>
            <a:endParaRPr lang="en-US" b="1" dirty="0">
              <a:solidFill>
                <a:srgbClr val="FF0000"/>
              </a:solidFill>
            </a:endParaRPr>
          </a:p>
          <a:p>
            <a:r>
              <a:rPr lang="en-US" b="1" dirty="0"/>
              <a:t>Risk Management Procedures</a:t>
            </a:r>
          </a:p>
          <a:p>
            <a:endParaRPr lang="en-US" b="1" dirty="0"/>
          </a:p>
          <a:p>
            <a:r>
              <a:rPr lang="en-US" b="1" dirty="0"/>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17419272"/>
      </p:ext>
    </p:extLst>
  </p:cSld>
  <p:clrMapOvr>
    <a:masterClrMapping/>
  </p:clrMapOvr>
</p:sld>
</file>

<file path=ppt/slides/slide5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Risk Management Strategies</a:t>
            </a:r>
          </a:p>
          <a:p>
            <a:pPr marL="0" indent="0">
              <a:buNone/>
            </a:pPr>
            <a:endParaRPr lang="en-US" sz="1200" b="1" dirty="0"/>
          </a:p>
          <a:p>
            <a:pPr marL="400050" lvl="1" indent="0">
              <a:buNone/>
            </a:pPr>
            <a:r>
              <a:rPr lang="en-US" sz="2400" b="1" dirty="0"/>
              <a:t>Four risk management strategies (cont.)</a:t>
            </a:r>
            <a:endParaRPr lang="en-US" sz="1000" b="1" dirty="0"/>
          </a:p>
          <a:p>
            <a:pPr marL="400050" lvl="1" indent="0">
              <a:buNone/>
            </a:pPr>
            <a:endParaRPr lang="en-US" sz="1000" b="1" dirty="0"/>
          </a:p>
          <a:p>
            <a:pPr marL="400050" lvl="1" indent="0">
              <a:buNone/>
            </a:pPr>
            <a:endParaRPr lang="en-US" sz="1050" dirty="0"/>
          </a:p>
          <a:p>
            <a:pPr marL="857250" lvl="1" indent="-457200">
              <a:buFont typeface="+mj-lt"/>
              <a:buAutoNum type="arabicParenR" startAt="4"/>
            </a:pPr>
            <a:r>
              <a:rPr lang="en-US" sz="2400" b="1" dirty="0"/>
              <a:t>Retention</a:t>
            </a:r>
          </a:p>
          <a:p>
            <a:pPr lvl="2" indent="-342900">
              <a:buFont typeface="Wingdings" panose="05000000000000000000" pitchFamily="2" charset="2"/>
              <a:buChar char="§"/>
            </a:pPr>
            <a:r>
              <a:rPr lang="en-US" dirty="0"/>
              <a:t>accept risk</a:t>
            </a:r>
          </a:p>
          <a:p>
            <a:pPr lvl="2" indent="-342900">
              <a:buFont typeface="Wingdings" panose="05000000000000000000" pitchFamily="2" charset="2"/>
              <a:buChar char="§"/>
            </a:pPr>
            <a:r>
              <a:rPr lang="en-US" dirty="0"/>
              <a:t>take responsibility for consequences</a:t>
            </a:r>
          </a:p>
          <a:p>
            <a:pPr lvl="2" indent="-342900">
              <a:buFont typeface="Wingdings" panose="05000000000000000000" pitchFamily="2" charset="2"/>
              <a:buChar char="§"/>
            </a:pPr>
            <a:r>
              <a:rPr lang="en-US" dirty="0" err="1"/>
              <a:t>eg</a:t>
            </a:r>
            <a:r>
              <a:rPr lang="en-US" dirty="0"/>
              <a:t>, pricing strategy on a listing</a:t>
            </a:r>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Risk Management Strategies</a:t>
            </a:r>
          </a:p>
          <a:p>
            <a:endParaRPr lang="en-US" b="1" dirty="0">
              <a:solidFill>
                <a:srgbClr val="FF0000"/>
              </a:solidFill>
            </a:endParaRPr>
          </a:p>
          <a:p>
            <a:r>
              <a:rPr lang="en-US" b="1" dirty="0"/>
              <a:t>Risk Management Procedures</a:t>
            </a:r>
          </a:p>
          <a:p>
            <a:endParaRPr lang="en-US" b="1" dirty="0"/>
          </a:p>
          <a:p>
            <a:r>
              <a:rPr lang="en-US" b="1" dirty="0"/>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401703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Co-Ownership</a:t>
            </a:r>
          </a:p>
          <a:p>
            <a:pPr marL="0" lvl="0" indent="0">
              <a:buNone/>
            </a:pPr>
            <a:endParaRPr lang="en-US" sz="2400" b="1" dirty="0">
              <a:solidFill>
                <a:srgbClr val="FF0000"/>
              </a:solidFill>
            </a:endParaRPr>
          </a:p>
          <a:p>
            <a:pPr marL="457200" lvl="1" indent="0">
              <a:buNone/>
            </a:pPr>
            <a:r>
              <a:rPr lang="en-US" sz="2400" b="1" dirty="0"/>
              <a:t>Community property</a:t>
            </a:r>
            <a:br>
              <a:rPr lang="en-US" sz="2400" b="1" dirty="0"/>
            </a:br>
            <a:endParaRPr lang="en-US" sz="2400" b="1" dirty="0"/>
          </a:p>
          <a:p>
            <a:pPr lvl="1">
              <a:buFont typeface="Wingdings" panose="05000000000000000000" pitchFamily="2" charset="2"/>
              <a:buChar char="q"/>
            </a:pPr>
            <a:r>
              <a:rPr lang="en-US" sz="2400" dirty="0"/>
              <a:t>Joint ownership of property by spouses as opposed to separate property</a:t>
            </a:r>
            <a:br>
              <a:rPr lang="en-US" sz="2400" dirty="0"/>
            </a:br>
            <a:endParaRPr lang="en-US" sz="2400" dirty="0"/>
          </a:p>
          <a:p>
            <a:pPr lvl="1">
              <a:buFont typeface="Wingdings" panose="05000000000000000000" pitchFamily="2" charset="2"/>
              <a:buChar char="q"/>
            </a:pPr>
            <a:r>
              <a:rPr lang="en-US" sz="2400" dirty="0"/>
              <a:t>Separate property: </a:t>
            </a:r>
          </a:p>
          <a:p>
            <a:pPr lvl="2">
              <a:buFont typeface="Wingdings" panose="05000000000000000000" pitchFamily="2" charset="2"/>
              <a:buChar char="§"/>
            </a:pPr>
            <a:r>
              <a:rPr lang="en-US" dirty="0"/>
              <a:t>Property owned before marriage</a:t>
            </a:r>
          </a:p>
          <a:p>
            <a:pPr lvl="2">
              <a:buFont typeface="Wingdings" panose="05000000000000000000" pitchFamily="2" charset="2"/>
              <a:buChar char="§"/>
            </a:pPr>
            <a:r>
              <a:rPr lang="en-US" dirty="0"/>
              <a:t>Property acquired by gift or inheritance</a:t>
            </a:r>
          </a:p>
          <a:p>
            <a:pPr lvl="2">
              <a:buFont typeface="Wingdings" panose="05000000000000000000" pitchFamily="2" charset="2"/>
              <a:buChar char="§"/>
            </a:pPr>
            <a:r>
              <a:rPr lang="en-US" dirty="0"/>
              <a:t>Property acquired with separate-property funds</a:t>
            </a:r>
          </a:p>
          <a:p>
            <a:pPr lvl="2">
              <a:buFont typeface="Wingdings" panose="05000000000000000000" pitchFamily="2" charset="2"/>
              <a:buChar char="§"/>
            </a:pPr>
            <a:r>
              <a:rPr lang="en-US" dirty="0"/>
              <a:t>Income from separate property</a:t>
            </a:r>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solidFill>
                  <a:srgbClr val="FF0000"/>
                </a:solidFill>
              </a:rPr>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p:nvPr/>
        </p:nvCxnSpPr>
        <p:spPr>
          <a:xfrm>
            <a:off x="2209800" y="381000"/>
            <a:ext cx="0" cy="4419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4-10</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540A70FB-6F68-4630-BA3B-B4C3474849A8}"/>
              </a:ext>
            </a:extLst>
          </p:cNvPr>
          <p:cNvCxnSpPr>
            <a:cxnSpLocks/>
          </p:cNvCxnSpPr>
          <p:nvPr/>
        </p:nvCxnSpPr>
        <p:spPr>
          <a:xfrm>
            <a:off x="2209800" y="4572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8527158"/>
      </p:ext>
    </p:extLst>
  </p:cSld>
  <p:clrMapOvr>
    <a:masterClrMapping/>
  </p:clrMapOvr>
</p:sld>
</file>

<file path=ppt/slides/slide5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Risk Management Procedures</a:t>
            </a:r>
          </a:p>
          <a:p>
            <a:pPr marL="0" indent="0">
              <a:buNone/>
            </a:pPr>
            <a:endParaRPr lang="en-US" sz="1200" b="1" dirty="0"/>
          </a:p>
          <a:p>
            <a:pPr lvl="1" indent="-342900">
              <a:buFont typeface="Wingdings" panose="05000000000000000000" pitchFamily="2" charset="2"/>
              <a:buChar char="q"/>
            </a:pPr>
            <a:r>
              <a:rPr lang="en-US" sz="2400" b="1" dirty="0"/>
              <a:t>Education</a:t>
            </a:r>
          </a:p>
          <a:p>
            <a:pPr lvl="1" indent="-342900">
              <a:buFont typeface="Wingdings" panose="05000000000000000000" pitchFamily="2" charset="2"/>
              <a:buChar char="q"/>
            </a:pPr>
            <a:r>
              <a:rPr lang="en-US" sz="2400" b="1" dirty="0"/>
              <a:t>Disclosure</a:t>
            </a:r>
          </a:p>
          <a:p>
            <a:pPr lvl="1" indent="-342900">
              <a:buFont typeface="Wingdings" panose="05000000000000000000" pitchFamily="2" charset="2"/>
              <a:buChar char="q"/>
            </a:pPr>
            <a:r>
              <a:rPr lang="en-US" sz="2400" b="1" dirty="0"/>
              <a:t>Documentation</a:t>
            </a:r>
          </a:p>
          <a:p>
            <a:pPr lvl="1" indent="-342900">
              <a:buFont typeface="Wingdings" panose="05000000000000000000" pitchFamily="2" charset="2"/>
              <a:buChar char="q"/>
            </a:pPr>
            <a:r>
              <a:rPr lang="en-US" sz="2400" b="1" dirty="0"/>
              <a:t>Insurance</a:t>
            </a:r>
          </a:p>
          <a:p>
            <a:pPr marL="400050" lvl="1" indent="0">
              <a:buNone/>
            </a:pPr>
            <a:r>
              <a:rPr lang="en-US" sz="2400" b="1" dirty="0"/>
              <a:t>		___________________</a:t>
            </a:r>
          </a:p>
          <a:p>
            <a:pPr marL="400050" lvl="1" indent="0">
              <a:buNone/>
            </a:pPr>
            <a:endParaRPr lang="en-US" sz="2400" b="1" dirty="0"/>
          </a:p>
          <a:p>
            <a:pPr marL="400050" lvl="1" indent="0">
              <a:buNone/>
            </a:pPr>
            <a:r>
              <a:rPr lang="en-US" sz="2400" b="1" dirty="0"/>
              <a:t>Education</a:t>
            </a:r>
          </a:p>
          <a:p>
            <a:pPr marL="857250" lvl="1" indent="-457200">
              <a:buFont typeface="Wingdings" panose="05000000000000000000" pitchFamily="2" charset="2"/>
              <a:buChar char="q"/>
            </a:pPr>
            <a:r>
              <a:rPr lang="en-US" sz="2400" dirty="0"/>
              <a:t>Knowledge and skill reduce risk</a:t>
            </a:r>
          </a:p>
          <a:p>
            <a:pPr marL="857250" lvl="1" indent="-457200">
              <a:buFont typeface="Wingdings" panose="05000000000000000000" pitchFamily="2" charset="2"/>
              <a:buChar char="q"/>
            </a:pPr>
            <a:r>
              <a:rPr lang="en-US" sz="2400" dirty="0"/>
              <a:t>Understand forms and contracts</a:t>
            </a:r>
          </a:p>
          <a:p>
            <a:pPr marL="857250" lvl="1" indent="-457200">
              <a:buFont typeface="Wingdings" panose="05000000000000000000" pitchFamily="2" charset="2"/>
              <a:buChar char="q"/>
            </a:pPr>
            <a:r>
              <a:rPr lang="en-US" sz="2400" dirty="0"/>
              <a:t>Get job training</a:t>
            </a:r>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solidFill>
                  <a:srgbClr val="FF0000"/>
                </a:solidFill>
              </a:rPr>
              <a:t>Risk Management Procedures</a:t>
            </a:r>
          </a:p>
          <a:p>
            <a:endParaRPr lang="en-US" b="1" dirty="0"/>
          </a:p>
          <a:p>
            <a:r>
              <a:rPr lang="en-US" b="1" dirty="0"/>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6391225"/>
      </p:ext>
    </p:extLst>
  </p:cSld>
  <p:clrMapOvr>
    <a:masterClrMapping/>
  </p:clrMapOvr>
</p:sld>
</file>

<file path=ppt/slides/slide5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Risk Management Procedures</a:t>
            </a:r>
          </a:p>
          <a:p>
            <a:pPr marL="0" indent="0">
              <a:buNone/>
            </a:pPr>
            <a:endParaRPr lang="en-US" sz="1200" b="1" dirty="0"/>
          </a:p>
          <a:p>
            <a:pPr marL="400050" lvl="1" indent="0">
              <a:buNone/>
            </a:pPr>
            <a:r>
              <a:rPr lang="en-US" sz="2400" b="1" dirty="0"/>
              <a:t>Disclosure</a:t>
            </a:r>
          </a:p>
          <a:p>
            <a:pPr marL="857250" lvl="1" indent="-457200">
              <a:buFont typeface="Wingdings" panose="05000000000000000000" pitchFamily="2" charset="2"/>
              <a:buChar char="q"/>
            </a:pPr>
            <a:r>
              <a:rPr lang="en-US" sz="2400" dirty="0"/>
              <a:t>Provide information to reduce misunderstanding &amp; lawsuits</a:t>
            </a:r>
            <a:br>
              <a:rPr lang="en-US" dirty="0"/>
            </a:br>
            <a:endParaRPr lang="en-US" dirty="0"/>
          </a:p>
          <a:p>
            <a:pPr marL="400050" lvl="1" indent="0">
              <a:buNone/>
            </a:pPr>
            <a:r>
              <a:rPr lang="en-US" sz="2400" b="1" dirty="0"/>
              <a:t>Disclosure areas</a:t>
            </a:r>
          </a:p>
          <a:p>
            <a:pPr marL="857250" lvl="1" indent="-457200">
              <a:buFont typeface="Wingdings" panose="05000000000000000000" pitchFamily="2" charset="2"/>
              <a:buChar char="q"/>
            </a:pPr>
            <a:r>
              <a:rPr lang="en-US" sz="2400" dirty="0"/>
              <a:t>Agency</a:t>
            </a:r>
          </a:p>
          <a:p>
            <a:pPr marL="857250" lvl="1" indent="-457200">
              <a:buFont typeface="Wingdings" panose="05000000000000000000" pitchFamily="2" charset="2"/>
              <a:buChar char="q"/>
            </a:pPr>
            <a:r>
              <a:rPr lang="en-US" sz="2400" dirty="0"/>
              <a:t>Property condition</a:t>
            </a:r>
          </a:p>
          <a:p>
            <a:pPr marL="857250" lvl="1" indent="-457200">
              <a:buFont typeface="Wingdings" panose="05000000000000000000" pitchFamily="2" charset="2"/>
              <a:buChar char="q"/>
            </a:pPr>
            <a:r>
              <a:rPr lang="en-US" sz="2400" dirty="0"/>
              <a:t>Fiduciary / statutory duties</a:t>
            </a:r>
          </a:p>
          <a:p>
            <a:pPr marL="857250" lvl="1" indent="-457200">
              <a:buFont typeface="Wingdings" panose="05000000000000000000" pitchFamily="2" charset="2"/>
              <a:buChar char="q"/>
            </a:pPr>
            <a:r>
              <a:rPr lang="en-US" sz="2400" dirty="0"/>
              <a:t>Personal interest in selling a property</a:t>
            </a:r>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solidFill>
                  <a:srgbClr val="FF0000"/>
                </a:solidFill>
              </a:rPr>
              <a:t>Risk Management Procedures</a:t>
            </a:r>
          </a:p>
          <a:p>
            <a:endParaRPr lang="en-US" b="1" dirty="0"/>
          </a:p>
          <a:p>
            <a:r>
              <a:rPr lang="en-US" b="1" dirty="0"/>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62508232"/>
      </p:ext>
    </p:extLst>
  </p:cSld>
  <p:clrMapOvr>
    <a:masterClrMapping/>
  </p:clrMapOvr>
</p:sld>
</file>

<file path=ppt/slides/slide5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Risk Management Procedures</a:t>
            </a:r>
          </a:p>
          <a:p>
            <a:pPr marL="0" indent="0">
              <a:buNone/>
            </a:pPr>
            <a:endParaRPr lang="en-US" sz="1200" b="1" dirty="0"/>
          </a:p>
          <a:p>
            <a:pPr marL="400050" lvl="1" indent="0">
              <a:buNone/>
            </a:pPr>
            <a:r>
              <a:rPr lang="en-US" sz="2400" b="1" dirty="0"/>
              <a:t>Documentation and record keeping</a:t>
            </a:r>
          </a:p>
          <a:p>
            <a:pPr marL="400050" lvl="1" indent="0">
              <a:buNone/>
            </a:pPr>
            <a:endParaRPr lang="en-US" sz="1600" b="1" dirty="0"/>
          </a:p>
          <a:p>
            <a:pPr lvl="1" indent="-342900">
              <a:buFont typeface="Wingdings" panose="05000000000000000000" pitchFamily="2" charset="2"/>
              <a:buChar char="q"/>
            </a:pPr>
            <a:r>
              <a:rPr lang="en-US" sz="2400" dirty="0"/>
              <a:t>Maintain evidence of compliance</a:t>
            </a:r>
            <a:br>
              <a:rPr lang="en-US" sz="2400" dirty="0"/>
            </a:br>
            <a:endParaRPr lang="en-US" sz="2400" dirty="0"/>
          </a:p>
          <a:p>
            <a:pPr lvl="1" indent="-342900">
              <a:buFont typeface="Wingdings" panose="05000000000000000000" pitchFamily="2" charset="2"/>
              <a:buChar char="q"/>
            </a:pPr>
            <a:r>
              <a:rPr lang="en-US" sz="2400" dirty="0"/>
              <a:t>Elements of a paper trail</a:t>
            </a:r>
          </a:p>
          <a:p>
            <a:pPr lvl="2" indent="-342900">
              <a:buFont typeface="Wingdings" panose="05000000000000000000" pitchFamily="2" charset="2"/>
              <a:buChar char="§"/>
            </a:pPr>
            <a:r>
              <a:rPr lang="en-US" dirty="0"/>
              <a:t>manuals</a:t>
            </a:r>
          </a:p>
          <a:p>
            <a:pPr lvl="2" indent="-342900">
              <a:buFont typeface="Wingdings" panose="05000000000000000000" pitchFamily="2" charset="2"/>
              <a:buChar char="§"/>
            </a:pPr>
            <a:r>
              <a:rPr lang="en-US" dirty="0"/>
              <a:t>forms</a:t>
            </a:r>
          </a:p>
          <a:p>
            <a:pPr lvl="2" indent="-342900">
              <a:buFont typeface="Wingdings" panose="05000000000000000000" pitchFamily="2" charset="2"/>
              <a:buChar char="§"/>
            </a:pPr>
            <a:r>
              <a:rPr lang="en-US" dirty="0"/>
              <a:t>records</a:t>
            </a:r>
          </a:p>
          <a:p>
            <a:pPr lvl="2" indent="-342900">
              <a:buFont typeface="Wingdings" panose="05000000000000000000" pitchFamily="2" charset="2"/>
              <a:buChar char="§"/>
            </a:pPr>
            <a:r>
              <a:rPr lang="en-US" dirty="0"/>
              <a:t>contracts</a:t>
            </a:r>
          </a:p>
          <a:p>
            <a:pPr lvl="2" indent="-342900">
              <a:buFont typeface="Wingdings" panose="05000000000000000000" pitchFamily="2" charset="2"/>
              <a:buChar char="§"/>
            </a:pPr>
            <a:r>
              <a:rPr lang="en-US" dirty="0"/>
              <a:t>accounting</a:t>
            </a:r>
          </a:p>
          <a:p>
            <a:pPr lvl="2" indent="-342900">
              <a:buFont typeface="Wingdings" panose="05000000000000000000" pitchFamily="2" charset="2"/>
              <a:buChar char="§"/>
            </a:pPr>
            <a:r>
              <a:rPr lang="en-US" dirty="0"/>
              <a:t>other documents</a:t>
            </a:r>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solidFill>
                  <a:srgbClr val="FF0000"/>
                </a:solidFill>
              </a:rPr>
              <a:t>Risk Management Procedures</a:t>
            </a:r>
          </a:p>
          <a:p>
            <a:endParaRPr lang="en-US" b="1" dirty="0"/>
          </a:p>
          <a:p>
            <a:r>
              <a:rPr lang="en-US" b="1" dirty="0"/>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4812438"/>
      </p:ext>
    </p:extLst>
  </p:cSld>
  <p:clrMapOvr>
    <a:masterClrMapping/>
  </p:clrMapOvr>
</p:sld>
</file>

<file path=ppt/slides/slide5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Risk Management Procedures</a:t>
            </a:r>
          </a:p>
          <a:p>
            <a:pPr marL="0" indent="0">
              <a:buNone/>
            </a:pPr>
            <a:endParaRPr lang="en-US" sz="1200" b="1" dirty="0"/>
          </a:p>
          <a:p>
            <a:pPr marL="400050" lvl="1" indent="0">
              <a:buNone/>
            </a:pPr>
            <a:r>
              <a:rPr lang="en-US" sz="2400" b="1" dirty="0"/>
              <a:t>Insurance – types of insurance to manage risk</a:t>
            </a:r>
          </a:p>
          <a:p>
            <a:pPr marL="400050" lvl="1" indent="0">
              <a:buNone/>
            </a:pPr>
            <a:endParaRPr lang="en-US" sz="1400" b="1" dirty="0"/>
          </a:p>
          <a:p>
            <a:pPr lvl="1" indent="-342900">
              <a:buFont typeface="Wingdings" panose="05000000000000000000" pitchFamily="2" charset="2"/>
              <a:buChar char="q"/>
            </a:pPr>
            <a:r>
              <a:rPr lang="en-US" sz="2400" dirty="0"/>
              <a:t>General liability</a:t>
            </a:r>
          </a:p>
          <a:p>
            <a:pPr lvl="1" indent="-342900">
              <a:buFont typeface="Wingdings" panose="05000000000000000000" pitchFamily="2" charset="2"/>
              <a:buChar char="q"/>
            </a:pPr>
            <a:r>
              <a:rPr lang="en-US" sz="2400" dirty="0"/>
              <a:t>E &amp; O</a:t>
            </a:r>
          </a:p>
          <a:p>
            <a:pPr lvl="1" indent="-342900">
              <a:buFont typeface="Wingdings" panose="05000000000000000000" pitchFamily="2" charset="2"/>
              <a:buChar char="q"/>
            </a:pPr>
            <a:r>
              <a:rPr lang="en-US" sz="2400" dirty="0"/>
              <a:t>Fire and hazard</a:t>
            </a:r>
          </a:p>
          <a:p>
            <a:pPr lvl="1" indent="-342900">
              <a:buFont typeface="Wingdings" panose="05000000000000000000" pitchFamily="2" charset="2"/>
              <a:buChar char="q"/>
            </a:pPr>
            <a:r>
              <a:rPr lang="en-US" sz="2400" dirty="0"/>
              <a:t>Flood</a:t>
            </a:r>
          </a:p>
          <a:p>
            <a:pPr lvl="1" indent="-342900">
              <a:buFont typeface="Wingdings" panose="05000000000000000000" pitchFamily="2" charset="2"/>
              <a:buChar char="q"/>
            </a:pPr>
            <a:r>
              <a:rPr lang="en-US" sz="2400" dirty="0"/>
              <a:t>Casualty</a:t>
            </a:r>
          </a:p>
          <a:p>
            <a:pPr lvl="1" indent="-342900">
              <a:buFont typeface="Wingdings" panose="05000000000000000000" pitchFamily="2" charset="2"/>
              <a:buChar char="q"/>
            </a:pPr>
            <a:r>
              <a:rPr lang="en-US" sz="2400" dirty="0"/>
              <a:t>Workers</a:t>
            </a:r>
          </a:p>
          <a:p>
            <a:pPr lvl="1" indent="-342900">
              <a:buFont typeface="Wingdings" panose="05000000000000000000" pitchFamily="2" charset="2"/>
              <a:buChar char="q"/>
            </a:pPr>
            <a:r>
              <a:rPr lang="en-US" sz="2400" dirty="0"/>
              <a:t>Personal property</a:t>
            </a:r>
          </a:p>
          <a:p>
            <a:pPr lvl="1" indent="-342900">
              <a:buFont typeface="Wingdings" panose="05000000000000000000" pitchFamily="2" charset="2"/>
              <a:buChar char="q"/>
            </a:pPr>
            <a:r>
              <a:rPr lang="en-US" sz="2400" dirty="0"/>
              <a:t>Consequential loss</a:t>
            </a:r>
          </a:p>
          <a:p>
            <a:pPr lvl="1" indent="-342900">
              <a:buFont typeface="Wingdings" panose="05000000000000000000" pitchFamily="2" charset="2"/>
              <a:buChar char="q"/>
            </a:pPr>
            <a:r>
              <a:rPr lang="en-US" sz="2400" dirty="0"/>
              <a:t>Surety bond</a:t>
            </a:r>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solidFill>
                  <a:srgbClr val="FF0000"/>
                </a:solidFill>
              </a:rPr>
              <a:t>Risk Management Procedures</a:t>
            </a:r>
          </a:p>
          <a:p>
            <a:endParaRPr lang="en-US" b="1" dirty="0"/>
          </a:p>
          <a:p>
            <a:r>
              <a:rPr lang="en-US" b="1" dirty="0"/>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18141503"/>
      </p:ext>
    </p:extLst>
  </p:cSld>
  <p:clrMapOvr>
    <a:masterClrMapping/>
  </p:clrMapOvr>
</p:sld>
</file>

<file path=ppt/slides/slide5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lnSpcReduction="10000"/>
          </a:bodyPr>
          <a:lstStyle/>
          <a:p>
            <a:pPr marL="0" indent="0">
              <a:buNone/>
            </a:pPr>
            <a:r>
              <a:rPr lang="en-US" sz="2400" b="1" dirty="0">
                <a:solidFill>
                  <a:srgbClr val="FF0000"/>
                </a:solidFill>
              </a:rPr>
              <a:t>Primary Areas of Risk</a:t>
            </a:r>
          </a:p>
          <a:p>
            <a:pPr marL="0" indent="0">
              <a:buNone/>
            </a:pPr>
            <a:endParaRPr lang="en-US" sz="2400" b="1" dirty="0">
              <a:solidFill>
                <a:srgbClr val="FF0000"/>
              </a:solidFill>
            </a:endParaRPr>
          </a:p>
          <a:p>
            <a:pPr lvl="1" indent="-342900">
              <a:buFont typeface="Wingdings" panose="05000000000000000000" pitchFamily="2" charset="2"/>
              <a:buChar char="q"/>
            </a:pPr>
            <a:r>
              <a:rPr lang="en-US" sz="2400" b="1" dirty="0"/>
              <a:t>Agency</a:t>
            </a:r>
          </a:p>
          <a:p>
            <a:pPr lvl="1" indent="-342900">
              <a:buFont typeface="Wingdings" panose="05000000000000000000" pitchFamily="2" charset="2"/>
              <a:buChar char="q"/>
            </a:pPr>
            <a:r>
              <a:rPr lang="en-US" sz="2400" b="1" dirty="0"/>
              <a:t>Property disclosures </a:t>
            </a:r>
          </a:p>
          <a:p>
            <a:pPr lvl="1" indent="-342900">
              <a:buFont typeface="Wingdings" panose="05000000000000000000" pitchFamily="2" charset="2"/>
              <a:buChar char="q"/>
            </a:pPr>
            <a:r>
              <a:rPr lang="en-US" sz="2400" b="1" dirty="0"/>
              <a:t>Listing and selling process </a:t>
            </a:r>
          </a:p>
          <a:p>
            <a:pPr lvl="1" indent="-342900">
              <a:buFont typeface="Wingdings" panose="05000000000000000000" pitchFamily="2" charset="2"/>
              <a:buChar char="q"/>
            </a:pPr>
            <a:r>
              <a:rPr lang="en-US" sz="2400" b="1" dirty="0"/>
              <a:t>Contracting process </a:t>
            </a:r>
          </a:p>
          <a:p>
            <a:pPr lvl="1" indent="-342900">
              <a:buFont typeface="Wingdings" panose="05000000000000000000" pitchFamily="2" charset="2"/>
              <a:buChar char="q"/>
            </a:pPr>
            <a:r>
              <a:rPr lang="en-US" sz="2400" b="1" dirty="0"/>
              <a:t>Fair Housing</a:t>
            </a:r>
          </a:p>
          <a:p>
            <a:pPr lvl="1" indent="-342900">
              <a:buFont typeface="Wingdings" panose="05000000000000000000" pitchFamily="2" charset="2"/>
              <a:buChar char="q"/>
            </a:pPr>
            <a:r>
              <a:rPr lang="en-US" sz="2400" b="1" dirty="0"/>
              <a:t>Antitrust</a:t>
            </a:r>
          </a:p>
          <a:p>
            <a:pPr lvl="1" indent="-342900">
              <a:buFont typeface="Wingdings" panose="05000000000000000000" pitchFamily="2" charset="2"/>
              <a:buChar char="q"/>
            </a:pPr>
            <a:r>
              <a:rPr lang="en-US" sz="2400" b="1" dirty="0"/>
              <a:t>Rules and regulations </a:t>
            </a:r>
          </a:p>
          <a:p>
            <a:pPr lvl="1" indent="-342900">
              <a:buFont typeface="Wingdings" panose="05000000000000000000" pitchFamily="2" charset="2"/>
              <a:buChar char="q"/>
            </a:pPr>
            <a:r>
              <a:rPr lang="en-US" sz="2400" b="1" dirty="0"/>
              <a:t>Misrepresentation </a:t>
            </a:r>
          </a:p>
          <a:p>
            <a:pPr lvl="1" indent="-342900">
              <a:buFont typeface="Wingdings" panose="05000000000000000000" pitchFamily="2" charset="2"/>
              <a:buChar char="q"/>
            </a:pPr>
            <a:r>
              <a:rPr lang="en-US" sz="2400" b="1" dirty="0"/>
              <a:t>Recommending providers </a:t>
            </a:r>
          </a:p>
          <a:p>
            <a:pPr lvl="1" indent="-342900">
              <a:buFont typeface="Wingdings" panose="05000000000000000000" pitchFamily="2" charset="2"/>
              <a:buChar char="q"/>
            </a:pPr>
            <a:r>
              <a:rPr lang="en-US" sz="2400" b="1" dirty="0"/>
              <a:t>Financing and closing </a:t>
            </a:r>
          </a:p>
          <a:p>
            <a:pPr lvl="1" indent="-342900">
              <a:buFont typeface="Wingdings" panose="05000000000000000000" pitchFamily="2" charset="2"/>
              <a:buChar char="q"/>
            </a:pPr>
            <a:r>
              <a:rPr lang="en-US" sz="2400" b="1" dirty="0"/>
              <a:t>Trust fund handling </a:t>
            </a:r>
          </a:p>
          <a:p>
            <a:pPr lvl="1" indent="-342900">
              <a:buFont typeface="Wingdings" panose="05000000000000000000" pitchFamily="2" charset="2"/>
              <a:buChar char="q"/>
            </a:pPr>
            <a:r>
              <a:rPr lang="en-US" sz="2400" b="1" dirty="0"/>
              <a:t>Safety and security</a:t>
            </a:r>
          </a:p>
          <a:p>
            <a:pPr lvl="1" indent="-342900">
              <a:buFont typeface="Wingdings" panose="05000000000000000000" pitchFamily="2" charset="2"/>
              <a:buChar char="q"/>
            </a:pPr>
            <a:r>
              <a:rPr lang="en-US" sz="2400" b="1" dirty="0"/>
              <a:t>Management Procedures</a:t>
            </a:r>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t>Risk Management Procedures</a:t>
            </a:r>
          </a:p>
          <a:p>
            <a:endParaRPr lang="en-US" b="1" dirty="0"/>
          </a:p>
          <a:p>
            <a:r>
              <a:rPr lang="en-US" b="1" dirty="0">
                <a:solidFill>
                  <a:srgbClr val="FF0000"/>
                </a:solidFill>
              </a:rPr>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04920838"/>
      </p:ext>
    </p:extLst>
  </p:cSld>
  <p:clrMapOvr>
    <a:masterClrMapping/>
  </p:clrMapOvr>
</p:sld>
</file>

<file path=ppt/slides/slide5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Primary Areas Of Risk</a:t>
            </a:r>
          </a:p>
          <a:p>
            <a:pPr marL="0" indent="0">
              <a:buNone/>
            </a:pPr>
            <a:endParaRPr lang="en-US" sz="1100" b="1" dirty="0">
              <a:solidFill>
                <a:srgbClr val="FF0000"/>
              </a:solidFill>
            </a:endParaRPr>
          </a:p>
          <a:p>
            <a:pPr marL="400050" lvl="1" indent="0">
              <a:buNone/>
            </a:pPr>
            <a:r>
              <a:rPr lang="en-US" sz="2400" b="1" dirty="0"/>
              <a:t>Agency</a:t>
            </a:r>
          </a:p>
          <a:p>
            <a:pPr lvl="1" indent="-342900">
              <a:buFont typeface="Wingdings" panose="05000000000000000000" pitchFamily="2" charset="2"/>
              <a:buChar char="q"/>
            </a:pPr>
            <a:r>
              <a:rPr lang="en-US" sz="2400" dirty="0"/>
              <a:t>Fulfill agency disclosure requirements</a:t>
            </a:r>
          </a:p>
          <a:p>
            <a:pPr lvl="1" indent="-342900">
              <a:buFont typeface="Wingdings" panose="05000000000000000000" pitchFamily="2" charset="2"/>
              <a:buChar char="q"/>
            </a:pPr>
            <a:r>
              <a:rPr lang="en-US" sz="2400" dirty="0"/>
              <a:t>Discharge fiduciary duties and duties to customers</a:t>
            </a:r>
          </a:p>
          <a:p>
            <a:pPr lvl="1" indent="-342900">
              <a:buFont typeface="Wingdings" panose="05000000000000000000" pitchFamily="2" charset="2"/>
              <a:buChar char="q"/>
            </a:pPr>
            <a:r>
              <a:rPr lang="en-US" sz="2400" dirty="0"/>
              <a:t>Avoid conflicts of interest</a:t>
            </a:r>
          </a:p>
          <a:p>
            <a:pPr lvl="1" indent="-342900">
              <a:buFont typeface="Wingdings" panose="05000000000000000000" pitchFamily="2" charset="2"/>
              <a:buChar char="q"/>
            </a:pPr>
            <a:r>
              <a:rPr lang="en-US" sz="2400" dirty="0"/>
              <a:t>Uphold legal confidentialities</a:t>
            </a:r>
          </a:p>
          <a:p>
            <a:pPr marL="400050" lvl="1" indent="0">
              <a:buNone/>
            </a:pPr>
            <a:endParaRPr lang="en-US" sz="1200" b="1" dirty="0"/>
          </a:p>
          <a:p>
            <a:pPr marL="400050" lvl="1" indent="0">
              <a:buNone/>
            </a:pPr>
            <a:r>
              <a:rPr lang="en-US" sz="2400" b="1" dirty="0"/>
              <a:t>Property disclosures </a:t>
            </a:r>
          </a:p>
          <a:p>
            <a:pPr lvl="1" indent="-342900">
              <a:buFont typeface="Wingdings" panose="05000000000000000000" pitchFamily="2" charset="2"/>
              <a:buChar char="q"/>
            </a:pPr>
            <a:r>
              <a:rPr lang="en-US" sz="2400" dirty="0"/>
              <a:t>Seller’s property condition disclosure</a:t>
            </a:r>
          </a:p>
          <a:p>
            <a:pPr lvl="1" indent="-342900">
              <a:buFont typeface="Wingdings" panose="05000000000000000000" pitchFamily="2" charset="2"/>
              <a:buChar char="q"/>
            </a:pPr>
            <a:r>
              <a:rPr lang="en-US" sz="2400" dirty="0"/>
              <a:t>Material facts disclosure</a:t>
            </a:r>
          </a:p>
          <a:p>
            <a:pPr lvl="1" indent="-342900">
              <a:buFont typeface="Wingdings" panose="05000000000000000000" pitchFamily="2" charset="2"/>
              <a:buChar char="q"/>
            </a:pPr>
            <a:r>
              <a:rPr lang="en-US" sz="2400" dirty="0"/>
              <a:t>Lead paint, infestations, mold, radon</a:t>
            </a:r>
            <a:br>
              <a:rPr lang="en-US" sz="2400" dirty="0"/>
            </a:br>
            <a:endParaRPr lang="en-US" sz="2400" dirty="0"/>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t>Risk Management Procedures</a:t>
            </a:r>
          </a:p>
          <a:p>
            <a:endParaRPr lang="en-US" b="1" dirty="0"/>
          </a:p>
          <a:p>
            <a:r>
              <a:rPr lang="en-US" b="1" dirty="0">
                <a:solidFill>
                  <a:srgbClr val="FF0000"/>
                </a:solidFill>
              </a:rPr>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02636161"/>
      </p:ext>
    </p:extLst>
  </p:cSld>
  <p:clrMapOvr>
    <a:masterClrMapping/>
  </p:clrMapOvr>
</p:sld>
</file>

<file path=ppt/slides/slide5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fontScale="92500" lnSpcReduction="20000"/>
          </a:bodyPr>
          <a:lstStyle/>
          <a:p>
            <a:pPr marL="0" indent="0">
              <a:buNone/>
            </a:pPr>
            <a:r>
              <a:rPr lang="en-US" sz="2600" b="1" dirty="0">
                <a:solidFill>
                  <a:srgbClr val="FF0000"/>
                </a:solidFill>
              </a:rPr>
              <a:t>Primary Areas of Risk</a:t>
            </a:r>
          </a:p>
          <a:p>
            <a:pPr marL="0" indent="0">
              <a:buNone/>
            </a:pPr>
            <a:endParaRPr lang="en-US" sz="2600" b="1" dirty="0">
              <a:solidFill>
                <a:srgbClr val="FF0000"/>
              </a:solidFill>
            </a:endParaRPr>
          </a:p>
          <a:p>
            <a:pPr marL="400050" lvl="1" indent="0">
              <a:buNone/>
            </a:pPr>
            <a:r>
              <a:rPr lang="en-US" sz="2600" b="1" dirty="0"/>
              <a:t>Listing and selling risk areas</a:t>
            </a:r>
          </a:p>
          <a:p>
            <a:pPr marL="400050" lvl="1" indent="0">
              <a:buNone/>
            </a:pPr>
            <a:endParaRPr lang="en-US" sz="2200" b="1" dirty="0"/>
          </a:p>
          <a:p>
            <a:pPr marL="400050" lvl="1" indent="0">
              <a:buNone/>
            </a:pPr>
            <a:endParaRPr lang="en-US" sz="900" b="1" dirty="0"/>
          </a:p>
          <a:p>
            <a:pPr lvl="1" indent="-342900">
              <a:buFont typeface="Wingdings" panose="05000000000000000000" pitchFamily="2" charset="2"/>
              <a:buChar char="q"/>
            </a:pPr>
            <a:r>
              <a:rPr lang="en-US" sz="2600" dirty="0"/>
              <a:t>Listing agreement accuracy</a:t>
            </a:r>
            <a:br>
              <a:rPr lang="en-US" sz="2600" dirty="0"/>
            </a:br>
            <a:endParaRPr lang="en-US" sz="2600" dirty="0"/>
          </a:p>
          <a:p>
            <a:pPr lvl="1" indent="-342900">
              <a:buFont typeface="Wingdings" panose="05000000000000000000" pitchFamily="2" charset="2"/>
              <a:buChar char="q"/>
            </a:pPr>
            <a:r>
              <a:rPr lang="en-US" sz="2600" dirty="0"/>
              <a:t>Comparative market analysis results</a:t>
            </a:r>
            <a:br>
              <a:rPr lang="en-US" sz="2600" dirty="0"/>
            </a:br>
            <a:endParaRPr lang="en-US" sz="2600" dirty="0"/>
          </a:p>
          <a:p>
            <a:pPr lvl="1" indent="-342900">
              <a:buFont typeface="Wingdings" panose="05000000000000000000" pitchFamily="2" charset="2"/>
              <a:buChar char="q"/>
            </a:pPr>
            <a:r>
              <a:rPr lang="en-US" sz="2600" dirty="0"/>
              <a:t>Closing cost estimates</a:t>
            </a:r>
            <a:br>
              <a:rPr lang="en-US" sz="2600" dirty="0"/>
            </a:br>
            <a:endParaRPr lang="en-US" sz="2600" dirty="0"/>
          </a:p>
          <a:p>
            <a:pPr lvl="1" indent="-342900">
              <a:buFont typeface="Wingdings" panose="05000000000000000000" pitchFamily="2" charset="2"/>
              <a:buChar char="q"/>
            </a:pPr>
            <a:r>
              <a:rPr lang="en-US" sz="2600" dirty="0"/>
              <a:t>Advertising</a:t>
            </a:r>
            <a:br>
              <a:rPr lang="en-US" sz="2600" dirty="0"/>
            </a:br>
            <a:endParaRPr lang="en-US" sz="2600" dirty="0"/>
          </a:p>
          <a:p>
            <a:pPr lvl="1" indent="-342900">
              <a:buFont typeface="Wingdings" panose="05000000000000000000" pitchFamily="2" charset="2"/>
              <a:buChar char="q"/>
            </a:pPr>
            <a:r>
              <a:rPr lang="en-US" sz="2600" dirty="0"/>
              <a:t>Authorizations and permissions</a:t>
            </a:r>
          </a:p>
          <a:p>
            <a:pPr marL="400050" lvl="1" indent="0">
              <a:buNone/>
            </a:pPr>
            <a:endParaRPr lang="en-US" sz="2600" dirty="0"/>
          </a:p>
          <a:p>
            <a:pPr lvl="1" indent="-342900">
              <a:buFont typeface="Wingdings" panose="05000000000000000000" pitchFamily="2" charset="2"/>
              <a:buChar char="q"/>
            </a:pPr>
            <a:r>
              <a:rPr lang="en-US" sz="2600" dirty="0"/>
              <a:t>Exceeding expertise</a:t>
            </a:r>
          </a:p>
          <a:p>
            <a:pPr marL="400050" lvl="1" indent="0">
              <a:buNone/>
            </a:pPr>
            <a:endParaRPr lang="en-US" sz="1200" b="1" dirty="0"/>
          </a:p>
          <a:p>
            <a:pPr marL="400050" lvl="1" indent="0">
              <a:buNone/>
            </a:pPr>
            <a:br>
              <a:rPr lang="en-US" sz="2400" dirty="0"/>
            </a:br>
            <a:endParaRPr lang="en-US" sz="2400" dirty="0"/>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t>Risk Management Procedures</a:t>
            </a:r>
          </a:p>
          <a:p>
            <a:endParaRPr lang="en-US" b="1" dirty="0"/>
          </a:p>
          <a:p>
            <a:r>
              <a:rPr lang="en-US" b="1" dirty="0">
                <a:solidFill>
                  <a:srgbClr val="FF0000"/>
                </a:solidFill>
              </a:rPr>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44078183"/>
      </p:ext>
    </p:extLst>
  </p:cSld>
  <p:clrMapOvr>
    <a:masterClrMapping/>
  </p:clrMapOvr>
</p:sld>
</file>

<file path=ppt/slides/slide5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fontScale="92500" lnSpcReduction="20000"/>
          </a:bodyPr>
          <a:lstStyle/>
          <a:p>
            <a:pPr marL="0" indent="0">
              <a:buNone/>
            </a:pPr>
            <a:r>
              <a:rPr lang="en-US" sz="2600" b="1" dirty="0">
                <a:solidFill>
                  <a:srgbClr val="FF0000"/>
                </a:solidFill>
              </a:rPr>
              <a:t>Primary Areas of Risk</a:t>
            </a:r>
          </a:p>
          <a:p>
            <a:pPr marL="0" indent="0">
              <a:buNone/>
            </a:pPr>
            <a:endParaRPr lang="en-US" sz="1300" b="1" dirty="0">
              <a:solidFill>
                <a:srgbClr val="FF0000"/>
              </a:solidFill>
            </a:endParaRPr>
          </a:p>
          <a:p>
            <a:pPr marL="400050" lvl="1" indent="0">
              <a:buNone/>
            </a:pPr>
            <a:r>
              <a:rPr lang="en-US" sz="2600" b="1" dirty="0"/>
              <a:t>Risk management in the contracting process</a:t>
            </a:r>
          </a:p>
          <a:p>
            <a:pPr marL="400050" lvl="1" indent="0">
              <a:buNone/>
            </a:pPr>
            <a:endParaRPr lang="en-US" sz="2600" dirty="0"/>
          </a:p>
          <a:p>
            <a:pPr lvl="1" indent="-342900">
              <a:buFont typeface="Wingdings" panose="05000000000000000000" pitchFamily="2" charset="2"/>
              <a:buChar char="q"/>
            </a:pPr>
            <a:r>
              <a:rPr lang="en-US" sz="2600" dirty="0"/>
              <a:t>Contracts for real estate must be in writing</a:t>
            </a:r>
            <a:br>
              <a:rPr lang="en-US" sz="2600" dirty="0"/>
            </a:br>
            <a:endParaRPr lang="en-US" sz="2600" dirty="0"/>
          </a:p>
          <a:p>
            <a:pPr lvl="1" indent="-342900">
              <a:buFont typeface="Wingdings" panose="05000000000000000000" pitchFamily="2" charset="2"/>
              <a:buChar char="q"/>
            </a:pPr>
            <a:r>
              <a:rPr lang="en-US" sz="2600" dirty="0"/>
              <a:t>Inaccuracy endangers contract</a:t>
            </a:r>
            <a:br>
              <a:rPr lang="en-US" sz="2600" dirty="0"/>
            </a:br>
            <a:endParaRPr lang="en-US" sz="2600" dirty="0"/>
          </a:p>
          <a:p>
            <a:pPr lvl="1" indent="-342900">
              <a:buFont typeface="Wingdings" panose="05000000000000000000" pitchFamily="2" charset="2"/>
              <a:buChar char="q"/>
            </a:pPr>
            <a:r>
              <a:rPr lang="en-US" sz="2600" dirty="0"/>
              <a:t>Avoid unauthorized practice of law</a:t>
            </a:r>
          </a:p>
          <a:p>
            <a:pPr marL="1257300" lvl="2" indent="-457200">
              <a:buFont typeface="Wingdings" panose="05000000000000000000" pitchFamily="2" charset="2"/>
              <a:buChar char="§"/>
            </a:pPr>
            <a:r>
              <a:rPr lang="en-US" sz="2600" dirty="0"/>
              <a:t>may fill in blanks on standard contract forms;</a:t>
            </a:r>
          </a:p>
          <a:p>
            <a:pPr marL="1257300" lvl="2" indent="-457200">
              <a:buFont typeface="Wingdings" panose="05000000000000000000" pitchFamily="2" charset="2"/>
              <a:buChar char="§"/>
            </a:pPr>
            <a:r>
              <a:rPr lang="en-US" sz="2600" dirty="0"/>
              <a:t>do not give legal advice to public </a:t>
            </a:r>
            <a:br>
              <a:rPr lang="en-US" sz="2600" dirty="0"/>
            </a:br>
            <a:endParaRPr lang="en-US" sz="2600" dirty="0"/>
          </a:p>
          <a:p>
            <a:pPr lvl="1" indent="-342900">
              <a:buFont typeface="Wingdings" panose="05000000000000000000" pitchFamily="2" charset="2"/>
              <a:buChar char="q"/>
            </a:pPr>
            <a:r>
              <a:rPr lang="en-US" sz="2600" dirty="0"/>
              <a:t>Other risks in completing contracts</a:t>
            </a:r>
          </a:p>
          <a:p>
            <a:pPr lvl="2" indent="-342900">
              <a:buFont typeface="Wingdings" panose="05000000000000000000" pitchFamily="2" charset="2"/>
              <a:buChar char="§"/>
            </a:pPr>
            <a:r>
              <a:rPr lang="en-US" sz="2600" dirty="0"/>
              <a:t>illegal forms, omitted elements, lapsed contingencies, wrong data</a:t>
            </a:r>
          </a:p>
          <a:p>
            <a:pPr marL="400050" lvl="1" indent="0">
              <a:buNone/>
            </a:pPr>
            <a:endParaRPr lang="en-US" sz="1200" b="1" dirty="0"/>
          </a:p>
          <a:p>
            <a:pPr marL="400050" lvl="1" indent="0">
              <a:buNone/>
            </a:pPr>
            <a:br>
              <a:rPr lang="en-US" sz="2400" dirty="0"/>
            </a:br>
            <a:endParaRPr lang="en-US" sz="2400" dirty="0"/>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t>Risk Management Procedures</a:t>
            </a:r>
          </a:p>
          <a:p>
            <a:endParaRPr lang="en-US" b="1" dirty="0"/>
          </a:p>
          <a:p>
            <a:r>
              <a:rPr lang="en-US" b="1" dirty="0">
                <a:solidFill>
                  <a:srgbClr val="FF0000"/>
                </a:solidFill>
              </a:rPr>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26301853"/>
      </p:ext>
    </p:extLst>
  </p:cSld>
  <p:clrMapOvr>
    <a:masterClrMapping/>
  </p:clrMapOvr>
</p:sld>
</file>

<file path=ppt/slides/slide5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Primary Areas of Risk</a:t>
            </a:r>
          </a:p>
          <a:p>
            <a:pPr marL="0" indent="0">
              <a:buNone/>
            </a:pPr>
            <a:endParaRPr lang="en-US" sz="900" b="1" dirty="0">
              <a:solidFill>
                <a:srgbClr val="FF0000"/>
              </a:solidFill>
            </a:endParaRPr>
          </a:p>
          <a:p>
            <a:pPr marL="400050" lvl="1" indent="0">
              <a:buNone/>
            </a:pPr>
            <a:r>
              <a:rPr lang="en-US" sz="2400" b="1" dirty="0"/>
              <a:t>Fair Housing</a:t>
            </a:r>
          </a:p>
          <a:p>
            <a:pPr marL="400050" lvl="1" indent="0">
              <a:buNone/>
            </a:pPr>
            <a:endParaRPr lang="en-US" sz="1200" b="1" dirty="0"/>
          </a:p>
          <a:p>
            <a:pPr marL="857250" lvl="1" indent="-457200">
              <a:buFont typeface="Wingdings" panose="05000000000000000000" pitchFamily="2" charset="2"/>
              <a:buChar char="q"/>
            </a:pPr>
            <a:r>
              <a:rPr lang="en-US" sz="2600" dirty="0"/>
              <a:t>Advertising may not state preference, limitation or discrimination based on race, color, religion, national origin, sex, handicap, familial status</a:t>
            </a:r>
            <a:br>
              <a:rPr lang="en-US" sz="2600" dirty="0"/>
            </a:br>
            <a:endParaRPr lang="en-US" sz="2600" dirty="0"/>
          </a:p>
          <a:p>
            <a:pPr marL="857250" lvl="1" indent="-457200">
              <a:buFont typeface="Wingdings" panose="05000000000000000000" pitchFamily="2" charset="2"/>
              <a:buChar char="q"/>
            </a:pPr>
            <a:r>
              <a:rPr lang="en-US" sz="2600" dirty="0"/>
              <a:t>Licensee must not be involved with discriminatory actions of a client or customer</a:t>
            </a:r>
          </a:p>
          <a:p>
            <a:pPr marL="400050" lvl="1" indent="0">
              <a:buNone/>
            </a:pPr>
            <a:endParaRPr lang="en-US" sz="1200" b="1" dirty="0"/>
          </a:p>
          <a:p>
            <a:pPr marL="400050" lvl="1" indent="0">
              <a:buNone/>
            </a:pPr>
            <a:br>
              <a:rPr lang="en-US" sz="2400" dirty="0"/>
            </a:br>
            <a:endParaRPr lang="en-US" sz="2400" dirty="0"/>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t>Risk Management Procedures</a:t>
            </a:r>
          </a:p>
          <a:p>
            <a:endParaRPr lang="en-US" b="1" dirty="0"/>
          </a:p>
          <a:p>
            <a:r>
              <a:rPr lang="en-US" b="1" dirty="0">
                <a:solidFill>
                  <a:srgbClr val="FF0000"/>
                </a:solidFill>
              </a:rPr>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94512884"/>
      </p:ext>
    </p:extLst>
  </p:cSld>
  <p:clrMapOvr>
    <a:masterClrMapping/>
  </p:clrMapOvr>
</p:sld>
</file>

<file path=ppt/slides/slide5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fontScale="92500" lnSpcReduction="20000"/>
          </a:bodyPr>
          <a:lstStyle/>
          <a:p>
            <a:pPr marL="0" indent="0">
              <a:buNone/>
            </a:pPr>
            <a:endParaRPr lang="en-US" sz="2400" b="1" dirty="0">
              <a:solidFill>
                <a:srgbClr val="FF0000"/>
              </a:solidFill>
            </a:endParaRPr>
          </a:p>
          <a:p>
            <a:pPr marL="0" indent="0">
              <a:buNone/>
            </a:pPr>
            <a:r>
              <a:rPr lang="en-US" sz="2600" b="1" dirty="0">
                <a:solidFill>
                  <a:srgbClr val="FF0000"/>
                </a:solidFill>
              </a:rPr>
              <a:t>Primary Areas of Risk</a:t>
            </a:r>
          </a:p>
          <a:p>
            <a:pPr marL="0" indent="0">
              <a:buNone/>
            </a:pPr>
            <a:endParaRPr lang="en-US" sz="1700" b="1" dirty="0">
              <a:solidFill>
                <a:srgbClr val="FF0000"/>
              </a:solidFill>
            </a:endParaRPr>
          </a:p>
          <a:p>
            <a:pPr marL="400050" lvl="1" indent="0">
              <a:buNone/>
            </a:pPr>
            <a:r>
              <a:rPr lang="en-US" sz="2600" b="1" dirty="0"/>
              <a:t>Fair Housing</a:t>
            </a:r>
          </a:p>
          <a:p>
            <a:pPr marL="400050" lvl="1" indent="0">
              <a:buNone/>
            </a:pPr>
            <a:endParaRPr lang="en-US" sz="1200" b="1" dirty="0"/>
          </a:p>
          <a:p>
            <a:pPr marL="857250" lvl="1" indent="-457200">
              <a:buFont typeface="Wingdings" panose="05000000000000000000" pitchFamily="2" charset="2"/>
              <a:buChar char="q"/>
            </a:pPr>
            <a:r>
              <a:rPr lang="en-US" sz="2600" dirty="0"/>
              <a:t>Advertising may not state preference, limitation or discrimination based on race, color, religion, national origin, sex, handicap, familial status</a:t>
            </a:r>
            <a:br>
              <a:rPr lang="en-US" sz="2600" dirty="0"/>
            </a:br>
            <a:endParaRPr lang="en-US" sz="2600" dirty="0"/>
          </a:p>
          <a:p>
            <a:pPr marL="857250" lvl="1" indent="-457200">
              <a:buFont typeface="Wingdings" panose="05000000000000000000" pitchFamily="2" charset="2"/>
              <a:buChar char="q"/>
            </a:pPr>
            <a:r>
              <a:rPr lang="en-US" sz="2600" dirty="0"/>
              <a:t>Licensee must not be involved with discriminatory actions of a client or customer</a:t>
            </a:r>
            <a:br>
              <a:rPr lang="en-US" sz="2600" dirty="0"/>
            </a:br>
            <a:endParaRPr lang="en-US" sz="2600" dirty="0"/>
          </a:p>
          <a:p>
            <a:pPr marL="857250" lvl="1" indent="-457200">
              <a:buFont typeface="Wingdings" panose="05000000000000000000" pitchFamily="2" charset="2"/>
              <a:buChar char="q"/>
            </a:pPr>
            <a:r>
              <a:rPr lang="en-US" sz="2600" dirty="0"/>
              <a:t>Make sure listing and purchase contracts are in compliance</a:t>
            </a:r>
          </a:p>
          <a:p>
            <a:pPr marL="400050" lvl="1" indent="0">
              <a:buNone/>
            </a:pPr>
            <a:endParaRPr lang="en-US" sz="1200" b="1" dirty="0"/>
          </a:p>
          <a:p>
            <a:pPr marL="400050" lvl="1" indent="0">
              <a:buNone/>
            </a:pPr>
            <a:br>
              <a:rPr lang="en-US" sz="2400" dirty="0"/>
            </a:br>
            <a:endParaRPr lang="en-US" sz="2400" dirty="0"/>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t>Risk Management Procedures</a:t>
            </a:r>
          </a:p>
          <a:p>
            <a:endParaRPr lang="en-US" b="1" dirty="0"/>
          </a:p>
          <a:p>
            <a:r>
              <a:rPr lang="en-US" b="1" dirty="0">
                <a:solidFill>
                  <a:srgbClr val="FF0000"/>
                </a:solidFill>
              </a:rPr>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945140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Co-Ownership</a:t>
            </a:r>
          </a:p>
          <a:p>
            <a:pPr marL="0" lvl="0" indent="0">
              <a:buNone/>
            </a:pPr>
            <a:endParaRPr lang="en-US" sz="2400" b="1" dirty="0">
              <a:solidFill>
                <a:srgbClr val="FF0000"/>
              </a:solidFill>
            </a:endParaRPr>
          </a:p>
          <a:p>
            <a:pPr marL="457200" lvl="1" indent="0">
              <a:buNone/>
            </a:pPr>
            <a:r>
              <a:rPr lang="en-US" sz="2400" b="1" dirty="0"/>
              <a:t>Tenancy in partnership</a:t>
            </a:r>
            <a:br>
              <a:rPr lang="en-US" sz="2400" b="1" dirty="0"/>
            </a:br>
            <a:endParaRPr lang="en-US" sz="2400" b="1" dirty="0"/>
          </a:p>
          <a:p>
            <a:pPr lvl="1">
              <a:buFont typeface="Wingdings" panose="05000000000000000000" pitchFamily="2" charset="2"/>
              <a:buChar char="q"/>
            </a:pPr>
            <a:r>
              <a:rPr lang="en-US" sz="2400" dirty="0"/>
              <a:t>Ownership by business partners</a:t>
            </a:r>
            <a:br>
              <a:rPr lang="en-US" sz="2400" dirty="0"/>
            </a:br>
            <a:endParaRPr lang="en-US" sz="2400" dirty="0"/>
          </a:p>
          <a:p>
            <a:pPr lvl="1">
              <a:buFont typeface="Wingdings" panose="05000000000000000000" pitchFamily="2" charset="2"/>
              <a:buChar char="q"/>
            </a:pPr>
            <a:r>
              <a:rPr lang="en-US" sz="2400" dirty="0"/>
              <a:t>Grants equal rights to all partners</a:t>
            </a:r>
            <a:br>
              <a:rPr lang="en-US" sz="2400" dirty="0"/>
            </a:br>
            <a:endParaRPr lang="en-US" sz="2400" dirty="0"/>
          </a:p>
          <a:p>
            <a:pPr lvl="1">
              <a:buFont typeface="Wingdings" panose="05000000000000000000" pitchFamily="2" charset="2"/>
              <a:buChar char="q"/>
            </a:pPr>
            <a:r>
              <a:rPr lang="en-US" sz="2400" dirty="0"/>
              <a:t>Property must be used with business</a:t>
            </a:r>
          </a:p>
          <a:p>
            <a:pPr lvl="1">
              <a:buFont typeface="Wingdings" panose="05000000000000000000" pitchFamily="2" charset="2"/>
              <a:buChar char="q"/>
            </a:pPr>
            <a:endParaRPr lang="en-US" sz="2400" dirty="0"/>
          </a:p>
          <a:p>
            <a:pPr lvl="1">
              <a:buFont typeface="Wingdings" panose="05000000000000000000" pitchFamily="2" charset="2"/>
              <a:buChar char="q"/>
            </a:pPr>
            <a:r>
              <a:rPr lang="en-US" sz="2400" dirty="0"/>
              <a:t>Individual rights not assignable</a:t>
            </a:r>
          </a:p>
          <a:p>
            <a:pPr marL="457200" lvl="1" indent="0">
              <a:buNone/>
            </a:pPr>
            <a:br>
              <a:rPr lang="en-US" sz="2400" b="1" dirty="0"/>
            </a:br>
            <a:endParaRPr lang="en-US" dirty="0"/>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solidFill>
                  <a:srgbClr val="FF0000"/>
                </a:solidFill>
              </a:rPr>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p:nvPr/>
        </p:nvCxnSpPr>
        <p:spPr>
          <a:xfrm>
            <a:off x="2209800" y="381000"/>
            <a:ext cx="0" cy="4419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4-11</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8171B866-E39D-4F29-A501-8EDB3C3CDDCF}"/>
              </a:ext>
            </a:extLst>
          </p:cNvPr>
          <p:cNvCxnSpPr>
            <a:cxnSpLocks/>
          </p:cNvCxnSpPr>
          <p:nvPr/>
        </p:nvCxnSpPr>
        <p:spPr>
          <a:xfrm>
            <a:off x="2209800" y="4572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010464"/>
      </p:ext>
    </p:extLst>
  </p:cSld>
  <p:clrMapOvr>
    <a:masterClrMapping/>
  </p:clrMapOvr>
</p:sld>
</file>

<file path=ppt/slides/slide5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705600" cy="6127750"/>
          </a:xfrm>
        </p:spPr>
        <p:txBody>
          <a:bodyPr>
            <a:normAutofit fontScale="92500"/>
          </a:bodyPr>
          <a:lstStyle/>
          <a:p>
            <a:pPr marL="0" indent="0">
              <a:buNone/>
            </a:pPr>
            <a:endParaRPr lang="en-US" sz="2400" b="1" dirty="0">
              <a:solidFill>
                <a:srgbClr val="FF0000"/>
              </a:solidFill>
            </a:endParaRPr>
          </a:p>
          <a:p>
            <a:pPr marL="0" indent="0">
              <a:buNone/>
            </a:pPr>
            <a:r>
              <a:rPr lang="en-US" sz="2600" b="1" dirty="0">
                <a:solidFill>
                  <a:srgbClr val="FF0000"/>
                </a:solidFill>
              </a:rPr>
              <a:t>Primary Areas of Risk</a:t>
            </a:r>
          </a:p>
          <a:p>
            <a:pPr marL="0" indent="0">
              <a:buNone/>
            </a:pPr>
            <a:endParaRPr lang="en-US" sz="1700" b="1" dirty="0">
              <a:solidFill>
                <a:srgbClr val="FF0000"/>
              </a:solidFill>
            </a:endParaRPr>
          </a:p>
          <a:p>
            <a:pPr marL="400050" lvl="1" indent="0">
              <a:buNone/>
            </a:pPr>
            <a:r>
              <a:rPr lang="en-US" sz="2600" b="1" dirty="0"/>
              <a:t>Antitrust – measures to avoid risk</a:t>
            </a:r>
            <a:endParaRPr lang="en-US" sz="1000" b="1" dirty="0"/>
          </a:p>
          <a:p>
            <a:pPr marL="400050" lvl="1" indent="0">
              <a:buNone/>
            </a:pPr>
            <a:endParaRPr lang="en-US" sz="900" b="1" dirty="0"/>
          </a:p>
          <a:p>
            <a:pPr marL="857250" lvl="1" indent="-457200">
              <a:buFont typeface="Wingdings" panose="05000000000000000000" pitchFamily="2" charset="2"/>
              <a:buChar char="q"/>
            </a:pPr>
            <a:r>
              <a:rPr lang="en-US" sz="2600" dirty="0"/>
              <a:t>Cannot collude on prices; fix prices </a:t>
            </a:r>
            <a:br>
              <a:rPr lang="en-US" sz="2600" dirty="0"/>
            </a:br>
            <a:endParaRPr lang="en-US" sz="2600" dirty="0"/>
          </a:p>
          <a:p>
            <a:pPr marL="857250" lvl="1" indent="-457200">
              <a:buFont typeface="Wingdings" panose="05000000000000000000" pitchFamily="2" charset="2"/>
              <a:buChar char="q"/>
            </a:pPr>
            <a:r>
              <a:rPr lang="en-US" sz="2600" dirty="0"/>
              <a:t>Cannot conspire with other companies to restrict trade or unjustly impair a competitor </a:t>
            </a:r>
            <a:br>
              <a:rPr lang="en-US" sz="2600" dirty="0"/>
            </a:br>
            <a:endParaRPr lang="en-US" sz="2600" dirty="0"/>
          </a:p>
          <a:p>
            <a:pPr marL="857250" lvl="1" indent="-457200">
              <a:buFont typeface="Wingdings" panose="05000000000000000000" pitchFamily="2" charset="2"/>
              <a:buChar char="q"/>
            </a:pPr>
            <a:r>
              <a:rPr lang="en-US" sz="2600" dirty="0"/>
              <a:t>Cannot create monopolies </a:t>
            </a:r>
            <a:br>
              <a:rPr lang="en-US" sz="2600" dirty="0"/>
            </a:br>
            <a:endParaRPr lang="en-US" sz="2600" dirty="0"/>
          </a:p>
          <a:p>
            <a:pPr marL="857250" lvl="1" indent="-457200">
              <a:buFont typeface="Wingdings" panose="05000000000000000000" pitchFamily="2" charset="2"/>
              <a:buChar char="q"/>
            </a:pPr>
            <a:r>
              <a:rPr lang="en-US" sz="2600" dirty="0"/>
              <a:t>Cannot allocate markets among competitors</a:t>
            </a:r>
            <a:endParaRPr lang="en-US" sz="1200" dirty="0"/>
          </a:p>
          <a:p>
            <a:pPr marL="400050" lvl="1" indent="0">
              <a:buNone/>
            </a:pPr>
            <a:br>
              <a:rPr lang="en-US" sz="2400" dirty="0"/>
            </a:br>
            <a:endParaRPr lang="en-US" sz="2400" dirty="0"/>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t>Risk Management Procedures</a:t>
            </a:r>
          </a:p>
          <a:p>
            <a:endParaRPr lang="en-US" b="1" dirty="0"/>
          </a:p>
          <a:p>
            <a:r>
              <a:rPr lang="en-US" b="1" dirty="0">
                <a:solidFill>
                  <a:srgbClr val="FF0000"/>
                </a:solidFill>
              </a:rPr>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47705328"/>
      </p:ext>
    </p:extLst>
  </p:cSld>
  <p:clrMapOvr>
    <a:masterClrMapping/>
  </p:clrMapOvr>
</p:sld>
</file>

<file path=ppt/slides/slide5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7056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Primary Areas of Risk</a:t>
            </a:r>
          </a:p>
          <a:p>
            <a:pPr marL="0" indent="0">
              <a:buNone/>
            </a:pPr>
            <a:endParaRPr lang="en-US" sz="1200" b="1" dirty="0">
              <a:solidFill>
                <a:srgbClr val="FF0000"/>
              </a:solidFill>
            </a:endParaRPr>
          </a:p>
          <a:p>
            <a:pPr marL="400050" lvl="1" indent="0">
              <a:buNone/>
            </a:pPr>
            <a:r>
              <a:rPr lang="en-US" sz="2400" b="1" dirty="0"/>
              <a:t>Rules and regulations</a:t>
            </a:r>
          </a:p>
          <a:p>
            <a:pPr marL="400050" lvl="1" indent="0">
              <a:buNone/>
            </a:pPr>
            <a:endParaRPr lang="en-US" sz="1100" b="1" dirty="0"/>
          </a:p>
          <a:p>
            <a:pPr marL="857250" lvl="1" indent="-457200">
              <a:buFont typeface="Wingdings" panose="05000000000000000000" pitchFamily="2" charset="2"/>
              <a:buChar char="q"/>
            </a:pPr>
            <a:r>
              <a:rPr lang="en-US" sz="2400" b="1" dirty="0"/>
              <a:t>Prime causes of discipline </a:t>
            </a:r>
          </a:p>
          <a:p>
            <a:pPr marL="1257300" lvl="2" indent="-457200">
              <a:buFont typeface="Wingdings" panose="05000000000000000000" pitchFamily="2" charset="2"/>
              <a:buChar char="§"/>
            </a:pPr>
            <a:r>
              <a:rPr lang="en-US" dirty="0"/>
              <a:t>commission of prohibited acts</a:t>
            </a:r>
          </a:p>
          <a:p>
            <a:pPr marL="1257300" lvl="2" indent="-457200">
              <a:buFont typeface="Wingdings" panose="05000000000000000000" pitchFamily="2" charset="2"/>
              <a:buChar char="§"/>
            </a:pPr>
            <a:r>
              <a:rPr lang="en-US" dirty="0"/>
              <a:t>practicing with an expired license</a:t>
            </a:r>
          </a:p>
          <a:p>
            <a:pPr marL="1257300" lvl="2" indent="-457200">
              <a:buFont typeface="Wingdings" panose="05000000000000000000" pitchFamily="2" charset="2"/>
              <a:buChar char="§"/>
            </a:pPr>
            <a:r>
              <a:rPr lang="en-US" dirty="0"/>
              <a:t>disclosure failures</a:t>
            </a:r>
          </a:p>
          <a:p>
            <a:pPr marL="1257300" lvl="2" indent="-457200">
              <a:buFont typeface="Wingdings" panose="05000000000000000000" pitchFamily="2" charset="2"/>
              <a:buChar char="§"/>
            </a:pPr>
            <a:r>
              <a:rPr lang="en-US" dirty="0"/>
              <a:t>earnest money mishandling</a:t>
            </a:r>
          </a:p>
          <a:p>
            <a:pPr marL="400050" lvl="1" indent="0">
              <a:buNone/>
            </a:pPr>
            <a:br>
              <a:rPr lang="en-US" sz="2400" dirty="0"/>
            </a:br>
            <a:endParaRPr lang="en-US" sz="2400" dirty="0"/>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t>Risk Management Procedures</a:t>
            </a:r>
          </a:p>
          <a:p>
            <a:endParaRPr lang="en-US" b="1" dirty="0"/>
          </a:p>
          <a:p>
            <a:r>
              <a:rPr lang="en-US" b="1" dirty="0">
                <a:solidFill>
                  <a:srgbClr val="FF0000"/>
                </a:solidFill>
              </a:rPr>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67016573"/>
      </p:ext>
    </p:extLst>
  </p:cSld>
  <p:clrMapOvr>
    <a:masterClrMapping/>
  </p:clrMapOvr>
</p:sld>
</file>

<file path=ppt/slides/slide5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705600" cy="6127750"/>
          </a:xfrm>
        </p:spPr>
        <p:txBody>
          <a:bodyPr>
            <a:normAutofit/>
          </a:bodyPr>
          <a:lstStyle/>
          <a:p>
            <a:pPr marL="0" indent="0">
              <a:buNone/>
            </a:pPr>
            <a:r>
              <a:rPr lang="en-US" sz="2400" b="1" dirty="0">
                <a:solidFill>
                  <a:srgbClr val="FF0000"/>
                </a:solidFill>
              </a:rPr>
              <a:t>Primary Areas of Risk</a:t>
            </a:r>
          </a:p>
          <a:p>
            <a:pPr marL="0" indent="0">
              <a:buNone/>
            </a:pPr>
            <a:endParaRPr lang="en-US" sz="1200" b="1" dirty="0">
              <a:solidFill>
                <a:srgbClr val="FF0000"/>
              </a:solidFill>
            </a:endParaRPr>
          </a:p>
          <a:p>
            <a:pPr marL="400050" lvl="1" indent="0">
              <a:buNone/>
            </a:pPr>
            <a:r>
              <a:rPr lang="en-US" sz="2400" b="1" dirty="0"/>
              <a:t>Misrepresentation</a:t>
            </a:r>
          </a:p>
          <a:p>
            <a:pPr marL="400050" lvl="1" indent="0">
              <a:buNone/>
            </a:pPr>
            <a:endParaRPr lang="en-US" sz="1400" b="1" dirty="0"/>
          </a:p>
          <a:p>
            <a:pPr lvl="1" indent="-342900">
              <a:buFont typeface="Wingdings" panose="05000000000000000000" pitchFamily="2" charset="2"/>
              <a:buChar char="q"/>
            </a:pPr>
            <a:r>
              <a:rPr lang="en-US" sz="2400" b="1" dirty="0"/>
              <a:t>Unintentional</a:t>
            </a:r>
          </a:p>
          <a:p>
            <a:pPr lvl="2" indent="-342900">
              <a:buFont typeface="Wingdings" panose="05000000000000000000" pitchFamily="2" charset="2"/>
              <a:buChar char="§"/>
            </a:pPr>
            <a:r>
              <a:rPr lang="en-US" dirty="0"/>
              <a:t>inaccurate information conveyed unknowingly</a:t>
            </a:r>
          </a:p>
          <a:p>
            <a:pPr lvl="2" indent="-342900">
              <a:buFont typeface="Wingdings" panose="05000000000000000000" pitchFamily="2" charset="2"/>
              <a:buChar char="§"/>
            </a:pPr>
            <a:r>
              <a:rPr lang="en-US" dirty="0"/>
              <a:t>occurs most often in measurements, property characterizations</a:t>
            </a:r>
            <a:endParaRPr lang="en-US" sz="1000" dirty="0"/>
          </a:p>
          <a:p>
            <a:pPr marL="800100" lvl="2" indent="0">
              <a:buNone/>
            </a:pPr>
            <a:endParaRPr lang="en-US" sz="900" dirty="0"/>
          </a:p>
          <a:p>
            <a:pPr lvl="1" indent="-342900">
              <a:buFont typeface="Wingdings" panose="05000000000000000000" pitchFamily="2" charset="2"/>
              <a:buChar char="q"/>
            </a:pPr>
            <a:r>
              <a:rPr lang="en-US" sz="2400" b="1" dirty="0"/>
              <a:t>Intentional</a:t>
            </a:r>
            <a:endParaRPr lang="en-US" sz="2400" dirty="0"/>
          </a:p>
          <a:p>
            <a:pPr lvl="2" indent="-342900">
              <a:buFont typeface="Wingdings" panose="05000000000000000000" pitchFamily="2" charset="2"/>
              <a:buChar char="§"/>
            </a:pPr>
            <a:r>
              <a:rPr lang="en-US" dirty="0"/>
              <a:t>fraud</a:t>
            </a:r>
          </a:p>
          <a:p>
            <a:pPr lvl="2" indent="-342900">
              <a:buFont typeface="Wingdings" panose="05000000000000000000" pitchFamily="2" charset="2"/>
              <a:buChar char="§"/>
            </a:pPr>
            <a:r>
              <a:rPr lang="en-US" dirty="0"/>
              <a:t>knowingly conveying false information</a:t>
            </a:r>
          </a:p>
          <a:p>
            <a:pPr marL="400050" lvl="1" indent="0">
              <a:buNone/>
            </a:pPr>
            <a:br>
              <a:rPr lang="en-US" sz="2400" dirty="0"/>
            </a:br>
            <a:endParaRPr lang="en-US" sz="2400" dirty="0"/>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t>Risk Management Procedures</a:t>
            </a:r>
          </a:p>
          <a:p>
            <a:endParaRPr lang="en-US" b="1" dirty="0"/>
          </a:p>
          <a:p>
            <a:r>
              <a:rPr lang="en-US" b="1" dirty="0">
                <a:solidFill>
                  <a:srgbClr val="FF0000"/>
                </a:solidFill>
              </a:rPr>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73829671"/>
      </p:ext>
    </p:extLst>
  </p:cSld>
  <p:clrMapOvr>
    <a:masterClrMapping/>
  </p:clrMapOvr>
</p:sld>
</file>

<file path=ppt/slides/slide5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705600" cy="6127750"/>
          </a:xfrm>
        </p:spPr>
        <p:txBody>
          <a:bodyPr>
            <a:normAutofit fontScale="92500" lnSpcReduction="20000"/>
          </a:bodyPr>
          <a:lstStyle/>
          <a:p>
            <a:pPr marL="0" indent="0">
              <a:buNone/>
            </a:pPr>
            <a:r>
              <a:rPr lang="en-US" sz="2600" b="1" dirty="0">
                <a:solidFill>
                  <a:srgbClr val="FF0000"/>
                </a:solidFill>
              </a:rPr>
              <a:t>Primary Areas of Risk</a:t>
            </a:r>
          </a:p>
          <a:p>
            <a:pPr marL="0" indent="0">
              <a:buNone/>
            </a:pPr>
            <a:endParaRPr lang="en-US" sz="2600" b="1" dirty="0">
              <a:solidFill>
                <a:srgbClr val="FF0000"/>
              </a:solidFill>
            </a:endParaRPr>
          </a:p>
          <a:p>
            <a:pPr marL="400050" lvl="1" indent="0">
              <a:buNone/>
            </a:pPr>
            <a:r>
              <a:rPr lang="en-US" sz="2600" b="1" dirty="0"/>
              <a:t>Misrepresentation (cont.)</a:t>
            </a:r>
          </a:p>
          <a:p>
            <a:pPr marL="400050" lvl="1" indent="0">
              <a:buNone/>
            </a:pPr>
            <a:endParaRPr lang="en-US" sz="2600" b="1" dirty="0"/>
          </a:p>
          <a:p>
            <a:pPr lvl="1" indent="-342900">
              <a:buFont typeface="Wingdings" panose="05000000000000000000" pitchFamily="2" charset="2"/>
              <a:buChar char="q"/>
            </a:pPr>
            <a:r>
              <a:rPr lang="en-US" sz="2600" b="1" dirty="0"/>
              <a:t>Ways to reduce risks in misrepresentation</a:t>
            </a:r>
            <a:br>
              <a:rPr lang="en-US" sz="2400" b="1" dirty="0"/>
            </a:br>
            <a:endParaRPr lang="en-US" sz="2400" b="1" dirty="0"/>
          </a:p>
          <a:p>
            <a:pPr lvl="2" indent="-342900">
              <a:buFont typeface="Wingdings" panose="05000000000000000000" pitchFamily="2" charset="2"/>
              <a:buChar char="§"/>
            </a:pPr>
            <a:r>
              <a:rPr lang="en-US" sz="2600" dirty="0"/>
              <a:t>measure and calculate areas accurately</a:t>
            </a:r>
            <a:br>
              <a:rPr lang="en-US" sz="2600" dirty="0"/>
            </a:br>
            <a:endParaRPr lang="en-US" sz="2600" dirty="0"/>
          </a:p>
          <a:p>
            <a:pPr lvl="2" indent="-342900">
              <a:buFont typeface="Wingdings" panose="05000000000000000000" pitchFamily="2" charset="2"/>
              <a:buChar char="§"/>
            </a:pPr>
            <a:r>
              <a:rPr lang="en-US" sz="2600" dirty="0"/>
              <a:t>do not over-rely on measurements by others</a:t>
            </a:r>
            <a:br>
              <a:rPr lang="en-US" sz="2600" dirty="0"/>
            </a:br>
            <a:endParaRPr lang="en-US" sz="2600" dirty="0"/>
          </a:p>
          <a:p>
            <a:pPr lvl="2" indent="-342900">
              <a:buFont typeface="Wingdings" panose="05000000000000000000" pitchFamily="2" charset="2"/>
              <a:buChar char="§"/>
            </a:pPr>
            <a:r>
              <a:rPr lang="en-US" sz="2600" dirty="0"/>
              <a:t>refrain from exaggeration</a:t>
            </a:r>
            <a:br>
              <a:rPr lang="en-US" sz="2600" dirty="0"/>
            </a:br>
            <a:endParaRPr lang="en-US" sz="2600" dirty="0"/>
          </a:p>
          <a:p>
            <a:pPr lvl="2" indent="-342900">
              <a:buFont typeface="Wingdings" panose="05000000000000000000" pitchFamily="2" charset="2"/>
              <a:buChar char="§"/>
            </a:pPr>
            <a:r>
              <a:rPr lang="en-US" sz="2600" dirty="0"/>
              <a:t>avoid stating opinions a consumer might take for expertise</a:t>
            </a:r>
          </a:p>
          <a:p>
            <a:pPr marL="800100" lvl="2" indent="0">
              <a:buNone/>
            </a:pPr>
            <a:endParaRPr lang="en-US" sz="900" dirty="0"/>
          </a:p>
          <a:p>
            <a:pPr marL="400050" lvl="1" indent="0">
              <a:buNone/>
            </a:pPr>
            <a:br>
              <a:rPr lang="en-US" sz="2400" dirty="0"/>
            </a:br>
            <a:endParaRPr lang="en-US" sz="2400" dirty="0"/>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t>Risk Management Procedures</a:t>
            </a:r>
          </a:p>
          <a:p>
            <a:endParaRPr lang="en-US" b="1" dirty="0"/>
          </a:p>
          <a:p>
            <a:r>
              <a:rPr lang="en-US" b="1" dirty="0">
                <a:solidFill>
                  <a:srgbClr val="FF0000"/>
                </a:solidFill>
              </a:rPr>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50112239"/>
      </p:ext>
    </p:extLst>
  </p:cSld>
  <p:clrMapOvr>
    <a:masterClrMapping/>
  </p:clrMapOvr>
</p:sld>
</file>

<file path=ppt/slides/slide5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705600" cy="6127750"/>
          </a:xfrm>
        </p:spPr>
        <p:txBody>
          <a:bodyPr>
            <a:normAutofit lnSpcReduction="10000"/>
          </a:bodyPr>
          <a:lstStyle/>
          <a:p>
            <a:pPr marL="0" indent="0">
              <a:buNone/>
            </a:pPr>
            <a:endParaRPr lang="en-US" sz="1400" b="1" dirty="0">
              <a:solidFill>
                <a:srgbClr val="FF0000"/>
              </a:solidFill>
            </a:endParaRPr>
          </a:p>
          <a:p>
            <a:pPr marL="0" indent="0">
              <a:buNone/>
            </a:pPr>
            <a:r>
              <a:rPr lang="en-US" sz="2400" b="1" dirty="0">
                <a:solidFill>
                  <a:srgbClr val="FF0000"/>
                </a:solidFill>
              </a:rPr>
              <a:t>Primary Areas of Risk</a:t>
            </a:r>
          </a:p>
          <a:p>
            <a:pPr marL="0" indent="0">
              <a:buNone/>
            </a:pPr>
            <a:endParaRPr lang="en-US" sz="1000" b="1" dirty="0">
              <a:solidFill>
                <a:srgbClr val="FF0000"/>
              </a:solidFill>
            </a:endParaRPr>
          </a:p>
          <a:p>
            <a:pPr marL="400050" lvl="1" indent="0">
              <a:buNone/>
            </a:pPr>
            <a:r>
              <a:rPr lang="en-US" sz="2400" b="1" dirty="0"/>
              <a:t>Recommending providers</a:t>
            </a:r>
          </a:p>
          <a:p>
            <a:pPr marL="400050" lvl="1" indent="0">
              <a:buNone/>
            </a:pPr>
            <a:endParaRPr lang="en-US" sz="1050" b="1" dirty="0"/>
          </a:p>
          <a:p>
            <a:pPr lvl="1" indent="-342900">
              <a:buFont typeface="Wingdings" panose="05000000000000000000" pitchFamily="2" charset="2"/>
              <a:buChar char="q"/>
            </a:pPr>
            <a:r>
              <a:rPr lang="en-US" sz="2400" dirty="0"/>
              <a:t>Risks include </a:t>
            </a:r>
          </a:p>
          <a:p>
            <a:pPr lvl="2" indent="-342900">
              <a:buFont typeface="Wingdings" panose="05000000000000000000" pitchFamily="2" charset="2"/>
              <a:buChar char="§"/>
            </a:pPr>
            <a:r>
              <a:rPr lang="en-US" dirty="0"/>
              <a:t>consumer dissatisfaction</a:t>
            </a:r>
          </a:p>
          <a:p>
            <a:pPr lvl="2" indent="-342900">
              <a:buFont typeface="Wingdings" panose="05000000000000000000" pitchFamily="2" charset="2"/>
              <a:buChar char="§"/>
            </a:pPr>
            <a:r>
              <a:rPr lang="en-US" dirty="0"/>
              <a:t>possible liability for undisclosed business relationship </a:t>
            </a:r>
            <a:br>
              <a:rPr lang="en-US" sz="2000" dirty="0"/>
            </a:br>
            <a:endParaRPr lang="en-US" sz="2000" dirty="0"/>
          </a:p>
          <a:p>
            <a:pPr lvl="1" indent="-342900">
              <a:buFont typeface="Wingdings" panose="05000000000000000000" pitchFamily="2" charset="2"/>
              <a:buChar char="q"/>
            </a:pPr>
            <a:r>
              <a:rPr lang="en-US" sz="2400" dirty="0"/>
              <a:t>Best practices</a:t>
            </a:r>
          </a:p>
          <a:p>
            <a:pPr lvl="2" indent="-342900">
              <a:buFont typeface="Wingdings" panose="05000000000000000000" pitchFamily="2" charset="2"/>
              <a:buChar char="§"/>
            </a:pPr>
            <a:r>
              <a:rPr lang="en-US" dirty="0"/>
              <a:t>do not recommend vendors</a:t>
            </a:r>
          </a:p>
          <a:p>
            <a:pPr lvl="2" indent="-342900">
              <a:buFont typeface="Wingdings" panose="05000000000000000000" pitchFamily="2" charset="2"/>
              <a:buChar char="§"/>
            </a:pPr>
            <a:r>
              <a:rPr lang="en-US" dirty="0"/>
              <a:t>provide a list of trusted vendors with a disclaimer and no recommendation</a:t>
            </a:r>
          </a:p>
          <a:p>
            <a:pPr marL="800100" lvl="2" indent="0">
              <a:buNone/>
            </a:pPr>
            <a:endParaRPr lang="en-US" sz="900" dirty="0"/>
          </a:p>
          <a:p>
            <a:pPr marL="400050" lvl="1" indent="0">
              <a:buNone/>
            </a:pPr>
            <a:br>
              <a:rPr lang="en-US" sz="2400" dirty="0"/>
            </a:br>
            <a:endParaRPr lang="en-US" sz="2400" dirty="0"/>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t>Risk Management Procedures</a:t>
            </a:r>
          </a:p>
          <a:p>
            <a:endParaRPr lang="en-US" b="1" dirty="0"/>
          </a:p>
          <a:p>
            <a:r>
              <a:rPr lang="en-US" b="1" dirty="0">
                <a:solidFill>
                  <a:srgbClr val="FF0000"/>
                </a:solidFill>
              </a:rPr>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65235132"/>
      </p:ext>
    </p:extLst>
  </p:cSld>
  <p:clrMapOvr>
    <a:masterClrMapping/>
  </p:clrMapOvr>
</p:sld>
</file>

<file path=ppt/slides/slide5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705600" cy="6127750"/>
          </a:xfrm>
        </p:spPr>
        <p:txBody>
          <a:bodyPr>
            <a:normAutofit lnSpcReduction="10000"/>
          </a:bodyPr>
          <a:lstStyle/>
          <a:p>
            <a:pPr marL="0" indent="0">
              <a:buNone/>
            </a:pPr>
            <a:endParaRPr lang="en-US" sz="1400" b="1" dirty="0">
              <a:solidFill>
                <a:srgbClr val="FF0000"/>
              </a:solidFill>
            </a:endParaRPr>
          </a:p>
          <a:p>
            <a:pPr marL="0" indent="0">
              <a:buNone/>
            </a:pPr>
            <a:r>
              <a:rPr lang="en-US" sz="2400" b="1" dirty="0">
                <a:solidFill>
                  <a:srgbClr val="FF0000"/>
                </a:solidFill>
              </a:rPr>
              <a:t>Primary Areas of Risk</a:t>
            </a:r>
          </a:p>
          <a:p>
            <a:pPr marL="0" indent="0">
              <a:buNone/>
            </a:pPr>
            <a:endParaRPr lang="en-US" sz="1000" b="1" dirty="0">
              <a:solidFill>
                <a:srgbClr val="FF0000"/>
              </a:solidFill>
            </a:endParaRPr>
          </a:p>
          <a:p>
            <a:pPr marL="400050" lvl="1" indent="0">
              <a:buNone/>
            </a:pPr>
            <a:r>
              <a:rPr lang="en-US" sz="2400" b="1" dirty="0"/>
              <a:t>Financing and closing – risk areas</a:t>
            </a:r>
          </a:p>
          <a:p>
            <a:pPr marL="400050" lvl="1" indent="0">
              <a:buNone/>
            </a:pPr>
            <a:endParaRPr lang="en-US" sz="1400" b="1" dirty="0"/>
          </a:p>
          <a:p>
            <a:pPr lvl="1" indent="-342900">
              <a:buFont typeface="Wingdings" panose="05000000000000000000" pitchFamily="2" charset="2"/>
              <a:buChar char="q"/>
            </a:pPr>
            <a:r>
              <a:rPr lang="en-US" sz="2400" dirty="0"/>
              <a:t>ECOA violations</a:t>
            </a:r>
            <a:br>
              <a:rPr lang="en-US" sz="2400" dirty="0"/>
            </a:br>
            <a:endParaRPr lang="en-US" sz="2400" dirty="0"/>
          </a:p>
          <a:p>
            <a:pPr lvl="1" indent="-342900">
              <a:buFont typeface="Wingdings" panose="05000000000000000000" pitchFamily="2" charset="2"/>
              <a:buChar char="q"/>
            </a:pPr>
            <a:r>
              <a:rPr lang="en-US" sz="2400" dirty="0"/>
              <a:t>failed transactions due to lack of contingency–period diligence</a:t>
            </a:r>
            <a:br>
              <a:rPr lang="en-US" sz="2400" dirty="0"/>
            </a:br>
            <a:endParaRPr lang="en-US" sz="2400" dirty="0"/>
          </a:p>
          <a:p>
            <a:pPr lvl="1" indent="-342900">
              <a:buFont typeface="Wingdings" panose="05000000000000000000" pitchFamily="2" charset="2"/>
              <a:buChar char="q"/>
            </a:pPr>
            <a:r>
              <a:rPr lang="en-US" sz="2400" dirty="0"/>
              <a:t>failure to ensure proper disclosure of closing costs</a:t>
            </a:r>
            <a:br>
              <a:rPr lang="en-US" sz="2400" dirty="0"/>
            </a:br>
            <a:endParaRPr lang="en-US" sz="2400" dirty="0"/>
          </a:p>
          <a:p>
            <a:pPr lvl="1" indent="-342900">
              <a:buFont typeface="Wingdings" panose="05000000000000000000" pitchFamily="2" charset="2"/>
              <a:buChar char="q"/>
            </a:pPr>
            <a:r>
              <a:rPr lang="en-US" sz="2400" dirty="0"/>
              <a:t>RESPA violations</a:t>
            </a:r>
          </a:p>
          <a:p>
            <a:pPr marL="800100" lvl="2" indent="0">
              <a:buNone/>
            </a:pPr>
            <a:endParaRPr lang="en-US" sz="900" dirty="0"/>
          </a:p>
          <a:p>
            <a:pPr marL="400050" lvl="1" indent="0">
              <a:buNone/>
            </a:pPr>
            <a:br>
              <a:rPr lang="en-US" sz="2400" dirty="0"/>
            </a:br>
            <a:endParaRPr lang="en-US" sz="2400" dirty="0"/>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t>Risk Management Procedures</a:t>
            </a:r>
          </a:p>
          <a:p>
            <a:endParaRPr lang="en-US" b="1" dirty="0"/>
          </a:p>
          <a:p>
            <a:r>
              <a:rPr lang="en-US" b="1" dirty="0">
                <a:solidFill>
                  <a:srgbClr val="FF0000"/>
                </a:solidFill>
              </a:rPr>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49279280"/>
      </p:ext>
    </p:extLst>
  </p:cSld>
  <p:clrMapOvr>
    <a:masterClrMapping/>
  </p:clrMapOvr>
</p:sld>
</file>

<file path=ppt/slides/slide5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23: </a:t>
            </a:r>
            <a:br>
              <a:rPr lang="en-US" sz="2400" dirty="0"/>
            </a:br>
            <a:r>
              <a:rPr lang="en-US" sz="2400" dirty="0"/>
              <a:t>Risk</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705600" cy="6127750"/>
          </a:xfrm>
        </p:spPr>
        <p:txBody>
          <a:bodyPr>
            <a:normAutofit/>
          </a:bodyPr>
          <a:lstStyle/>
          <a:p>
            <a:pPr marL="0" indent="0">
              <a:buNone/>
            </a:pPr>
            <a:endParaRPr lang="en-US" sz="1400" b="1" dirty="0">
              <a:solidFill>
                <a:srgbClr val="FF0000"/>
              </a:solidFill>
            </a:endParaRPr>
          </a:p>
          <a:p>
            <a:pPr marL="0" indent="0">
              <a:buNone/>
            </a:pPr>
            <a:r>
              <a:rPr lang="en-US" sz="2400" b="1" dirty="0">
                <a:solidFill>
                  <a:srgbClr val="FF0000"/>
                </a:solidFill>
              </a:rPr>
              <a:t>Primary Areas of Risk</a:t>
            </a:r>
          </a:p>
          <a:p>
            <a:pPr marL="0" indent="0">
              <a:buNone/>
            </a:pPr>
            <a:endParaRPr lang="en-US" sz="1600" b="1" dirty="0">
              <a:solidFill>
                <a:srgbClr val="FF0000"/>
              </a:solidFill>
            </a:endParaRPr>
          </a:p>
          <a:p>
            <a:pPr marL="400050" lvl="1" indent="0">
              <a:buNone/>
            </a:pPr>
            <a:r>
              <a:rPr lang="en-US" sz="2400" b="1" dirty="0"/>
              <a:t>Trust fund handling risk areas</a:t>
            </a:r>
          </a:p>
          <a:p>
            <a:pPr marL="400050" lvl="1" indent="0">
              <a:buNone/>
            </a:pPr>
            <a:endParaRPr lang="en-US" sz="2000" b="1" dirty="0"/>
          </a:p>
          <a:p>
            <a:pPr lvl="1" indent="-342900">
              <a:buFont typeface="Wingdings" panose="05000000000000000000" pitchFamily="2" charset="2"/>
              <a:buChar char="q"/>
            </a:pPr>
            <a:r>
              <a:rPr lang="en-US" sz="2400" dirty="0"/>
              <a:t>Mishandling of earnest money deposits</a:t>
            </a:r>
            <a:br>
              <a:rPr lang="en-US" sz="2400" dirty="0"/>
            </a:br>
            <a:endParaRPr lang="en-US" sz="2400" dirty="0"/>
          </a:p>
          <a:p>
            <a:pPr lvl="1" indent="-342900">
              <a:buFont typeface="Wingdings" panose="05000000000000000000" pitchFamily="2" charset="2"/>
              <a:buChar char="q"/>
            </a:pPr>
            <a:r>
              <a:rPr lang="en-US" sz="2400" dirty="0"/>
              <a:t>Commingling trust funds</a:t>
            </a:r>
            <a:br>
              <a:rPr lang="en-US" sz="2400" dirty="0"/>
            </a:br>
            <a:endParaRPr lang="en-US" sz="2400" dirty="0"/>
          </a:p>
          <a:p>
            <a:pPr lvl="1" indent="-342900">
              <a:buFont typeface="Wingdings" panose="05000000000000000000" pitchFamily="2" charset="2"/>
              <a:buChar char="q"/>
            </a:pPr>
            <a:r>
              <a:rPr lang="en-US" sz="2400" dirty="0"/>
              <a:t>Conversion of trust funds</a:t>
            </a:r>
            <a:br>
              <a:rPr lang="en-US" sz="2400" dirty="0"/>
            </a:br>
            <a:endParaRPr lang="en-US" sz="2400" dirty="0"/>
          </a:p>
          <a:p>
            <a:pPr lvl="1" indent="-342900">
              <a:buFont typeface="Wingdings" panose="05000000000000000000" pitchFamily="2" charset="2"/>
              <a:buChar char="q"/>
            </a:pPr>
            <a:r>
              <a:rPr lang="en-US" sz="2400" dirty="0"/>
              <a:t>Errors in use of trust accounts</a:t>
            </a:r>
          </a:p>
          <a:p>
            <a:pPr marL="800100" lvl="2" indent="0">
              <a:buNone/>
            </a:pPr>
            <a:endParaRPr lang="en-US" sz="900" dirty="0"/>
          </a:p>
          <a:p>
            <a:pPr marL="400050" lvl="1" indent="0">
              <a:buNone/>
            </a:pPr>
            <a:br>
              <a:rPr lang="en-US" sz="2400" dirty="0"/>
            </a:br>
            <a:endParaRPr lang="en-US" sz="2400" dirty="0"/>
          </a:p>
          <a:p>
            <a:pPr marL="400050" lvl="1" indent="0">
              <a:buNone/>
            </a:pPr>
            <a:endParaRPr lang="en-US" sz="2400" b="1" dirty="0"/>
          </a:p>
          <a:p>
            <a:pPr marL="400050" lvl="1" indent="0">
              <a:buNone/>
            </a:pPr>
            <a:endParaRPr lang="en-US" sz="2400"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Risk Management Strategies</a:t>
            </a:r>
          </a:p>
          <a:p>
            <a:endParaRPr lang="en-US" b="1" dirty="0">
              <a:solidFill>
                <a:srgbClr val="FF0000"/>
              </a:solidFill>
            </a:endParaRPr>
          </a:p>
          <a:p>
            <a:r>
              <a:rPr lang="en-US" b="1" dirty="0"/>
              <a:t>Risk Management Procedures</a:t>
            </a:r>
          </a:p>
          <a:p>
            <a:endParaRPr lang="en-US" b="1" dirty="0"/>
          </a:p>
          <a:p>
            <a:r>
              <a:rPr lang="en-US" b="1" dirty="0">
                <a:solidFill>
                  <a:srgbClr val="FF0000"/>
                </a:solidFill>
              </a:rPr>
              <a:t>Primary Areas of Risk</a:t>
            </a:r>
          </a:p>
          <a:p>
            <a:endParaRPr lang="en-US" dirty="0"/>
          </a:p>
          <a:p>
            <a:endParaRPr lang="en-US" dirty="0"/>
          </a:p>
        </p:txBody>
      </p:sp>
      <p:cxnSp>
        <p:nvCxnSpPr>
          <p:cNvPr id="3" name="Straight Connector 2"/>
          <p:cNvCxnSpPr/>
          <p:nvPr/>
        </p:nvCxnSpPr>
        <p:spPr>
          <a:xfrm>
            <a:off x="2279177" y="838200"/>
            <a:ext cx="0" cy="3048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#23 Risk Management                Slide 23-22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35048634"/>
      </p:ext>
    </p:extLst>
  </p:cSld>
  <p:clrMapOvr>
    <a:masterClrMapping/>
  </p:clrMapOvr>
</p:sld>
</file>

<file path=ppt/slides/slide5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67808"/>
          </a:xfrm>
          <a:prstGeom prst="rect">
            <a:avLst/>
          </a:prstGeom>
        </p:spPr>
      </p:pic>
      <p:sp>
        <p:nvSpPr>
          <p:cNvPr id="14" name="Rectangle 13"/>
          <p:cNvSpPr/>
          <p:nvPr/>
        </p:nvSpPr>
        <p:spPr>
          <a:xfrm>
            <a:off x="8301" y="9808"/>
            <a:ext cx="9135699"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304800" y="609600"/>
            <a:ext cx="8458201" cy="639762"/>
          </a:xfrm>
        </p:spPr>
        <p:txBody>
          <a:bodyPr>
            <a:noAutofit/>
          </a:bodyPr>
          <a:lstStyle/>
          <a:p>
            <a:r>
              <a:rPr lang="en-US" b="1" dirty="0">
                <a:solidFill>
                  <a:schemeClr val="bg1"/>
                </a:solidFill>
              </a:rPr>
              <a:t>Unit 24:</a:t>
            </a:r>
            <a:r>
              <a:rPr lang="en-US" dirty="0">
                <a:solidFill>
                  <a:schemeClr val="bg1"/>
                </a:solidFill>
              </a:rPr>
              <a:t> </a:t>
            </a:r>
            <a:r>
              <a:rPr lang="en-US" b="1" dirty="0">
                <a:solidFill>
                  <a:schemeClr val="bg1"/>
                </a:solidFill>
              </a:rPr>
              <a:t>PROPERTY MANAGEMENT</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1842473" y="1981200"/>
          <a:ext cx="5687653" cy="267732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600" y="6421697"/>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#24  Property Management            Slide 24-1 </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36860785"/>
      </p:ext>
    </p:extLst>
  </p:cSld>
  <p:clrMapOvr>
    <a:masterClrMapping/>
  </p:clrMapOvr>
</p:sld>
</file>

<file path=ppt/slides/slide5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600" b="1" dirty="0">
              <a:solidFill>
                <a:srgbClr val="FF0000"/>
              </a:solidFill>
            </a:endParaRPr>
          </a:p>
          <a:p>
            <a:pPr marL="0" indent="0">
              <a:buNone/>
            </a:pPr>
            <a:r>
              <a:rPr lang="en-US" sz="2400" b="1" dirty="0">
                <a:solidFill>
                  <a:srgbClr val="FF0000"/>
                </a:solidFill>
              </a:rPr>
              <a:t>Management Functions</a:t>
            </a:r>
          </a:p>
          <a:p>
            <a:pPr marL="0" indent="0">
              <a:buNone/>
            </a:pPr>
            <a:endParaRPr lang="en-US" sz="1200" b="1" dirty="0"/>
          </a:p>
          <a:p>
            <a:pPr lvl="1" indent="-342900">
              <a:buFont typeface="Wingdings" panose="05000000000000000000" pitchFamily="2" charset="2"/>
              <a:buChar char="q"/>
            </a:pPr>
            <a:r>
              <a:rPr lang="en-US" sz="2400" dirty="0"/>
              <a:t>Three main types of manager</a:t>
            </a:r>
          </a:p>
          <a:p>
            <a:pPr marL="800100" lvl="2" indent="0">
              <a:buNone/>
            </a:pPr>
            <a:endParaRPr lang="en-US" sz="2000" dirty="0"/>
          </a:p>
          <a:p>
            <a:pPr lvl="2" indent="-342900">
              <a:buFont typeface="Wingdings" panose="05000000000000000000" pitchFamily="2" charset="2"/>
              <a:buChar char="§"/>
            </a:pPr>
            <a:r>
              <a:rPr lang="en-US" dirty="0"/>
              <a:t>individual broker or firm managing properties for multiple owners</a:t>
            </a:r>
            <a:br>
              <a:rPr lang="en-US" dirty="0"/>
            </a:br>
            <a:endParaRPr lang="en-US" dirty="0"/>
          </a:p>
          <a:p>
            <a:pPr lvl="2" indent="-342900">
              <a:buFont typeface="Wingdings" panose="05000000000000000000" pitchFamily="2" charset="2"/>
              <a:buChar char="§"/>
            </a:pPr>
            <a:r>
              <a:rPr lang="en-US" dirty="0"/>
              <a:t>building manager employed by an owner to manage a single property</a:t>
            </a:r>
            <a:br>
              <a:rPr lang="en-US" dirty="0"/>
            </a:br>
            <a:endParaRPr lang="en-US" dirty="0"/>
          </a:p>
          <a:p>
            <a:pPr lvl="2" indent="-342900">
              <a:buFont typeface="Wingdings" panose="05000000000000000000" pitchFamily="2" charset="2"/>
              <a:buChar char="§"/>
            </a:pPr>
            <a:r>
              <a:rPr lang="en-US" dirty="0"/>
              <a:t>resident manager, employed by owner, broker, or management firm to live and manage on site</a:t>
            </a:r>
            <a:endParaRPr lang="en-US" b="1"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49643947"/>
      </p:ext>
    </p:extLst>
  </p:cSld>
  <p:clrMapOvr>
    <a:masterClrMapping/>
  </p:clrMapOvr>
</p:sld>
</file>

<file path=ppt/slides/slide5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600" b="1" dirty="0">
              <a:solidFill>
                <a:srgbClr val="FF0000"/>
              </a:solidFill>
            </a:endParaRPr>
          </a:p>
          <a:p>
            <a:pPr marL="0" indent="0">
              <a:buNone/>
            </a:pPr>
            <a:r>
              <a:rPr lang="en-US" sz="2400" b="1" dirty="0">
                <a:solidFill>
                  <a:srgbClr val="FF0000"/>
                </a:solidFill>
              </a:rPr>
              <a:t>Management Functions</a:t>
            </a:r>
          </a:p>
          <a:p>
            <a:pPr marL="0" indent="0">
              <a:buNone/>
            </a:pPr>
            <a:endParaRPr lang="en-US" sz="1200" b="1" dirty="0"/>
          </a:p>
          <a:p>
            <a:pPr marL="400050" lvl="1" indent="0">
              <a:buNone/>
            </a:pPr>
            <a:r>
              <a:rPr lang="en-US" sz="2400" b="1" dirty="0"/>
              <a:t>Manager’s duties and activities</a:t>
            </a:r>
            <a:endParaRPr lang="en-US" sz="2400" dirty="0"/>
          </a:p>
          <a:p>
            <a:pPr lvl="1" indent="-342900">
              <a:buFont typeface="Wingdings" panose="05000000000000000000" pitchFamily="2" charset="2"/>
              <a:buChar char="q"/>
            </a:pPr>
            <a:r>
              <a:rPr lang="en-US" sz="2400" dirty="0"/>
              <a:t>Manager is a fiduciary of the principal</a:t>
            </a:r>
          </a:p>
          <a:p>
            <a:pPr lvl="1" indent="-342900">
              <a:buFont typeface="Wingdings" panose="05000000000000000000" pitchFamily="2" charset="2"/>
              <a:buChar char="q"/>
            </a:pPr>
            <a:r>
              <a:rPr lang="en-US" sz="2400" dirty="0"/>
              <a:t>Duty to act in principal’s best interests</a:t>
            </a:r>
          </a:p>
          <a:p>
            <a:pPr lvl="1" indent="-342900">
              <a:buFont typeface="Wingdings" panose="05000000000000000000" pitchFamily="2" charset="2"/>
              <a:buChar char="q"/>
            </a:pPr>
            <a:r>
              <a:rPr lang="en-US" sz="2400" dirty="0"/>
              <a:t>May specialize in a property type</a:t>
            </a:r>
            <a:br>
              <a:rPr lang="en-US" sz="2400" dirty="0"/>
            </a:br>
            <a:endParaRPr lang="en-US" sz="2400" dirty="0"/>
          </a:p>
          <a:p>
            <a:pPr lvl="1" indent="-342900">
              <a:buFont typeface="Wingdings" panose="05000000000000000000" pitchFamily="2" charset="2"/>
              <a:buChar char="q"/>
            </a:pPr>
            <a:r>
              <a:rPr lang="en-US" sz="2400" dirty="0"/>
              <a:t>Manager needs skills in </a:t>
            </a:r>
          </a:p>
          <a:p>
            <a:pPr lvl="2" indent="-342900">
              <a:buFont typeface="Wingdings" panose="05000000000000000000" pitchFamily="2" charset="2"/>
              <a:buChar char="§"/>
            </a:pPr>
            <a:r>
              <a:rPr lang="en-US" dirty="0"/>
              <a:t>marketing</a:t>
            </a:r>
          </a:p>
          <a:p>
            <a:pPr lvl="2" indent="-342900">
              <a:buFont typeface="Wingdings" panose="05000000000000000000" pitchFamily="2" charset="2"/>
              <a:buChar char="§"/>
            </a:pPr>
            <a:r>
              <a:rPr lang="en-US" dirty="0"/>
              <a:t>accounting</a:t>
            </a:r>
          </a:p>
          <a:p>
            <a:pPr lvl="2" indent="-342900">
              <a:buFont typeface="Wingdings" panose="05000000000000000000" pitchFamily="2" charset="2"/>
              <a:buChar char="§"/>
            </a:pPr>
            <a:r>
              <a:rPr lang="en-US" dirty="0"/>
              <a:t>finance</a:t>
            </a:r>
          </a:p>
          <a:p>
            <a:pPr lvl="2" indent="-342900">
              <a:buFont typeface="Wingdings" panose="05000000000000000000" pitchFamily="2" charset="2"/>
              <a:buChar char="§"/>
            </a:pPr>
            <a:r>
              <a:rPr lang="en-US" dirty="0"/>
              <a:t>construction</a:t>
            </a:r>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705872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lvl="0" indent="0">
              <a:buNone/>
            </a:pPr>
            <a:r>
              <a:rPr lang="en-US" sz="2400" b="1" dirty="0">
                <a:solidFill>
                  <a:srgbClr val="FF0000"/>
                </a:solidFill>
              </a:rPr>
              <a:t>Estates in Trust</a:t>
            </a:r>
            <a:br>
              <a:rPr lang="en-US" sz="2400" b="1" dirty="0">
                <a:solidFill>
                  <a:srgbClr val="FF0000"/>
                </a:solidFill>
              </a:rPr>
            </a:br>
            <a:endParaRPr lang="en-US" sz="2400" b="1" dirty="0">
              <a:solidFill>
                <a:srgbClr val="FF0000"/>
              </a:solidFill>
            </a:endParaRPr>
          </a:p>
          <a:p>
            <a:pPr lvl="1">
              <a:buFont typeface="Wingdings" panose="05000000000000000000" pitchFamily="2" charset="2"/>
              <a:buChar char="q"/>
            </a:pPr>
            <a:r>
              <a:rPr lang="en-US" sz="2600" dirty="0"/>
              <a:t>Property granted by trustor to fiduciary trustee for benefit of beneficiary</a:t>
            </a:r>
          </a:p>
          <a:p>
            <a:pPr marL="0" lvl="0" indent="0">
              <a:buNone/>
            </a:pPr>
            <a:endParaRPr lang="en-US" sz="2400" b="1" dirty="0">
              <a:solidFill>
                <a:srgbClr val="FF0000"/>
              </a:solidFill>
            </a:endParaRPr>
          </a:p>
          <a:p>
            <a:pPr marL="457200" lvl="1" indent="0">
              <a:buNone/>
            </a:pPr>
            <a:endParaRPr lang="en-US" sz="2400" b="1" dirty="0"/>
          </a:p>
          <a:p>
            <a:pPr marL="457200" lvl="1" indent="0">
              <a:buNone/>
            </a:pPr>
            <a:br>
              <a:rPr lang="en-US" sz="2400" b="1" dirty="0"/>
            </a:br>
            <a:endParaRPr lang="en-US" dirty="0"/>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t>Co-Ownership</a:t>
            </a:r>
          </a:p>
          <a:p>
            <a:endParaRPr lang="en-US" b="1" dirty="0"/>
          </a:p>
          <a:p>
            <a:r>
              <a:rPr lang="en-US" b="1" dirty="0">
                <a:solidFill>
                  <a:srgbClr val="FF0000"/>
                </a:solidFill>
              </a:rPr>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p:nvPr/>
        </p:nvCxnSpPr>
        <p:spPr>
          <a:xfrm>
            <a:off x="2209800" y="381000"/>
            <a:ext cx="0" cy="4419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4-12</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10 estates in trust.jpg"/>
          <p:cNvPicPr>
            <a:picLocks noChangeAspect="1" noChangeArrowheads="1"/>
          </p:cNvPicPr>
          <p:nvPr/>
        </p:nvPicPr>
        <p:blipFill rotWithShape="1">
          <a:blip r:embed="rId3">
            <a:extLst>
              <a:ext uri="{28A0092B-C50C-407E-A947-70E740481C1C}">
                <a14:useLocalDpi xmlns:a14="http://schemas.microsoft.com/office/drawing/2010/main" val="0"/>
              </a:ext>
            </a:extLst>
          </a:blip>
          <a:srcRect l="14469" t="12361" r="16696" b="13680"/>
          <a:stretch/>
        </p:blipFill>
        <p:spPr bwMode="auto">
          <a:xfrm>
            <a:off x="3352800" y="2057400"/>
            <a:ext cx="3829050" cy="4419600"/>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Connector 9">
            <a:extLst>
              <a:ext uri="{FF2B5EF4-FFF2-40B4-BE49-F238E27FC236}">
                <a16:creationId xmlns:a16="http://schemas.microsoft.com/office/drawing/2014/main" id="{65E32B1B-6555-4FFA-AE26-8DB5158A0C53}"/>
              </a:ext>
            </a:extLst>
          </p:cNvPr>
          <p:cNvCxnSpPr>
            <a:cxnSpLocks/>
          </p:cNvCxnSpPr>
          <p:nvPr/>
        </p:nvCxnSpPr>
        <p:spPr>
          <a:xfrm>
            <a:off x="2209800" y="4572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346010"/>
      </p:ext>
    </p:extLst>
  </p:cSld>
  <p:clrMapOvr>
    <a:masterClrMapping/>
  </p:clrMapOvr>
</p:sld>
</file>

<file path=ppt/slides/slide5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1800" b="1" dirty="0">
              <a:solidFill>
                <a:srgbClr val="FF0000"/>
              </a:solidFill>
            </a:endParaRPr>
          </a:p>
          <a:p>
            <a:pPr marL="0" indent="0">
              <a:buNone/>
            </a:pPr>
            <a:r>
              <a:rPr lang="en-US" sz="2400" b="1" dirty="0">
                <a:solidFill>
                  <a:srgbClr val="FF0000"/>
                </a:solidFill>
              </a:rPr>
              <a:t>Management Functions</a:t>
            </a:r>
          </a:p>
          <a:p>
            <a:pPr marL="0" indent="0">
              <a:buNone/>
            </a:pPr>
            <a:endParaRPr lang="en-US" sz="1200" b="1" dirty="0"/>
          </a:p>
          <a:p>
            <a:pPr marL="400050" lvl="1" indent="0">
              <a:buNone/>
            </a:pPr>
            <a:r>
              <a:rPr lang="en-US" sz="2400" b="1" dirty="0"/>
              <a:t>Principal management functions</a:t>
            </a:r>
          </a:p>
          <a:p>
            <a:pPr marL="400050" lvl="1" indent="0">
              <a:buNone/>
            </a:pPr>
            <a:endParaRPr lang="en-US" sz="1400" dirty="0"/>
          </a:p>
          <a:p>
            <a:pPr lvl="1" indent="-342900">
              <a:buFont typeface="Wingdings" panose="05000000000000000000" pitchFamily="2" charset="2"/>
              <a:buChar char="q"/>
            </a:pPr>
            <a:r>
              <a:rPr lang="en-US" sz="2400" dirty="0"/>
              <a:t>Reporting</a:t>
            </a:r>
          </a:p>
          <a:p>
            <a:pPr lvl="1" indent="-342900">
              <a:buFont typeface="Wingdings" panose="05000000000000000000" pitchFamily="2" charset="2"/>
              <a:buChar char="q"/>
            </a:pPr>
            <a:r>
              <a:rPr lang="en-US" sz="2400" dirty="0"/>
              <a:t>Budgeting</a:t>
            </a:r>
          </a:p>
          <a:p>
            <a:pPr lvl="1" indent="-342900">
              <a:buFont typeface="Wingdings" panose="05000000000000000000" pitchFamily="2" charset="2"/>
              <a:buChar char="q"/>
            </a:pPr>
            <a:r>
              <a:rPr lang="en-US" sz="2400" dirty="0"/>
              <a:t>Renting</a:t>
            </a:r>
          </a:p>
          <a:p>
            <a:pPr lvl="1" indent="-342900">
              <a:buFont typeface="Wingdings" panose="05000000000000000000" pitchFamily="2" charset="2"/>
              <a:buChar char="q"/>
            </a:pPr>
            <a:r>
              <a:rPr lang="en-US" sz="2400" dirty="0"/>
              <a:t>Property maintenance</a:t>
            </a:r>
          </a:p>
          <a:p>
            <a:pPr lvl="1" indent="-342900">
              <a:buFont typeface="Wingdings" panose="05000000000000000000" pitchFamily="2" charset="2"/>
              <a:buChar char="q"/>
            </a:pPr>
            <a:r>
              <a:rPr lang="en-US" sz="2400" dirty="0"/>
              <a:t>Construction</a:t>
            </a:r>
          </a:p>
          <a:p>
            <a:pPr lvl="1" indent="-342900">
              <a:buFont typeface="Wingdings" panose="05000000000000000000" pitchFamily="2" charset="2"/>
              <a:buChar char="q"/>
            </a:pPr>
            <a:r>
              <a:rPr lang="en-US" sz="2400" dirty="0"/>
              <a:t>Risk management</a:t>
            </a:r>
          </a:p>
          <a:p>
            <a:pPr marL="400050" lvl="1" indent="0">
              <a:buNone/>
            </a:pPr>
            <a:endParaRPr lang="en-US" dirty="0"/>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06656253"/>
      </p:ext>
    </p:extLst>
  </p:cSld>
  <p:clrMapOvr>
    <a:masterClrMapping/>
  </p:clrMapOvr>
</p:sld>
</file>

<file path=ppt/slides/slide5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600" b="1" dirty="0">
              <a:solidFill>
                <a:srgbClr val="FF0000"/>
              </a:solidFill>
            </a:endParaRPr>
          </a:p>
          <a:p>
            <a:pPr marL="0" indent="0">
              <a:buNone/>
            </a:pPr>
            <a:r>
              <a:rPr lang="en-US" sz="2400" b="1" dirty="0">
                <a:solidFill>
                  <a:srgbClr val="FF0000"/>
                </a:solidFill>
              </a:rPr>
              <a:t>Management Functions</a:t>
            </a:r>
          </a:p>
          <a:p>
            <a:pPr marL="0" indent="0">
              <a:buNone/>
            </a:pPr>
            <a:endParaRPr lang="en-US" sz="1200" b="1" dirty="0"/>
          </a:p>
          <a:p>
            <a:pPr marL="400050" lvl="1" indent="0">
              <a:buNone/>
            </a:pPr>
            <a:r>
              <a:rPr lang="en-US" sz="2400" b="1" dirty="0"/>
              <a:t>Reporting</a:t>
            </a:r>
            <a:br>
              <a:rPr lang="en-US" sz="2400" b="1" dirty="0"/>
            </a:br>
            <a:endParaRPr lang="en-US" sz="2400" b="1" dirty="0"/>
          </a:p>
          <a:p>
            <a:pPr lvl="1" indent="-342900">
              <a:buFont typeface="Wingdings" panose="05000000000000000000" pitchFamily="2" charset="2"/>
              <a:buChar char="q"/>
            </a:pPr>
            <a:r>
              <a:rPr lang="en-US" sz="2400" dirty="0"/>
              <a:t>May be required monthly, quarterly, annually</a:t>
            </a:r>
            <a:br>
              <a:rPr lang="en-US" sz="2400" dirty="0"/>
            </a:br>
            <a:endParaRPr lang="en-US" sz="2400" dirty="0"/>
          </a:p>
          <a:p>
            <a:pPr lvl="1" indent="-342900">
              <a:buFont typeface="Wingdings" panose="05000000000000000000" pitchFamily="2" charset="2"/>
              <a:buChar char="q"/>
            </a:pPr>
            <a:r>
              <a:rPr lang="en-US" sz="2400" dirty="0"/>
              <a:t>Reports include</a:t>
            </a:r>
          </a:p>
          <a:p>
            <a:pPr lvl="2" indent="-342900">
              <a:buFont typeface="Wingdings" panose="05000000000000000000" pitchFamily="2" charset="2"/>
              <a:buChar char="§"/>
            </a:pPr>
            <a:r>
              <a:rPr lang="en-US" dirty="0"/>
              <a:t>annual operating budget</a:t>
            </a:r>
          </a:p>
          <a:p>
            <a:pPr lvl="2" indent="-342900">
              <a:buFont typeface="Wingdings" panose="05000000000000000000" pitchFamily="2" charset="2"/>
              <a:buChar char="§"/>
            </a:pPr>
            <a:r>
              <a:rPr lang="en-US" dirty="0"/>
              <a:t>cash flow reports</a:t>
            </a:r>
          </a:p>
          <a:p>
            <a:pPr lvl="2" indent="-342900">
              <a:buFont typeface="Wingdings" panose="05000000000000000000" pitchFamily="2" charset="2"/>
              <a:buChar char="§"/>
            </a:pPr>
            <a:r>
              <a:rPr lang="en-US" dirty="0"/>
              <a:t>profit and loss statements</a:t>
            </a:r>
          </a:p>
          <a:p>
            <a:pPr lvl="2" indent="-342900">
              <a:buFont typeface="Wingdings" panose="05000000000000000000" pitchFamily="2" charset="2"/>
              <a:buChar char="§"/>
            </a:pPr>
            <a:r>
              <a:rPr lang="en-US" dirty="0"/>
              <a:t>budget comparison statements</a:t>
            </a:r>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74672132"/>
      </p:ext>
    </p:extLst>
  </p:cSld>
  <p:clrMapOvr>
    <a:masterClrMapping/>
  </p:clrMapOvr>
</p:sld>
</file>

<file path=ppt/slides/slide5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Management Functions</a:t>
            </a:r>
          </a:p>
          <a:p>
            <a:pPr marL="0" indent="0">
              <a:buNone/>
            </a:pPr>
            <a:endParaRPr lang="en-US" sz="700" b="1" dirty="0"/>
          </a:p>
          <a:p>
            <a:pPr marL="400050" lvl="1" indent="0">
              <a:buNone/>
            </a:pPr>
            <a:r>
              <a:rPr lang="en-US" sz="2400" b="1" dirty="0"/>
              <a:t>Budgeting</a:t>
            </a:r>
          </a:p>
          <a:p>
            <a:pPr marL="400050" lvl="1" indent="0">
              <a:buNone/>
            </a:pPr>
            <a:endParaRPr lang="en-US" sz="1200" b="1" dirty="0"/>
          </a:p>
          <a:p>
            <a:pPr lvl="1" indent="-342900">
              <a:buFont typeface="Wingdings" panose="05000000000000000000" pitchFamily="2" charset="2"/>
              <a:buChar char="q"/>
            </a:pPr>
            <a:r>
              <a:rPr lang="en-US" sz="2400" dirty="0"/>
              <a:t>Operating budget based on expected expenses and revenues</a:t>
            </a:r>
            <a:br>
              <a:rPr lang="en-US" sz="2400" dirty="0"/>
            </a:br>
            <a:endParaRPr lang="en-US" sz="2400" dirty="0"/>
          </a:p>
          <a:p>
            <a:pPr lvl="1" indent="-342900">
              <a:buFont typeface="Wingdings" panose="05000000000000000000" pitchFamily="2" charset="2"/>
              <a:buChar char="q"/>
            </a:pPr>
            <a:r>
              <a:rPr lang="en-US" sz="2400" dirty="0"/>
              <a:t>Determines key financial requirements</a:t>
            </a:r>
          </a:p>
          <a:p>
            <a:pPr lvl="2" indent="-342900">
              <a:buFont typeface="Wingdings" panose="05000000000000000000" pitchFamily="2" charset="2"/>
              <a:buChar char="§"/>
            </a:pPr>
            <a:r>
              <a:rPr lang="en-US" dirty="0"/>
              <a:t>needed rental rates</a:t>
            </a:r>
          </a:p>
          <a:p>
            <a:pPr lvl="2" indent="-342900">
              <a:buFont typeface="Wingdings" panose="05000000000000000000" pitchFamily="2" charset="2"/>
              <a:buChar char="§"/>
            </a:pPr>
            <a:r>
              <a:rPr lang="en-US" dirty="0"/>
              <a:t>capital expenditures</a:t>
            </a:r>
          </a:p>
          <a:p>
            <a:pPr lvl="2" indent="-342900">
              <a:buFont typeface="Wingdings" panose="05000000000000000000" pitchFamily="2" charset="2"/>
              <a:buChar char="§"/>
            </a:pPr>
            <a:r>
              <a:rPr lang="en-US" dirty="0"/>
              <a:t>reserves</a:t>
            </a:r>
          </a:p>
          <a:p>
            <a:pPr lvl="2" indent="-342900">
              <a:buFont typeface="Wingdings" panose="05000000000000000000" pitchFamily="2" charset="2"/>
              <a:buChar char="§"/>
            </a:pPr>
            <a:r>
              <a:rPr lang="en-US" dirty="0"/>
              <a:t>salaries and wages</a:t>
            </a:r>
            <a:br>
              <a:rPr lang="en-US" sz="2000" dirty="0"/>
            </a:br>
            <a:endParaRPr lang="en-US" sz="2000" dirty="0"/>
          </a:p>
          <a:p>
            <a:pPr marL="857250" lvl="1" indent="-457200">
              <a:buFont typeface="Wingdings" panose="05000000000000000000" pitchFamily="2" charset="2"/>
              <a:buChar char="q"/>
            </a:pPr>
            <a:r>
              <a:rPr lang="en-US" sz="2400" dirty="0"/>
              <a:t>Projects income based on past performance and current market</a:t>
            </a:r>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7133836"/>
      </p:ext>
    </p:extLst>
  </p:cSld>
  <p:clrMapOvr>
    <a:masterClrMapping/>
  </p:clrMapOvr>
</p:sld>
</file>

<file path=ppt/slides/slide5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Management Functions</a:t>
            </a:r>
          </a:p>
          <a:p>
            <a:pPr marL="0" indent="0">
              <a:buNone/>
            </a:pPr>
            <a:endParaRPr lang="en-US" sz="700" b="1" dirty="0"/>
          </a:p>
          <a:p>
            <a:pPr marL="400050" lvl="1" indent="0">
              <a:buNone/>
            </a:pPr>
            <a:r>
              <a:rPr lang="en-US" sz="2400" b="1" dirty="0"/>
              <a:t>Budgeting (cont.)</a:t>
            </a:r>
          </a:p>
          <a:p>
            <a:pPr marL="400050" lvl="1" indent="0">
              <a:buNone/>
            </a:pPr>
            <a:endParaRPr lang="en-US" sz="1200" b="1" dirty="0"/>
          </a:p>
          <a:p>
            <a:pPr lvl="1" indent="-342900">
              <a:buFont typeface="Wingdings" panose="05000000000000000000" pitchFamily="2" charset="2"/>
              <a:buChar char="q"/>
            </a:pPr>
            <a:r>
              <a:rPr lang="en-US" sz="2400" b="1" dirty="0"/>
              <a:t>Potential gross income </a:t>
            </a:r>
            <a:r>
              <a:rPr lang="en-US" sz="2400" dirty="0"/>
              <a:t>= </a:t>
            </a:r>
          </a:p>
          <a:p>
            <a:pPr marL="400050" lvl="1" indent="0">
              <a:buNone/>
            </a:pPr>
            <a:r>
              <a:rPr lang="en-US" sz="2400" dirty="0"/>
              <a:t>	(scheduled rents + revenue from other 	sources)</a:t>
            </a:r>
            <a:endParaRPr lang="en-US" sz="1000" dirty="0"/>
          </a:p>
          <a:p>
            <a:pPr marL="400050" lvl="1" indent="0">
              <a:buNone/>
            </a:pPr>
            <a:endParaRPr lang="en-US" sz="900" dirty="0"/>
          </a:p>
          <a:p>
            <a:pPr lvl="1" indent="-342900">
              <a:buFont typeface="Wingdings" panose="05000000000000000000" pitchFamily="2" charset="2"/>
              <a:buChar char="q"/>
            </a:pPr>
            <a:r>
              <a:rPr lang="en-US" sz="2400" b="1" dirty="0"/>
              <a:t>Effective gross income </a:t>
            </a:r>
            <a:r>
              <a:rPr lang="en-US" sz="2400" dirty="0"/>
              <a:t>=</a:t>
            </a:r>
          </a:p>
          <a:p>
            <a:pPr marL="400050" lvl="1" indent="0">
              <a:buNone/>
            </a:pPr>
            <a:r>
              <a:rPr lang="en-US" sz="2400" dirty="0"/>
              <a:t>	(total gross - vacancies, bad debt)</a:t>
            </a:r>
            <a:endParaRPr lang="en-US" sz="1000" dirty="0"/>
          </a:p>
          <a:p>
            <a:pPr marL="400050" lvl="1" indent="0">
              <a:buNone/>
            </a:pPr>
            <a:endParaRPr lang="en-US" sz="900" dirty="0"/>
          </a:p>
          <a:p>
            <a:pPr lvl="1" indent="-342900">
              <a:buFont typeface="Wingdings" panose="05000000000000000000" pitchFamily="2" charset="2"/>
              <a:buChar char="q"/>
            </a:pPr>
            <a:r>
              <a:rPr lang="en-US" sz="2400" b="1" dirty="0"/>
              <a:t>Net operating income </a:t>
            </a:r>
            <a:r>
              <a:rPr lang="en-US" sz="2400" dirty="0"/>
              <a:t>=</a:t>
            </a:r>
          </a:p>
          <a:p>
            <a:pPr marL="400050" lvl="1" indent="0">
              <a:buNone/>
            </a:pPr>
            <a:r>
              <a:rPr lang="en-US" sz="2400" dirty="0"/>
              <a:t>	(gross - operating expenses)</a:t>
            </a:r>
            <a:endParaRPr lang="en-US" sz="1000" dirty="0"/>
          </a:p>
          <a:p>
            <a:pPr marL="400050" lvl="1" indent="0">
              <a:buNone/>
            </a:pPr>
            <a:endParaRPr lang="en-US" sz="1000" dirty="0"/>
          </a:p>
          <a:p>
            <a:pPr marL="571500" lvl="1" indent="-171450">
              <a:buFont typeface="Wingdings" panose="05000000000000000000" pitchFamily="2" charset="2"/>
              <a:buChar char="q"/>
            </a:pPr>
            <a:r>
              <a:rPr lang="en-US" sz="2400" b="1" dirty="0"/>
              <a:t>Cash flow =</a:t>
            </a:r>
            <a:r>
              <a:rPr lang="en-US" sz="2400" dirty="0"/>
              <a:t> </a:t>
            </a:r>
          </a:p>
          <a:p>
            <a:pPr marL="400050" lvl="1" indent="0">
              <a:buNone/>
            </a:pPr>
            <a:r>
              <a:rPr lang="en-US" sz="2400" dirty="0"/>
              <a:t>	(net operating income - debt service, 	reserves)</a:t>
            </a:r>
          </a:p>
          <a:p>
            <a:pPr marL="400050" lvl="1" indent="0">
              <a:buNone/>
            </a:pP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85756308"/>
      </p:ext>
    </p:extLst>
  </p:cSld>
  <p:clrMapOvr>
    <a:masterClrMapping/>
  </p:clrMapOvr>
</p:sld>
</file>

<file path=ppt/slides/slide5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lnSpcReduction="10000"/>
          </a:bodyPr>
          <a:lstStyle/>
          <a:p>
            <a:pPr marL="0" indent="0">
              <a:buNone/>
            </a:pPr>
            <a:r>
              <a:rPr lang="en-US" sz="2400" b="1" dirty="0">
                <a:solidFill>
                  <a:srgbClr val="FF0000"/>
                </a:solidFill>
              </a:rPr>
              <a:t>Management Functions</a:t>
            </a:r>
          </a:p>
          <a:p>
            <a:pPr marL="0" indent="0">
              <a:buNone/>
            </a:pPr>
            <a:endParaRPr lang="en-US" sz="700" b="1" dirty="0"/>
          </a:p>
          <a:p>
            <a:pPr marL="400050" lvl="1" indent="0">
              <a:buNone/>
            </a:pPr>
            <a:r>
              <a:rPr lang="en-US" sz="2400" b="1" dirty="0"/>
              <a:t>Renting Responsibility</a:t>
            </a:r>
            <a:endParaRPr lang="en-US" sz="1400" b="1" dirty="0"/>
          </a:p>
          <a:p>
            <a:pPr marL="400050" lvl="1" indent="0">
              <a:buNone/>
            </a:pPr>
            <a:endParaRPr lang="en-US" sz="1100" b="1" dirty="0"/>
          </a:p>
          <a:p>
            <a:pPr lvl="1" indent="-342900">
              <a:buFont typeface="Wingdings" panose="05000000000000000000" pitchFamily="2" charset="2"/>
              <a:buChar char="q"/>
            </a:pPr>
            <a:r>
              <a:rPr lang="en-US" sz="2400" dirty="0"/>
              <a:t>Manager must keep property properly rented</a:t>
            </a:r>
            <a:br>
              <a:rPr lang="en-US" sz="2400" dirty="0"/>
            </a:br>
            <a:r>
              <a:rPr lang="en-US" sz="2400" dirty="0"/>
              <a:t> </a:t>
            </a:r>
          </a:p>
          <a:p>
            <a:pPr lvl="1" indent="-342900">
              <a:buFont typeface="Wingdings" panose="05000000000000000000" pitchFamily="2" charset="2"/>
              <a:buChar char="q"/>
            </a:pPr>
            <a:r>
              <a:rPr lang="en-US" sz="2400" dirty="0"/>
              <a:t>Vacancies minimization</a:t>
            </a:r>
          </a:p>
          <a:p>
            <a:pPr lvl="2" indent="-342900">
              <a:buFont typeface="Wingdings" panose="05000000000000000000" pitchFamily="2" charset="2"/>
              <a:buChar char="§"/>
            </a:pPr>
            <a:r>
              <a:rPr lang="en-US" dirty="0"/>
              <a:t>proper rent levels</a:t>
            </a:r>
          </a:p>
          <a:p>
            <a:pPr lvl="2" indent="-342900">
              <a:buFont typeface="Wingdings" panose="05000000000000000000" pitchFamily="2" charset="2"/>
              <a:buChar char="§"/>
            </a:pPr>
            <a:r>
              <a:rPr lang="en-US" dirty="0"/>
              <a:t>sufficient marketing</a:t>
            </a:r>
          </a:p>
          <a:p>
            <a:pPr lvl="2" indent="-342900">
              <a:buFont typeface="Wingdings" panose="05000000000000000000" pitchFamily="2" charset="2"/>
              <a:buChar char="§"/>
            </a:pPr>
            <a:r>
              <a:rPr lang="en-US" dirty="0"/>
              <a:t>good tenant relations</a:t>
            </a:r>
            <a:br>
              <a:rPr lang="en-US" dirty="0"/>
            </a:br>
            <a:endParaRPr lang="en-US" dirty="0"/>
          </a:p>
          <a:p>
            <a:pPr lvl="1" indent="-342900">
              <a:buFont typeface="Wingdings" panose="05000000000000000000" pitchFamily="2" charset="2"/>
              <a:buChar char="q"/>
            </a:pPr>
            <a:r>
              <a:rPr lang="en-US" sz="2400" dirty="0"/>
              <a:t>Select compatible tenants </a:t>
            </a:r>
            <a:br>
              <a:rPr lang="en-US" sz="2400" dirty="0"/>
            </a:br>
            <a:endParaRPr lang="en-US" sz="2400" dirty="0"/>
          </a:p>
          <a:p>
            <a:pPr lvl="1" indent="-342900">
              <a:buFont typeface="Wingdings" panose="05000000000000000000" pitchFamily="2" charset="2"/>
              <a:buChar char="q"/>
            </a:pPr>
            <a:r>
              <a:rPr lang="en-US" sz="2400" dirty="0"/>
              <a:t>Collect rents</a:t>
            </a:r>
            <a:br>
              <a:rPr lang="en-US" sz="2400" dirty="0"/>
            </a:br>
            <a:endParaRPr lang="en-US" sz="2400" dirty="0"/>
          </a:p>
          <a:p>
            <a:pPr lvl="1" indent="-342900">
              <a:buFont typeface="Wingdings" panose="05000000000000000000" pitchFamily="2" charset="2"/>
              <a:buChar char="q"/>
            </a:pPr>
            <a:r>
              <a:rPr lang="en-US" sz="2400" dirty="0"/>
              <a:t>Comply with fair housing laws, ADA, ECOA</a:t>
            </a:r>
            <a:endParaRPr lang="en-US" sz="1800" dirty="0"/>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1525899"/>
      </p:ext>
    </p:extLst>
  </p:cSld>
  <p:clrMapOvr>
    <a:masterClrMapping/>
  </p:clrMapOvr>
</p:sld>
</file>

<file path=ppt/slides/slide5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1600" b="1" dirty="0">
              <a:solidFill>
                <a:srgbClr val="FF0000"/>
              </a:solidFill>
            </a:endParaRPr>
          </a:p>
          <a:p>
            <a:pPr marL="0" indent="0">
              <a:buNone/>
            </a:pPr>
            <a:r>
              <a:rPr lang="en-US" sz="2400" b="1" dirty="0">
                <a:solidFill>
                  <a:srgbClr val="FF0000"/>
                </a:solidFill>
              </a:rPr>
              <a:t>Management Functions</a:t>
            </a:r>
          </a:p>
          <a:p>
            <a:pPr marL="0" indent="0">
              <a:buNone/>
            </a:pPr>
            <a:endParaRPr lang="en-US" sz="700" b="1" dirty="0"/>
          </a:p>
          <a:p>
            <a:pPr marL="400050" lvl="1" indent="0">
              <a:buNone/>
            </a:pPr>
            <a:r>
              <a:rPr lang="en-US" sz="2400" b="1" dirty="0"/>
              <a:t>Property maintenance</a:t>
            </a:r>
          </a:p>
          <a:p>
            <a:pPr marL="400050" lvl="1" indent="0">
              <a:buNone/>
            </a:pPr>
            <a:endParaRPr lang="en-US" sz="1400" b="1" dirty="0"/>
          </a:p>
          <a:p>
            <a:pPr lvl="1" indent="-342900">
              <a:buFont typeface="Wingdings" panose="05000000000000000000" pitchFamily="2" charset="2"/>
              <a:buChar char="q"/>
            </a:pPr>
            <a:r>
              <a:rPr lang="en-US" sz="2400" dirty="0"/>
              <a:t>Attain best balance between costs of services, owner financial objectives, and tenant needs </a:t>
            </a:r>
            <a:br>
              <a:rPr lang="en-US" sz="2400" dirty="0"/>
            </a:br>
            <a:endParaRPr lang="en-US" sz="2400" dirty="0"/>
          </a:p>
          <a:p>
            <a:pPr lvl="1" indent="-342900">
              <a:buFont typeface="Wingdings" panose="05000000000000000000" pitchFamily="2" charset="2"/>
              <a:buChar char="q"/>
            </a:pPr>
            <a:r>
              <a:rPr lang="en-US" sz="2400" dirty="0"/>
              <a:t>Maintenance types</a:t>
            </a:r>
          </a:p>
          <a:p>
            <a:pPr lvl="2" indent="-342900">
              <a:buFont typeface="Wingdings" panose="05000000000000000000" pitchFamily="2" charset="2"/>
              <a:buChar char="§"/>
            </a:pPr>
            <a:r>
              <a:rPr lang="en-US" dirty="0"/>
              <a:t>routine everyday</a:t>
            </a:r>
          </a:p>
          <a:p>
            <a:pPr lvl="2" indent="-342900">
              <a:buFont typeface="Wingdings" panose="05000000000000000000" pitchFamily="2" charset="2"/>
              <a:buChar char="§"/>
            </a:pPr>
            <a:r>
              <a:rPr lang="en-US" dirty="0"/>
              <a:t>preventive, or corrective</a:t>
            </a:r>
          </a:p>
          <a:p>
            <a:pPr lvl="2" indent="-342900">
              <a:buFont typeface="Wingdings" panose="05000000000000000000" pitchFamily="2" charset="2"/>
              <a:buChar char="§"/>
            </a:pPr>
            <a:r>
              <a:rPr lang="en-US" dirty="0"/>
              <a:t>staffed in-house vs. contracted out</a:t>
            </a:r>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3875218"/>
      </p:ext>
    </p:extLst>
  </p:cSld>
  <p:clrMapOvr>
    <a:masterClrMapping/>
  </p:clrMapOvr>
</p:sld>
</file>

<file path=ppt/slides/slide5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1600" b="1" dirty="0">
              <a:solidFill>
                <a:srgbClr val="FF0000"/>
              </a:solidFill>
            </a:endParaRPr>
          </a:p>
          <a:p>
            <a:pPr marL="0" indent="0">
              <a:buNone/>
            </a:pPr>
            <a:r>
              <a:rPr lang="en-US" sz="2400" b="1" dirty="0">
                <a:solidFill>
                  <a:srgbClr val="FF0000"/>
                </a:solidFill>
              </a:rPr>
              <a:t>Management Functions</a:t>
            </a:r>
          </a:p>
          <a:p>
            <a:pPr marL="0" indent="0">
              <a:buNone/>
            </a:pPr>
            <a:endParaRPr lang="en-US" sz="700" b="1" dirty="0"/>
          </a:p>
          <a:p>
            <a:pPr marL="400050" lvl="1" indent="0">
              <a:buNone/>
            </a:pPr>
            <a:r>
              <a:rPr lang="en-US" sz="2400" b="1" dirty="0"/>
              <a:t>Construction</a:t>
            </a:r>
          </a:p>
          <a:p>
            <a:pPr marL="400050" lvl="1" indent="0">
              <a:buNone/>
            </a:pPr>
            <a:endParaRPr lang="en-US" sz="1400" b="1" dirty="0"/>
          </a:p>
          <a:p>
            <a:pPr lvl="1" indent="-342900">
              <a:buFont typeface="Wingdings" panose="05000000000000000000" pitchFamily="2" charset="2"/>
              <a:buChar char="q"/>
            </a:pPr>
            <a:r>
              <a:rPr lang="en-US" sz="2400" b="1" dirty="0"/>
              <a:t>Improvements</a:t>
            </a:r>
            <a:r>
              <a:rPr lang="en-US" sz="2400" dirty="0"/>
              <a:t>: tenant alterations, renovations, and expansion </a:t>
            </a:r>
            <a:br>
              <a:rPr lang="en-US" sz="2400" dirty="0"/>
            </a:br>
            <a:endParaRPr lang="en-US" sz="2400" dirty="0"/>
          </a:p>
          <a:p>
            <a:pPr lvl="1" indent="-342900">
              <a:buFont typeface="Wingdings" panose="05000000000000000000" pitchFamily="2" charset="2"/>
              <a:buChar char="q"/>
            </a:pPr>
            <a:r>
              <a:rPr lang="en-US" sz="2400" b="1" dirty="0"/>
              <a:t>Site</a:t>
            </a:r>
            <a:r>
              <a:rPr lang="en-US" sz="2400" dirty="0"/>
              <a:t>: environmental remediation</a:t>
            </a:r>
            <a:br>
              <a:rPr lang="en-US" sz="2400" dirty="0"/>
            </a:br>
            <a:endParaRPr lang="en-US" sz="2400" dirty="0"/>
          </a:p>
          <a:p>
            <a:pPr lvl="1" indent="-342900">
              <a:buFont typeface="Wingdings" panose="05000000000000000000" pitchFamily="2" charset="2"/>
              <a:buChar char="q"/>
            </a:pPr>
            <a:r>
              <a:rPr lang="en-US" sz="2400" b="1" dirty="0"/>
              <a:t>ADA concerns</a:t>
            </a:r>
            <a:r>
              <a:rPr lang="en-US" sz="2400" dirty="0"/>
              <a:t>: </a:t>
            </a:r>
          </a:p>
          <a:p>
            <a:pPr lvl="2" indent="-342900">
              <a:buFont typeface="Wingdings" panose="05000000000000000000" pitchFamily="2" charset="2"/>
              <a:buChar char="§"/>
            </a:pPr>
            <a:r>
              <a:rPr lang="en-US" dirty="0"/>
              <a:t>feasibility of restructuring, retrofitting, new construction to achieve compliance</a:t>
            </a:r>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35843782"/>
      </p:ext>
    </p:extLst>
  </p:cSld>
  <p:clrMapOvr>
    <a:masterClrMapping/>
  </p:clrMapOvr>
</p:sld>
</file>

<file path=ppt/slides/slide5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1600" b="1" dirty="0">
              <a:solidFill>
                <a:srgbClr val="FF0000"/>
              </a:solidFill>
            </a:endParaRPr>
          </a:p>
          <a:p>
            <a:pPr marL="0" indent="0">
              <a:buNone/>
            </a:pPr>
            <a:r>
              <a:rPr lang="en-US" sz="2400" b="1" dirty="0">
                <a:solidFill>
                  <a:srgbClr val="FF0000"/>
                </a:solidFill>
              </a:rPr>
              <a:t>Management Functions</a:t>
            </a:r>
          </a:p>
          <a:p>
            <a:pPr marL="0" indent="0">
              <a:buNone/>
            </a:pPr>
            <a:endParaRPr lang="en-US" sz="700" b="1" dirty="0"/>
          </a:p>
          <a:p>
            <a:pPr marL="400050" lvl="1" indent="0">
              <a:buNone/>
            </a:pPr>
            <a:r>
              <a:rPr lang="en-US" sz="2400" b="1" dirty="0"/>
              <a:t>Risk management</a:t>
            </a:r>
            <a:br>
              <a:rPr lang="en-US" sz="2400" b="1" dirty="0"/>
            </a:br>
            <a:endParaRPr lang="en-US" sz="2000" b="1" dirty="0"/>
          </a:p>
          <a:p>
            <a:pPr lvl="1" indent="-342900">
              <a:buFont typeface="Wingdings" panose="05000000000000000000" pitchFamily="2" charset="2"/>
              <a:buChar char="q"/>
            </a:pPr>
            <a:r>
              <a:rPr lang="en-US" sz="2400" dirty="0"/>
              <a:t>Risks to manage</a:t>
            </a:r>
          </a:p>
          <a:p>
            <a:pPr lvl="2" indent="-342900">
              <a:buFont typeface="Wingdings" panose="05000000000000000000" pitchFamily="2" charset="2"/>
              <a:buChar char="§"/>
            </a:pPr>
            <a:r>
              <a:rPr lang="en-US" dirty="0"/>
              <a:t>natural disaster</a:t>
            </a:r>
          </a:p>
          <a:p>
            <a:pPr lvl="2" indent="-342900">
              <a:buFont typeface="Wingdings" panose="05000000000000000000" pitchFamily="2" charset="2"/>
              <a:buChar char="§"/>
            </a:pPr>
            <a:r>
              <a:rPr lang="en-US" dirty="0"/>
              <a:t>personal injury</a:t>
            </a:r>
          </a:p>
          <a:p>
            <a:pPr lvl="2" indent="-342900">
              <a:buFont typeface="Wingdings" panose="05000000000000000000" pitchFamily="2" charset="2"/>
              <a:buChar char="§"/>
            </a:pPr>
            <a:r>
              <a:rPr lang="en-US" dirty="0"/>
              <a:t>terrorism</a:t>
            </a:r>
          </a:p>
          <a:p>
            <a:pPr lvl="2" indent="-342900">
              <a:buFont typeface="Wingdings" panose="05000000000000000000" pitchFamily="2" charset="2"/>
              <a:buChar char="§"/>
            </a:pPr>
            <a:r>
              <a:rPr lang="en-US" dirty="0"/>
              <a:t>employee malfeasance</a:t>
            </a:r>
            <a:br>
              <a:rPr lang="en-US" sz="2000" dirty="0"/>
            </a:br>
            <a:endParaRPr lang="en-US" sz="2000" dirty="0"/>
          </a:p>
          <a:p>
            <a:pPr lvl="1" indent="-342900">
              <a:buFont typeface="Wingdings" panose="05000000000000000000" pitchFamily="2" charset="2"/>
              <a:buChar char="q"/>
            </a:pPr>
            <a:r>
              <a:rPr lang="en-US" sz="2400" dirty="0"/>
              <a:t>Management strategy</a:t>
            </a:r>
          </a:p>
          <a:p>
            <a:pPr lvl="2" indent="-342900">
              <a:buFont typeface="Wingdings" panose="05000000000000000000" pitchFamily="2" charset="2"/>
              <a:buChar char="§"/>
            </a:pPr>
            <a:r>
              <a:rPr lang="en-US" dirty="0"/>
              <a:t>avoid / remove the source</a:t>
            </a:r>
          </a:p>
          <a:p>
            <a:pPr lvl="2" indent="-342900">
              <a:buFont typeface="Wingdings" panose="05000000000000000000" pitchFamily="2" charset="2"/>
              <a:buChar char="§"/>
            </a:pPr>
            <a:r>
              <a:rPr lang="en-US" dirty="0"/>
              <a:t>installing protective systems</a:t>
            </a:r>
          </a:p>
          <a:p>
            <a:pPr lvl="2" indent="-342900">
              <a:buFont typeface="Wingdings" panose="05000000000000000000" pitchFamily="2" charset="2"/>
              <a:buChar char="§"/>
            </a:pPr>
            <a:r>
              <a:rPr lang="en-US" dirty="0"/>
              <a:t>buy insurance</a:t>
            </a:r>
          </a:p>
          <a:p>
            <a:pPr marL="800100" lvl="2" indent="0">
              <a:buNone/>
            </a:pP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61347838"/>
      </p:ext>
    </p:extLst>
  </p:cSld>
  <p:clrMapOvr>
    <a:masterClrMapping/>
  </p:clrMapOvr>
</p:sld>
</file>

<file path=ppt/slides/slide5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1600" b="1" dirty="0">
              <a:solidFill>
                <a:srgbClr val="FF0000"/>
              </a:solidFill>
            </a:endParaRPr>
          </a:p>
          <a:p>
            <a:pPr marL="0" indent="0">
              <a:buNone/>
            </a:pPr>
            <a:r>
              <a:rPr lang="en-US" sz="2400" b="1" dirty="0">
                <a:solidFill>
                  <a:srgbClr val="FF0000"/>
                </a:solidFill>
              </a:rPr>
              <a:t>Management Functions</a:t>
            </a:r>
          </a:p>
          <a:p>
            <a:pPr marL="0" indent="0">
              <a:buNone/>
            </a:pPr>
            <a:endParaRPr lang="en-US" sz="700" b="1" dirty="0"/>
          </a:p>
          <a:p>
            <a:pPr marL="400050" lvl="1" indent="0">
              <a:buNone/>
            </a:pPr>
            <a:r>
              <a:rPr lang="en-US" sz="2400" b="1" dirty="0"/>
              <a:t>Risk management (cont.)</a:t>
            </a:r>
            <a:br>
              <a:rPr lang="en-US" sz="2400" b="1" dirty="0"/>
            </a:br>
            <a:endParaRPr lang="en-US" sz="2000" b="1" dirty="0"/>
          </a:p>
          <a:p>
            <a:pPr lvl="1" indent="-342900">
              <a:buFont typeface="Wingdings" panose="05000000000000000000" pitchFamily="2" charset="2"/>
              <a:buChar char="q"/>
            </a:pPr>
            <a:r>
              <a:rPr lang="en-US" sz="2400" b="1" dirty="0"/>
              <a:t>Life safety systems</a:t>
            </a:r>
          </a:p>
          <a:p>
            <a:pPr lvl="2" indent="-342900">
              <a:buFont typeface="Wingdings" panose="05000000000000000000" pitchFamily="2" charset="2"/>
              <a:buChar char="§"/>
            </a:pPr>
            <a:r>
              <a:rPr lang="en-US" dirty="0"/>
              <a:t>sprinklers</a:t>
            </a:r>
          </a:p>
          <a:p>
            <a:pPr lvl="2" indent="-342900">
              <a:buFont typeface="Wingdings" panose="05000000000000000000" pitchFamily="2" charset="2"/>
              <a:buChar char="§"/>
            </a:pPr>
            <a:r>
              <a:rPr lang="en-US" dirty="0"/>
              <a:t>fire doors</a:t>
            </a:r>
          </a:p>
          <a:p>
            <a:pPr lvl="2" indent="-342900">
              <a:buFont typeface="Wingdings" panose="05000000000000000000" pitchFamily="2" charset="2"/>
              <a:buChar char="§"/>
            </a:pPr>
            <a:r>
              <a:rPr lang="en-US" dirty="0"/>
              <a:t>smoke alarms</a:t>
            </a:r>
          </a:p>
          <a:p>
            <a:pPr lvl="2" indent="-342900">
              <a:buFont typeface="Wingdings" panose="05000000000000000000" pitchFamily="2" charset="2"/>
              <a:buChar char="§"/>
            </a:pPr>
            <a:r>
              <a:rPr lang="en-US" dirty="0"/>
              <a:t>fire escapes</a:t>
            </a:r>
          </a:p>
          <a:p>
            <a:pPr lvl="2" indent="-342900">
              <a:buFont typeface="Wingdings" panose="05000000000000000000" pitchFamily="2" charset="2"/>
              <a:buChar char="§"/>
            </a:pPr>
            <a:r>
              <a:rPr lang="en-US" dirty="0"/>
              <a:t>monitoring systems</a:t>
            </a:r>
            <a:endParaRPr lang="en-US" b="1"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67943243"/>
      </p:ext>
    </p:extLst>
  </p:cSld>
  <p:clrMapOvr>
    <a:masterClrMapping/>
  </p:clrMapOvr>
</p:sld>
</file>

<file path=ppt/slides/slide5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lnSpcReduction="10000"/>
          </a:bodyPr>
          <a:lstStyle/>
          <a:p>
            <a:pPr marL="0" indent="0">
              <a:buNone/>
            </a:pPr>
            <a:endParaRPr lang="en-US" sz="1600" b="1" dirty="0">
              <a:solidFill>
                <a:srgbClr val="FF0000"/>
              </a:solidFill>
            </a:endParaRPr>
          </a:p>
          <a:p>
            <a:pPr marL="0" indent="0">
              <a:buNone/>
            </a:pPr>
            <a:r>
              <a:rPr lang="en-US" sz="2400" b="1" dirty="0">
                <a:solidFill>
                  <a:srgbClr val="FF0000"/>
                </a:solidFill>
              </a:rPr>
              <a:t>Management Functions</a:t>
            </a:r>
          </a:p>
          <a:p>
            <a:pPr marL="0" indent="0">
              <a:buNone/>
            </a:pPr>
            <a:endParaRPr lang="en-US" sz="1800" b="1" dirty="0"/>
          </a:p>
          <a:p>
            <a:pPr marL="400050" lvl="1" indent="0">
              <a:buNone/>
            </a:pPr>
            <a:r>
              <a:rPr lang="en-US" sz="2400" b="1" dirty="0"/>
              <a:t>Risk management (cont.)</a:t>
            </a:r>
            <a:br>
              <a:rPr lang="en-US" sz="2400" b="1" dirty="0"/>
            </a:br>
            <a:endParaRPr lang="en-US" sz="2000" b="1" dirty="0"/>
          </a:p>
          <a:p>
            <a:pPr lvl="1" indent="-342900">
              <a:buFont typeface="Wingdings" panose="05000000000000000000" pitchFamily="2" charset="2"/>
              <a:buChar char="q"/>
            </a:pPr>
            <a:r>
              <a:rPr lang="en-US" sz="2400" b="1" dirty="0"/>
              <a:t>Types of insurance for rented properties</a:t>
            </a:r>
          </a:p>
          <a:p>
            <a:pPr lvl="2" indent="-342900">
              <a:buFont typeface="Wingdings" panose="05000000000000000000" pitchFamily="2" charset="2"/>
              <a:buChar char="§"/>
            </a:pPr>
            <a:r>
              <a:rPr lang="en-US" dirty="0"/>
              <a:t>Casualty</a:t>
            </a:r>
          </a:p>
          <a:p>
            <a:pPr lvl="2" indent="-342900">
              <a:buFont typeface="Wingdings" panose="05000000000000000000" pitchFamily="2" charset="2"/>
              <a:buChar char="§"/>
            </a:pPr>
            <a:r>
              <a:rPr lang="en-US" dirty="0"/>
              <a:t>Liability</a:t>
            </a:r>
          </a:p>
          <a:p>
            <a:pPr lvl="2" indent="-342900">
              <a:buFont typeface="Wingdings" panose="05000000000000000000" pitchFamily="2" charset="2"/>
              <a:buChar char="§"/>
            </a:pPr>
            <a:r>
              <a:rPr lang="en-US" dirty="0"/>
              <a:t>Workers compensation</a:t>
            </a:r>
          </a:p>
          <a:p>
            <a:pPr lvl="2" indent="-342900">
              <a:buFont typeface="Wingdings" panose="05000000000000000000" pitchFamily="2" charset="2"/>
              <a:buChar char="§"/>
            </a:pPr>
            <a:r>
              <a:rPr lang="en-US" dirty="0"/>
              <a:t>Fire and hazard</a:t>
            </a:r>
          </a:p>
          <a:p>
            <a:pPr lvl="2" indent="-342900">
              <a:buFont typeface="Wingdings" panose="05000000000000000000" pitchFamily="2" charset="2"/>
              <a:buChar char="§"/>
            </a:pPr>
            <a:r>
              <a:rPr lang="en-US" dirty="0"/>
              <a:t>Flood</a:t>
            </a:r>
          </a:p>
          <a:p>
            <a:pPr lvl="2" indent="-342900">
              <a:buFont typeface="Wingdings" panose="05000000000000000000" pitchFamily="2" charset="2"/>
              <a:buChar char="§"/>
            </a:pPr>
            <a:r>
              <a:rPr lang="en-US" dirty="0"/>
              <a:t>Contents</a:t>
            </a:r>
          </a:p>
          <a:p>
            <a:pPr lvl="2" indent="-342900">
              <a:buFont typeface="Wingdings" panose="05000000000000000000" pitchFamily="2" charset="2"/>
              <a:buChar char="§"/>
            </a:pPr>
            <a:r>
              <a:rPr lang="en-US" dirty="0"/>
              <a:t>Consequential loss</a:t>
            </a:r>
          </a:p>
          <a:p>
            <a:pPr lvl="2" indent="-342900">
              <a:buFont typeface="Wingdings" panose="05000000000000000000" pitchFamily="2" charset="2"/>
              <a:buChar char="§"/>
            </a:pPr>
            <a:r>
              <a:rPr lang="en-US" dirty="0"/>
              <a:t>Surety bonds</a:t>
            </a:r>
          </a:p>
          <a:p>
            <a:pPr lvl="2" indent="-342900">
              <a:buFont typeface="Wingdings" panose="05000000000000000000" pitchFamily="2" charset="2"/>
              <a:buChar char="§"/>
            </a:pPr>
            <a:r>
              <a:rPr lang="en-US" dirty="0"/>
              <a:t>Multi-peril</a:t>
            </a:r>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solidFill>
                  <a:srgbClr val="FF0000"/>
                </a:solidFill>
              </a:rPr>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89739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lnSpcReduction="10000"/>
          </a:bodyPr>
          <a:lstStyle/>
          <a:p>
            <a:pPr marL="0" lvl="0" indent="0">
              <a:buNone/>
            </a:pPr>
            <a:r>
              <a:rPr lang="en-US" sz="2600" b="1" dirty="0">
                <a:solidFill>
                  <a:srgbClr val="FF0000"/>
                </a:solidFill>
              </a:rPr>
              <a:t>Estates in Trust</a:t>
            </a:r>
          </a:p>
          <a:p>
            <a:pPr marL="0" lvl="0" indent="0">
              <a:buNone/>
            </a:pPr>
            <a:endParaRPr lang="en-US" sz="1200" b="1" dirty="0">
              <a:solidFill>
                <a:srgbClr val="FF0000"/>
              </a:solidFill>
            </a:endParaRPr>
          </a:p>
          <a:p>
            <a:pPr marL="457200" lvl="1" indent="0">
              <a:buNone/>
            </a:pPr>
            <a:r>
              <a:rPr lang="en-US" sz="2600" b="1" dirty="0"/>
              <a:t>Living / testamentary trust</a:t>
            </a:r>
            <a:br>
              <a:rPr lang="en-US" sz="2400" b="1" dirty="0"/>
            </a:br>
            <a:endParaRPr lang="en-US" sz="2400" b="1" dirty="0"/>
          </a:p>
          <a:p>
            <a:pPr lvl="1">
              <a:buFont typeface="Wingdings" panose="05000000000000000000" pitchFamily="2" charset="2"/>
              <a:buChar char="q"/>
            </a:pPr>
            <a:r>
              <a:rPr lang="en-US" sz="2400" dirty="0"/>
              <a:t>Personal and real property ownership conveyance</a:t>
            </a:r>
          </a:p>
          <a:p>
            <a:pPr lvl="2">
              <a:buFont typeface="Wingdings" panose="05000000000000000000" pitchFamily="2" charset="2"/>
              <a:buChar char="§"/>
            </a:pPr>
            <a:r>
              <a:rPr lang="en-US" dirty="0"/>
              <a:t>during one's lifetime (living trust), or </a:t>
            </a:r>
          </a:p>
          <a:p>
            <a:pPr lvl="2">
              <a:buFont typeface="Wingdings" panose="05000000000000000000" pitchFamily="2" charset="2"/>
              <a:buChar char="§"/>
            </a:pPr>
            <a:r>
              <a:rPr lang="en-US" dirty="0"/>
              <a:t>after (testamentary trust)</a:t>
            </a:r>
          </a:p>
          <a:p>
            <a:pPr marL="457200" lvl="1" indent="0">
              <a:buNone/>
            </a:pPr>
            <a:endParaRPr lang="en-US" sz="2400" b="1" dirty="0"/>
          </a:p>
          <a:p>
            <a:pPr marL="457200" lvl="1" indent="0">
              <a:buNone/>
            </a:pPr>
            <a:r>
              <a:rPr lang="en-US" sz="2400" b="1" dirty="0"/>
              <a:t>Land trust</a:t>
            </a:r>
            <a:br>
              <a:rPr lang="en-US" sz="2400" b="1" dirty="0"/>
            </a:br>
            <a:endParaRPr lang="en-US" sz="2400" b="1" dirty="0"/>
          </a:p>
          <a:p>
            <a:pPr lvl="1">
              <a:buFont typeface="Wingdings" panose="05000000000000000000" pitchFamily="2" charset="2"/>
              <a:buChar char="q"/>
            </a:pPr>
            <a:r>
              <a:rPr lang="en-US" sz="2400" dirty="0"/>
              <a:t>Grantor and beneficiary are same party</a:t>
            </a:r>
          </a:p>
          <a:p>
            <a:pPr lvl="1">
              <a:buFont typeface="Wingdings" panose="05000000000000000000" pitchFamily="2" charset="2"/>
              <a:buChar char="q"/>
            </a:pPr>
            <a:r>
              <a:rPr lang="en-US" sz="2400" dirty="0"/>
              <a:t>Beneficiary uses, controls property</a:t>
            </a:r>
          </a:p>
          <a:p>
            <a:pPr lvl="1">
              <a:buFont typeface="Wingdings" panose="05000000000000000000" pitchFamily="2" charset="2"/>
              <a:buChar char="q"/>
            </a:pPr>
            <a:r>
              <a:rPr lang="en-US" sz="2400" dirty="0"/>
              <a:t>Beneficiary does not appear on public records</a:t>
            </a:r>
          </a:p>
          <a:p>
            <a:pPr marL="457200" lvl="1" indent="0">
              <a:buNone/>
            </a:pPr>
            <a:br>
              <a:rPr lang="en-US" sz="2400" b="1" dirty="0"/>
            </a:br>
            <a:endParaRPr lang="en-US" dirty="0"/>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t>Co-Ownership</a:t>
            </a:r>
          </a:p>
          <a:p>
            <a:endParaRPr lang="en-US" b="1" dirty="0"/>
          </a:p>
          <a:p>
            <a:r>
              <a:rPr lang="en-US" b="1" dirty="0">
                <a:solidFill>
                  <a:srgbClr val="FF0000"/>
                </a:solidFill>
              </a:rPr>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p:nvPr/>
        </p:nvCxnSpPr>
        <p:spPr>
          <a:xfrm>
            <a:off x="2209800" y="381000"/>
            <a:ext cx="0" cy="4419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4-13</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ED07D1A0-1422-4248-96A2-5C3C7E02F525}"/>
              </a:ext>
            </a:extLst>
          </p:cNvPr>
          <p:cNvCxnSpPr>
            <a:cxnSpLocks/>
          </p:cNvCxnSpPr>
          <p:nvPr/>
        </p:nvCxnSpPr>
        <p:spPr>
          <a:xfrm>
            <a:off x="2209800" y="4572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3229881"/>
      </p:ext>
    </p:extLst>
  </p:cSld>
  <p:clrMapOvr>
    <a:masterClrMapping/>
  </p:clrMapOvr>
</p:sld>
</file>

<file path=ppt/slides/slide5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The Management Agreement</a:t>
            </a:r>
          </a:p>
          <a:p>
            <a:pPr marL="0" indent="0">
              <a:buNone/>
            </a:pPr>
            <a:endParaRPr lang="en-US" sz="1000" b="1" dirty="0">
              <a:solidFill>
                <a:srgbClr val="FF0000"/>
              </a:solidFill>
            </a:endParaRPr>
          </a:p>
          <a:p>
            <a:pPr marL="400050" lvl="1" indent="0">
              <a:buNone/>
            </a:pPr>
            <a:r>
              <a:rPr lang="en-US" sz="2400" b="1" dirty="0"/>
              <a:t>Components</a:t>
            </a:r>
          </a:p>
          <a:p>
            <a:pPr marL="400050" lvl="1" indent="0">
              <a:buNone/>
            </a:pPr>
            <a:endParaRPr lang="en-US" sz="800" b="1" dirty="0"/>
          </a:p>
          <a:p>
            <a:pPr lvl="1" indent="-342900">
              <a:buFont typeface="Wingdings" panose="05000000000000000000" pitchFamily="2" charset="2"/>
              <a:buChar char="q"/>
            </a:pPr>
            <a:r>
              <a:rPr lang="en-US" sz="2400" dirty="0"/>
              <a:t>Names of parties</a:t>
            </a:r>
          </a:p>
          <a:p>
            <a:pPr lvl="1" indent="-342900">
              <a:buFont typeface="Wingdings" panose="05000000000000000000" pitchFamily="2" charset="2"/>
              <a:buChar char="q"/>
            </a:pPr>
            <a:r>
              <a:rPr lang="en-US" sz="2400" dirty="0"/>
              <a:t>Property description</a:t>
            </a:r>
          </a:p>
          <a:p>
            <a:pPr lvl="1" indent="-342900">
              <a:buFont typeface="Wingdings" panose="05000000000000000000" pitchFamily="2" charset="2"/>
              <a:buChar char="q"/>
            </a:pPr>
            <a:r>
              <a:rPr lang="en-US" sz="2400" dirty="0"/>
              <a:t>Agreement term</a:t>
            </a:r>
          </a:p>
          <a:p>
            <a:pPr lvl="1" indent="-342900">
              <a:buFont typeface="Wingdings" panose="05000000000000000000" pitchFamily="2" charset="2"/>
              <a:buChar char="q"/>
            </a:pPr>
            <a:r>
              <a:rPr lang="en-US" sz="2400" dirty="0"/>
              <a:t>Owner’s purpose</a:t>
            </a:r>
          </a:p>
          <a:p>
            <a:pPr lvl="1" indent="-342900">
              <a:buFont typeface="Wingdings" panose="05000000000000000000" pitchFamily="2" charset="2"/>
              <a:buChar char="q"/>
            </a:pPr>
            <a:r>
              <a:rPr lang="en-US" sz="2400" dirty="0"/>
              <a:t>Responsibilities</a:t>
            </a:r>
          </a:p>
          <a:p>
            <a:pPr lvl="1" indent="-342900">
              <a:buFont typeface="Wingdings" panose="05000000000000000000" pitchFamily="2" charset="2"/>
              <a:buChar char="q"/>
            </a:pPr>
            <a:r>
              <a:rPr lang="en-US" sz="2400" dirty="0"/>
              <a:t>Authority</a:t>
            </a:r>
          </a:p>
          <a:p>
            <a:pPr lvl="1" indent="-342900">
              <a:buFont typeface="Wingdings" panose="05000000000000000000" pitchFamily="2" charset="2"/>
              <a:buChar char="q"/>
            </a:pPr>
            <a:r>
              <a:rPr lang="en-US" sz="2400" dirty="0"/>
              <a:t>Budget</a:t>
            </a:r>
          </a:p>
          <a:p>
            <a:pPr lvl="1" indent="-342900">
              <a:buFont typeface="Wingdings" panose="05000000000000000000" pitchFamily="2" charset="2"/>
              <a:buChar char="q"/>
            </a:pPr>
            <a:r>
              <a:rPr lang="en-US" sz="2400" dirty="0"/>
              <a:t>Allocation of costs</a:t>
            </a:r>
          </a:p>
          <a:p>
            <a:pPr lvl="1" indent="-342900">
              <a:buFont typeface="Wingdings" panose="05000000000000000000" pitchFamily="2" charset="2"/>
              <a:buChar char="q"/>
            </a:pPr>
            <a:r>
              <a:rPr lang="en-US" sz="2400" dirty="0"/>
              <a:t>Reporting</a:t>
            </a:r>
          </a:p>
          <a:p>
            <a:pPr lvl="1" indent="-342900">
              <a:buFont typeface="Wingdings" panose="05000000000000000000" pitchFamily="2" charset="2"/>
              <a:buChar char="q"/>
            </a:pPr>
            <a:r>
              <a:rPr lang="en-US" sz="2400" dirty="0"/>
              <a:t>Compensation</a:t>
            </a:r>
          </a:p>
          <a:p>
            <a:pPr lvl="1" indent="-342900">
              <a:buFont typeface="Wingdings" panose="05000000000000000000" pitchFamily="2" charset="2"/>
              <a:buChar char="q"/>
            </a:pPr>
            <a:r>
              <a:rPr lang="en-US" sz="2400" dirty="0"/>
              <a:t>Equal opportunity statement</a:t>
            </a:r>
          </a:p>
        </p:txBody>
      </p:sp>
      <p:sp>
        <p:nvSpPr>
          <p:cNvPr id="8" name="Text Placeholder 7"/>
          <p:cNvSpPr>
            <a:spLocks noGrp="1"/>
          </p:cNvSpPr>
          <p:nvPr>
            <p:ph type="body" sz="half" idx="2"/>
          </p:nvPr>
        </p:nvSpPr>
        <p:spPr>
          <a:xfrm>
            <a:off x="221777" y="1757149"/>
            <a:ext cx="2057400" cy="4753970"/>
          </a:xfrm>
          <a:noFill/>
        </p:spPr>
        <p:txBody>
          <a:bodyPr>
            <a:noAutofit/>
          </a:bodyPr>
          <a:lstStyle/>
          <a:p>
            <a:endParaRPr lang="en-US" b="1" dirty="0">
              <a:solidFill>
                <a:srgbClr val="FF0000"/>
              </a:solidFill>
            </a:endParaRPr>
          </a:p>
          <a:p>
            <a:r>
              <a:rPr lang="en-US" b="1" dirty="0"/>
              <a:t>Management Functions</a:t>
            </a:r>
          </a:p>
          <a:p>
            <a:endParaRPr lang="en-US" b="1" dirty="0">
              <a:solidFill>
                <a:srgbClr val="FF0000"/>
              </a:solidFill>
            </a:endParaRPr>
          </a:p>
          <a:p>
            <a:r>
              <a:rPr lang="en-US" b="1" dirty="0">
                <a:solidFill>
                  <a:srgbClr val="FF0000"/>
                </a:solidFill>
              </a:rPr>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59278808"/>
      </p:ext>
    </p:extLst>
  </p:cSld>
  <p:clrMapOvr>
    <a:masterClrMapping/>
  </p:clrMapOvr>
</p:sld>
</file>

<file path=ppt/slides/slide5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The Management Agreement</a:t>
            </a:r>
          </a:p>
          <a:p>
            <a:pPr marL="0" indent="0">
              <a:buNone/>
            </a:pPr>
            <a:endParaRPr lang="en-US" sz="1000" b="1" dirty="0">
              <a:solidFill>
                <a:srgbClr val="FF0000"/>
              </a:solidFill>
            </a:endParaRPr>
          </a:p>
          <a:p>
            <a:pPr marL="400050" lvl="1" indent="0">
              <a:buNone/>
            </a:pPr>
            <a:r>
              <a:rPr lang="en-US" sz="2400" b="1" dirty="0"/>
              <a:t>Landlord rights, duties and liabilities</a:t>
            </a:r>
            <a:br>
              <a:rPr lang="en-US" sz="2400" b="1" dirty="0"/>
            </a:br>
            <a:endParaRPr lang="en-US" sz="2400" b="1" dirty="0"/>
          </a:p>
          <a:p>
            <a:pPr lvl="1" indent="-342900">
              <a:buFont typeface="Wingdings" panose="05000000000000000000" pitchFamily="2" charset="2"/>
              <a:buChar char="q"/>
            </a:pPr>
            <a:r>
              <a:rPr lang="en-US" sz="2400" dirty="0"/>
              <a:t>Receive rent</a:t>
            </a:r>
          </a:p>
          <a:p>
            <a:pPr lvl="1" indent="-342900">
              <a:buFont typeface="Wingdings" panose="05000000000000000000" pitchFamily="2" charset="2"/>
              <a:buChar char="q"/>
            </a:pPr>
            <a:r>
              <a:rPr lang="en-US" sz="2400" dirty="0"/>
              <a:t>Maintain premises in specified condition</a:t>
            </a:r>
          </a:p>
          <a:p>
            <a:pPr lvl="1" indent="-342900">
              <a:buFont typeface="Wingdings" panose="05000000000000000000" pitchFamily="2" charset="2"/>
              <a:buChar char="q"/>
            </a:pPr>
            <a:r>
              <a:rPr lang="en-US" sz="2400" dirty="0"/>
              <a:t>Enter and inspect units</a:t>
            </a:r>
          </a:p>
          <a:p>
            <a:pPr lvl="1" indent="-342900">
              <a:buFont typeface="Wingdings" panose="05000000000000000000" pitchFamily="2" charset="2"/>
              <a:buChar char="q"/>
            </a:pPr>
            <a:r>
              <a:rPr lang="en-US" sz="2400" dirty="0"/>
              <a:t>Examine books</a:t>
            </a:r>
          </a:p>
          <a:p>
            <a:pPr lvl="1" indent="-342900">
              <a:buFont typeface="Wingdings" panose="05000000000000000000" pitchFamily="2" charset="2"/>
              <a:buChar char="q"/>
            </a:pPr>
            <a:r>
              <a:rPr lang="en-US" sz="2400" dirty="0"/>
              <a:t>Enter into contracts</a:t>
            </a:r>
          </a:p>
          <a:p>
            <a:pPr lvl="1" indent="-342900">
              <a:buFont typeface="Wingdings" panose="05000000000000000000" pitchFamily="2" charset="2"/>
              <a:buChar char="q"/>
            </a:pPr>
            <a:r>
              <a:rPr lang="en-US" sz="2400" dirty="0"/>
              <a:t>Hire vendors</a:t>
            </a:r>
          </a:p>
          <a:p>
            <a:pPr lvl="1" indent="-342900">
              <a:buFont typeface="Wingdings" panose="05000000000000000000" pitchFamily="2" charset="2"/>
              <a:buChar char="q"/>
            </a:pPr>
            <a:r>
              <a:rPr lang="en-US" sz="2400" dirty="0"/>
              <a:t>Set rents</a:t>
            </a:r>
          </a:p>
          <a:p>
            <a:pPr lvl="1" indent="-342900">
              <a:buFont typeface="Wingdings" panose="05000000000000000000" pitchFamily="2" charset="2"/>
              <a:buChar char="q"/>
            </a:pPr>
            <a:r>
              <a:rPr lang="en-US" sz="2400" dirty="0"/>
              <a:t>Pay management fees</a:t>
            </a:r>
          </a:p>
          <a:p>
            <a:pPr lvl="1" indent="-342900">
              <a:buFont typeface="Wingdings" panose="05000000000000000000" pitchFamily="2" charset="2"/>
              <a:buChar char="q"/>
            </a:pPr>
            <a:r>
              <a:rPr lang="en-US" sz="2400" dirty="0"/>
              <a:t>Comply with environmental laws and fair housing</a:t>
            </a:r>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Management Functions</a:t>
            </a:r>
          </a:p>
          <a:p>
            <a:endParaRPr lang="en-US" b="1" dirty="0">
              <a:solidFill>
                <a:srgbClr val="FF0000"/>
              </a:solidFill>
            </a:endParaRPr>
          </a:p>
          <a:p>
            <a:r>
              <a:rPr lang="en-US" b="1" dirty="0">
                <a:solidFill>
                  <a:srgbClr val="FF0000"/>
                </a:solidFill>
              </a:rPr>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143837"/>
      </p:ext>
    </p:extLst>
  </p:cSld>
  <p:clrMapOvr>
    <a:masterClrMapping/>
  </p:clrMapOvr>
</p:sld>
</file>

<file path=ppt/slides/slide5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lnSpcReduction="10000"/>
          </a:bodyPr>
          <a:lstStyle/>
          <a:p>
            <a:pPr marL="0" indent="0">
              <a:buNone/>
            </a:pPr>
            <a:r>
              <a:rPr lang="en-US" sz="2400" b="1" dirty="0">
                <a:solidFill>
                  <a:srgbClr val="FF0000"/>
                </a:solidFill>
              </a:rPr>
              <a:t>The Management Agreement</a:t>
            </a:r>
          </a:p>
          <a:p>
            <a:pPr marL="0" indent="0">
              <a:buNone/>
            </a:pPr>
            <a:endParaRPr lang="en-US" sz="1000" b="1" dirty="0">
              <a:solidFill>
                <a:srgbClr val="FF0000"/>
              </a:solidFill>
            </a:endParaRPr>
          </a:p>
          <a:p>
            <a:pPr marL="400050" lvl="1" indent="0">
              <a:buNone/>
            </a:pPr>
            <a:r>
              <a:rPr lang="en-US" sz="2400" b="1" dirty="0"/>
              <a:t>Manager’s rights, duties and liabilities</a:t>
            </a:r>
            <a:br>
              <a:rPr lang="en-US" sz="2400" b="1" dirty="0"/>
            </a:br>
            <a:endParaRPr lang="en-US" sz="1200" b="1" dirty="0"/>
          </a:p>
          <a:p>
            <a:pPr lvl="1" indent="-342900">
              <a:buFont typeface="Wingdings" panose="05000000000000000000" pitchFamily="2" charset="2"/>
              <a:buChar char="q"/>
            </a:pPr>
            <a:r>
              <a:rPr lang="en-US" sz="2400" dirty="0"/>
              <a:t>Hire and fire</a:t>
            </a:r>
          </a:p>
          <a:p>
            <a:pPr lvl="1" indent="-342900">
              <a:buFont typeface="Wingdings" panose="05000000000000000000" pitchFamily="2" charset="2"/>
              <a:buChar char="q"/>
            </a:pPr>
            <a:r>
              <a:rPr lang="en-US" sz="2400" dirty="0"/>
              <a:t>Enter into contracts</a:t>
            </a:r>
          </a:p>
          <a:p>
            <a:pPr lvl="1" indent="-342900">
              <a:buFont typeface="Wingdings" panose="05000000000000000000" pitchFamily="2" charset="2"/>
              <a:buChar char="q"/>
            </a:pPr>
            <a:r>
              <a:rPr lang="en-US" sz="2400" dirty="0"/>
              <a:t>Perform management tasks </a:t>
            </a:r>
          </a:p>
          <a:p>
            <a:pPr lvl="1" indent="-342900">
              <a:buFont typeface="Wingdings" panose="05000000000000000000" pitchFamily="2" charset="2"/>
              <a:buChar char="q"/>
            </a:pPr>
            <a:r>
              <a:rPr lang="en-US" sz="2400" dirty="0"/>
              <a:t>Maintain financial records</a:t>
            </a:r>
          </a:p>
          <a:p>
            <a:pPr lvl="1" indent="-342900">
              <a:buFont typeface="Wingdings" panose="05000000000000000000" pitchFamily="2" charset="2"/>
              <a:buChar char="q"/>
            </a:pPr>
            <a:r>
              <a:rPr lang="en-US" sz="2400" dirty="0"/>
              <a:t>Make reports</a:t>
            </a:r>
          </a:p>
          <a:p>
            <a:pPr lvl="1" indent="-342900">
              <a:buFont typeface="Wingdings" panose="05000000000000000000" pitchFamily="2" charset="2"/>
              <a:buChar char="q"/>
            </a:pPr>
            <a:r>
              <a:rPr lang="en-US" sz="2400" dirty="0"/>
              <a:t>Budget, collect rent</a:t>
            </a:r>
          </a:p>
          <a:p>
            <a:pPr lvl="1" indent="-342900">
              <a:buFont typeface="Wingdings" panose="05000000000000000000" pitchFamily="2" charset="2"/>
              <a:buChar char="q"/>
            </a:pPr>
            <a:r>
              <a:rPr lang="en-US" sz="2400" dirty="0"/>
              <a:t>Find tenants</a:t>
            </a:r>
          </a:p>
          <a:p>
            <a:pPr lvl="1" indent="-342900">
              <a:buFont typeface="Wingdings" panose="05000000000000000000" pitchFamily="2" charset="2"/>
              <a:buChar char="q"/>
            </a:pPr>
            <a:r>
              <a:rPr lang="en-US" sz="2400" dirty="0"/>
              <a:t>Maintain the property</a:t>
            </a:r>
          </a:p>
          <a:p>
            <a:pPr lvl="1" indent="-342900">
              <a:buFont typeface="Wingdings" panose="05000000000000000000" pitchFamily="2" charset="2"/>
              <a:buChar char="q"/>
            </a:pPr>
            <a:r>
              <a:rPr lang="en-US" sz="2400" dirty="0"/>
              <a:t>Meet owner goals</a:t>
            </a:r>
          </a:p>
          <a:p>
            <a:pPr lvl="1" indent="-342900">
              <a:buFont typeface="Wingdings" panose="05000000000000000000" pitchFamily="2" charset="2"/>
              <a:buChar char="q"/>
            </a:pPr>
            <a:r>
              <a:rPr lang="en-US" sz="2400" dirty="0"/>
              <a:t>Liability for trust funds</a:t>
            </a:r>
          </a:p>
          <a:p>
            <a:pPr lvl="1" indent="-342900">
              <a:buFont typeface="Wingdings" panose="05000000000000000000" pitchFamily="2" charset="2"/>
              <a:buChar char="q"/>
            </a:pPr>
            <a:r>
              <a:rPr lang="en-US" sz="2400" dirty="0"/>
              <a:t>Comply with fair housing laws, credit laws, employment</a:t>
            </a:r>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Management Functions</a:t>
            </a:r>
          </a:p>
          <a:p>
            <a:endParaRPr lang="en-US" b="1" dirty="0">
              <a:solidFill>
                <a:srgbClr val="FF0000"/>
              </a:solidFill>
            </a:endParaRPr>
          </a:p>
          <a:p>
            <a:r>
              <a:rPr lang="en-US" b="1" dirty="0">
                <a:solidFill>
                  <a:srgbClr val="FF0000"/>
                </a:solidFill>
              </a:rPr>
              <a:t>The Management Agreement</a:t>
            </a:r>
          </a:p>
          <a:p>
            <a:endParaRPr lang="en-US" b="1" dirty="0"/>
          </a:p>
          <a:p>
            <a:r>
              <a:rPr lang="en-US" b="1" dirty="0"/>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43758996"/>
      </p:ext>
    </p:extLst>
  </p:cSld>
  <p:clrMapOvr>
    <a:masterClrMapping/>
  </p:clrMapOvr>
</p:sld>
</file>

<file path=ppt/slides/slide5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Leasing Considerations</a:t>
            </a:r>
          </a:p>
          <a:p>
            <a:pPr marL="0" indent="0">
              <a:buNone/>
            </a:pPr>
            <a:endParaRPr lang="en-US" sz="1000" b="1" dirty="0">
              <a:solidFill>
                <a:srgbClr val="FF0000"/>
              </a:solidFill>
            </a:endParaRPr>
          </a:p>
          <a:p>
            <a:pPr marL="400050" lvl="1" indent="0">
              <a:buNone/>
            </a:pPr>
            <a:r>
              <a:rPr lang="en-US" sz="2400" b="1" dirty="0"/>
              <a:t>Lease types in review</a:t>
            </a:r>
          </a:p>
          <a:p>
            <a:pPr marL="400050" lvl="1" indent="0">
              <a:buNone/>
            </a:pPr>
            <a:endParaRPr lang="en-US" sz="2400" b="1" dirty="0"/>
          </a:p>
          <a:p>
            <a:pPr lvl="1" indent="-342900">
              <a:buFont typeface="Wingdings" panose="05000000000000000000" pitchFamily="2" charset="2"/>
              <a:buChar char="q"/>
            </a:pPr>
            <a:r>
              <a:rPr lang="en-US" sz="2400" b="1" dirty="0"/>
              <a:t>For years </a:t>
            </a:r>
            <a:r>
              <a:rPr lang="en-US" sz="2400" dirty="0"/>
              <a:t>– specific lease term</a:t>
            </a:r>
          </a:p>
          <a:p>
            <a:pPr lvl="1" indent="-342900">
              <a:buFont typeface="Wingdings" panose="05000000000000000000" pitchFamily="2" charset="2"/>
              <a:buChar char="q"/>
            </a:pPr>
            <a:r>
              <a:rPr lang="en-US" sz="2400" b="1" dirty="0"/>
              <a:t>Periodic</a:t>
            </a:r>
            <a:r>
              <a:rPr lang="en-US" sz="2400" dirty="0"/>
              <a:t> – term automatically renews</a:t>
            </a:r>
          </a:p>
          <a:p>
            <a:pPr lvl="1" indent="-342900">
              <a:buFont typeface="Wingdings" panose="05000000000000000000" pitchFamily="2" charset="2"/>
              <a:buChar char="q"/>
            </a:pPr>
            <a:r>
              <a:rPr lang="en-US" sz="2400" b="1" dirty="0"/>
              <a:t>At will </a:t>
            </a:r>
            <a:r>
              <a:rPr lang="en-US" sz="2400" dirty="0"/>
              <a:t>– no specified lease term</a:t>
            </a:r>
          </a:p>
          <a:p>
            <a:pPr lvl="1" indent="-342900">
              <a:buFont typeface="Wingdings" panose="05000000000000000000" pitchFamily="2" charset="2"/>
              <a:buChar char="q"/>
            </a:pPr>
            <a:r>
              <a:rPr lang="en-US" sz="2400" b="1" dirty="0"/>
              <a:t>At sufferance </a:t>
            </a:r>
            <a:r>
              <a:rPr lang="en-US" sz="2400" dirty="0"/>
              <a:t>– tenancy without consent</a:t>
            </a:r>
          </a:p>
          <a:p>
            <a:pPr lvl="1" indent="-342900">
              <a:buFont typeface="Wingdings" panose="05000000000000000000" pitchFamily="2" charset="2"/>
              <a:buChar char="q"/>
            </a:pPr>
            <a:r>
              <a:rPr lang="en-US" sz="2400" b="1" dirty="0"/>
              <a:t>Gross</a:t>
            </a:r>
            <a:r>
              <a:rPr lang="en-US" sz="2400" dirty="0"/>
              <a:t> – landlord pays expenses</a:t>
            </a:r>
          </a:p>
          <a:p>
            <a:pPr lvl="1" indent="-342900">
              <a:buFont typeface="Wingdings" panose="05000000000000000000" pitchFamily="2" charset="2"/>
              <a:buChar char="q"/>
            </a:pPr>
            <a:r>
              <a:rPr lang="en-US" sz="2400" b="1" dirty="0"/>
              <a:t>Net</a:t>
            </a:r>
            <a:r>
              <a:rPr lang="en-US" sz="2400" dirty="0"/>
              <a:t> – tenant pays expenses</a:t>
            </a:r>
          </a:p>
          <a:p>
            <a:pPr lvl="1" indent="-342900">
              <a:buFont typeface="Wingdings" panose="05000000000000000000" pitchFamily="2" charset="2"/>
              <a:buChar char="q"/>
            </a:pPr>
            <a:r>
              <a:rPr lang="en-US" sz="2400" b="1" dirty="0"/>
              <a:t>Percentage</a:t>
            </a:r>
            <a:r>
              <a:rPr lang="en-US" sz="2400" dirty="0"/>
              <a:t> – tenant pays % of sales</a:t>
            </a:r>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Management Functions</a:t>
            </a:r>
          </a:p>
          <a:p>
            <a:endParaRPr lang="en-US" b="1" dirty="0">
              <a:solidFill>
                <a:srgbClr val="FF0000"/>
              </a:solidFill>
            </a:endParaRPr>
          </a:p>
          <a:p>
            <a:r>
              <a:rPr lang="en-US" b="1" dirty="0"/>
              <a:t>The Management Agreement</a:t>
            </a:r>
          </a:p>
          <a:p>
            <a:endParaRPr lang="en-US" b="1" dirty="0"/>
          </a:p>
          <a:p>
            <a:r>
              <a:rPr lang="en-US" b="1" dirty="0">
                <a:solidFill>
                  <a:srgbClr val="FF0000"/>
                </a:solidFill>
              </a:rPr>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94045111"/>
      </p:ext>
    </p:extLst>
  </p:cSld>
  <p:clrMapOvr>
    <a:masterClrMapping/>
  </p:clrMapOvr>
</p:sld>
</file>

<file path=ppt/slides/slide5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Leasing Considerations</a:t>
            </a:r>
          </a:p>
          <a:p>
            <a:pPr marL="0" indent="0">
              <a:buNone/>
            </a:pPr>
            <a:endParaRPr lang="en-US" sz="1000" b="1" dirty="0">
              <a:solidFill>
                <a:srgbClr val="FF0000"/>
              </a:solidFill>
            </a:endParaRPr>
          </a:p>
          <a:p>
            <a:pPr marL="400050" lvl="1" indent="0">
              <a:buNone/>
            </a:pPr>
            <a:r>
              <a:rPr lang="en-US" sz="2400" b="1" dirty="0"/>
              <a:t>Inclusions and exclusions</a:t>
            </a:r>
          </a:p>
          <a:p>
            <a:pPr lvl="1" indent="-342900">
              <a:buFont typeface="Wingdings" panose="05000000000000000000" pitchFamily="2" charset="2"/>
              <a:buChar char="q"/>
            </a:pPr>
            <a:r>
              <a:rPr lang="en-US" sz="2400" dirty="0"/>
              <a:t>Lease sets forth what is included, excluded in lease </a:t>
            </a:r>
          </a:p>
          <a:p>
            <a:pPr lvl="2" indent="-342900">
              <a:buFont typeface="Wingdings" panose="05000000000000000000" pitchFamily="2" charset="2"/>
              <a:buChar char="§"/>
            </a:pPr>
            <a:r>
              <a:rPr lang="en-US" dirty="0"/>
              <a:t>Delineates what landlord must maintain, insure, replace</a:t>
            </a:r>
          </a:p>
          <a:p>
            <a:pPr lvl="2" indent="-342900">
              <a:buFont typeface="Wingdings" panose="05000000000000000000" pitchFamily="2" charset="2"/>
              <a:buChar char="§"/>
            </a:pPr>
            <a:r>
              <a:rPr lang="en-US" dirty="0"/>
              <a:t>E.g., appliances, furniture</a:t>
            </a:r>
            <a:br>
              <a:rPr lang="en-US" sz="2000" dirty="0"/>
            </a:br>
            <a:endParaRPr lang="en-US" sz="2000" dirty="0"/>
          </a:p>
          <a:p>
            <a:pPr marL="400050" lvl="1" indent="0">
              <a:buNone/>
            </a:pPr>
            <a:r>
              <a:rPr lang="en-US" sz="2400" b="1" dirty="0"/>
              <a:t>Alterations</a:t>
            </a:r>
            <a:r>
              <a:rPr lang="en-US" sz="2400" dirty="0"/>
              <a:t> </a:t>
            </a:r>
          </a:p>
          <a:p>
            <a:pPr lvl="1" indent="-342900">
              <a:buFont typeface="Wingdings" panose="05000000000000000000" pitchFamily="2" charset="2"/>
              <a:buChar char="q"/>
            </a:pPr>
            <a:r>
              <a:rPr lang="en-US" sz="2400" dirty="0"/>
              <a:t>What is permitted, permission process</a:t>
            </a:r>
          </a:p>
          <a:p>
            <a:pPr lvl="1" indent="-342900">
              <a:buFont typeface="Wingdings" panose="05000000000000000000" pitchFamily="2" charset="2"/>
              <a:buChar char="q"/>
            </a:pPr>
            <a:r>
              <a:rPr lang="en-US" sz="2400" dirty="0"/>
              <a:t>What must be returned to original condition</a:t>
            </a:r>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Management Functions</a:t>
            </a:r>
          </a:p>
          <a:p>
            <a:endParaRPr lang="en-US" b="1" dirty="0">
              <a:solidFill>
                <a:srgbClr val="FF0000"/>
              </a:solidFill>
            </a:endParaRPr>
          </a:p>
          <a:p>
            <a:r>
              <a:rPr lang="en-US" b="1" dirty="0"/>
              <a:t>The Management Agreement</a:t>
            </a:r>
          </a:p>
          <a:p>
            <a:endParaRPr lang="en-US" b="1" dirty="0"/>
          </a:p>
          <a:p>
            <a:r>
              <a:rPr lang="en-US" b="1" dirty="0">
                <a:solidFill>
                  <a:srgbClr val="FF0000"/>
                </a:solidFill>
              </a:rPr>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18698115"/>
      </p:ext>
    </p:extLst>
  </p:cSld>
  <p:clrMapOvr>
    <a:masterClrMapping/>
  </p:clrMapOvr>
</p:sld>
</file>

<file path=ppt/slides/slide5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Leasing Considerations</a:t>
            </a:r>
          </a:p>
          <a:p>
            <a:pPr marL="0" indent="0">
              <a:buNone/>
            </a:pPr>
            <a:endParaRPr lang="en-US" sz="1000" b="1" dirty="0">
              <a:solidFill>
                <a:srgbClr val="FF0000"/>
              </a:solidFill>
            </a:endParaRPr>
          </a:p>
          <a:p>
            <a:pPr marL="400050" lvl="1" indent="0">
              <a:buNone/>
            </a:pPr>
            <a:r>
              <a:rPr lang="en-US" sz="2400" b="1" dirty="0"/>
              <a:t>Landlord rights and responsibilities</a:t>
            </a:r>
          </a:p>
          <a:p>
            <a:pPr marL="400050" lvl="1" indent="0">
              <a:buNone/>
            </a:pPr>
            <a:endParaRPr lang="en-US" sz="1000" b="1" dirty="0"/>
          </a:p>
          <a:p>
            <a:pPr lvl="1" indent="-342900">
              <a:buFont typeface="Wingdings" panose="05000000000000000000" pitchFamily="2" charset="2"/>
              <a:buChar char="q"/>
            </a:pPr>
            <a:r>
              <a:rPr lang="en-US" sz="2400" b="1" dirty="0"/>
              <a:t>Rights</a:t>
            </a:r>
            <a:r>
              <a:rPr lang="en-US" sz="2400" dirty="0"/>
              <a:t> </a:t>
            </a:r>
          </a:p>
          <a:p>
            <a:pPr lvl="2" indent="-342900">
              <a:buFont typeface="Wingdings" panose="05000000000000000000" pitchFamily="2" charset="2"/>
              <a:buChar char="§"/>
            </a:pPr>
            <a:r>
              <a:rPr lang="en-US" dirty="0"/>
              <a:t>enter premises</a:t>
            </a:r>
          </a:p>
          <a:p>
            <a:pPr lvl="2" indent="-342900">
              <a:buFont typeface="Wingdings" panose="05000000000000000000" pitchFamily="2" charset="2"/>
              <a:buChar char="§"/>
            </a:pPr>
            <a:r>
              <a:rPr lang="en-US" dirty="0"/>
              <a:t>receive payment</a:t>
            </a:r>
          </a:p>
          <a:p>
            <a:pPr lvl="2" indent="-342900">
              <a:buFont typeface="Wingdings" panose="05000000000000000000" pitchFamily="2" charset="2"/>
              <a:buChar char="§"/>
            </a:pPr>
            <a:r>
              <a:rPr lang="en-US" dirty="0"/>
              <a:t>retake on termination</a:t>
            </a:r>
          </a:p>
          <a:p>
            <a:pPr lvl="2" indent="-342900">
              <a:buFont typeface="Wingdings" panose="05000000000000000000" pitchFamily="2" charset="2"/>
              <a:buChar char="§"/>
            </a:pPr>
            <a:r>
              <a:rPr lang="en-US" dirty="0"/>
              <a:t>pursue default remedies </a:t>
            </a:r>
            <a:br>
              <a:rPr lang="en-US" dirty="0"/>
            </a:br>
            <a:endParaRPr lang="en-US" dirty="0"/>
          </a:p>
          <a:p>
            <a:pPr lvl="1" indent="-342900">
              <a:buFont typeface="Wingdings" panose="05000000000000000000" pitchFamily="2" charset="2"/>
              <a:buChar char="q"/>
            </a:pPr>
            <a:r>
              <a:rPr lang="en-US" sz="2400" b="1" dirty="0"/>
              <a:t>Responsibilities</a:t>
            </a:r>
            <a:endParaRPr lang="en-US" sz="2400" dirty="0"/>
          </a:p>
          <a:p>
            <a:pPr lvl="2" indent="-342900">
              <a:buFont typeface="Wingdings" panose="05000000000000000000" pitchFamily="2" charset="2"/>
              <a:buChar char="§"/>
            </a:pPr>
            <a:r>
              <a:rPr lang="en-US" dirty="0"/>
              <a:t>habitable conditions</a:t>
            </a:r>
          </a:p>
          <a:p>
            <a:pPr lvl="2" indent="-342900">
              <a:buFont typeface="Wingdings" panose="05000000000000000000" pitchFamily="2" charset="2"/>
              <a:buChar char="§"/>
            </a:pPr>
            <a:r>
              <a:rPr lang="en-US" dirty="0"/>
              <a:t>maintain heating, cooling, electrical, plumbing</a:t>
            </a:r>
          </a:p>
          <a:p>
            <a:pPr lvl="2" indent="-342900">
              <a:buFont typeface="Wingdings" panose="05000000000000000000" pitchFamily="2" charset="2"/>
              <a:buChar char="§"/>
            </a:pPr>
            <a:r>
              <a:rPr lang="en-US" dirty="0"/>
              <a:t>keep clean and in repair</a:t>
            </a:r>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Management Functions</a:t>
            </a:r>
          </a:p>
          <a:p>
            <a:endParaRPr lang="en-US" b="1" dirty="0">
              <a:solidFill>
                <a:srgbClr val="FF0000"/>
              </a:solidFill>
            </a:endParaRPr>
          </a:p>
          <a:p>
            <a:r>
              <a:rPr lang="en-US" b="1" dirty="0"/>
              <a:t>The Management Agreement</a:t>
            </a:r>
          </a:p>
          <a:p>
            <a:endParaRPr lang="en-US" b="1" dirty="0"/>
          </a:p>
          <a:p>
            <a:r>
              <a:rPr lang="en-US" b="1" dirty="0">
                <a:solidFill>
                  <a:srgbClr val="FF0000"/>
                </a:solidFill>
              </a:rPr>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695117"/>
      </p:ext>
    </p:extLst>
  </p:cSld>
  <p:clrMapOvr>
    <a:masterClrMapping/>
  </p:clrMapOvr>
</p:sld>
</file>

<file path=ppt/slides/slide5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Leasing Considerations</a:t>
            </a:r>
          </a:p>
          <a:p>
            <a:pPr marL="0" indent="0">
              <a:buNone/>
            </a:pPr>
            <a:endParaRPr lang="en-US" sz="1000" b="1" dirty="0">
              <a:solidFill>
                <a:srgbClr val="FF0000"/>
              </a:solidFill>
            </a:endParaRPr>
          </a:p>
          <a:p>
            <a:pPr marL="400050" lvl="1" indent="0">
              <a:buNone/>
            </a:pPr>
            <a:r>
              <a:rPr lang="en-US" sz="2400" b="1" dirty="0"/>
              <a:t>Tenant rights and responsibilities</a:t>
            </a:r>
          </a:p>
          <a:p>
            <a:pPr marL="400050" lvl="1" indent="0">
              <a:buNone/>
            </a:pPr>
            <a:endParaRPr lang="en-US" sz="1100" b="1" dirty="0"/>
          </a:p>
          <a:p>
            <a:pPr lvl="1" indent="-342900">
              <a:buFont typeface="Wingdings" panose="05000000000000000000" pitchFamily="2" charset="2"/>
              <a:buChar char="q"/>
            </a:pPr>
            <a:r>
              <a:rPr lang="en-US" sz="2400" b="1" dirty="0"/>
              <a:t>Rights</a:t>
            </a:r>
          </a:p>
          <a:p>
            <a:pPr lvl="2" indent="-342900">
              <a:buFont typeface="Wingdings" panose="05000000000000000000" pitchFamily="2" charset="2"/>
              <a:buChar char="§"/>
            </a:pPr>
            <a:r>
              <a:rPr lang="en-US" dirty="0"/>
              <a:t>quiet enjoyment</a:t>
            </a:r>
          </a:p>
          <a:p>
            <a:pPr lvl="2" indent="-342900">
              <a:buFont typeface="Wingdings" panose="05000000000000000000" pitchFamily="2" charset="2"/>
              <a:buChar char="§"/>
            </a:pPr>
            <a:r>
              <a:rPr lang="en-US" dirty="0"/>
              <a:t>habitable conditions</a:t>
            </a:r>
          </a:p>
          <a:p>
            <a:pPr lvl="2" indent="-342900">
              <a:buFont typeface="Wingdings" panose="05000000000000000000" pitchFamily="2" charset="2"/>
              <a:buChar char="§"/>
            </a:pPr>
            <a:r>
              <a:rPr lang="en-US" dirty="0"/>
              <a:t>right to take action for default</a:t>
            </a:r>
          </a:p>
          <a:p>
            <a:pPr marL="571500" lvl="1" indent="-171450">
              <a:buFont typeface="Wingdings" panose="05000000000000000000" pitchFamily="2" charset="2"/>
              <a:buChar char="q"/>
            </a:pPr>
            <a:endParaRPr lang="en-US" sz="1050" dirty="0"/>
          </a:p>
          <a:p>
            <a:pPr lvl="1" indent="-342900">
              <a:buFont typeface="Wingdings" panose="05000000000000000000" pitchFamily="2" charset="2"/>
              <a:buChar char="q"/>
            </a:pPr>
            <a:r>
              <a:rPr lang="en-US" sz="2400" b="1" dirty="0"/>
              <a:t>Responsibilities</a:t>
            </a:r>
          </a:p>
          <a:p>
            <a:pPr lvl="2" indent="-342900">
              <a:buFont typeface="Wingdings" panose="05000000000000000000" pitchFamily="2" charset="2"/>
              <a:buChar char="§"/>
            </a:pPr>
            <a:r>
              <a:rPr lang="en-US" dirty="0"/>
              <a:t>pay rent</a:t>
            </a:r>
          </a:p>
          <a:p>
            <a:pPr lvl="2" indent="-342900">
              <a:buFont typeface="Wingdings" panose="05000000000000000000" pitchFamily="2" charset="2"/>
              <a:buChar char="§"/>
            </a:pPr>
            <a:r>
              <a:rPr lang="en-US" dirty="0"/>
              <a:t>obey rules</a:t>
            </a:r>
          </a:p>
          <a:p>
            <a:pPr lvl="2" indent="-342900">
              <a:buFont typeface="Wingdings" panose="05000000000000000000" pitchFamily="2" charset="2"/>
              <a:buChar char="§"/>
            </a:pPr>
            <a:r>
              <a:rPr lang="en-US" dirty="0"/>
              <a:t>give proper notice</a:t>
            </a:r>
          </a:p>
          <a:p>
            <a:pPr lvl="2" indent="-342900">
              <a:buFont typeface="Wingdings" panose="05000000000000000000" pitchFamily="2" charset="2"/>
              <a:buChar char="§"/>
            </a:pPr>
            <a:r>
              <a:rPr lang="en-US" dirty="0"/>
              <a:t>return property in prescribed condition</a:t>
            </a:r>
          </a:p>
          <a:p>
            <a:pPr lvl="2" indent="-342900">
              <a:buFont typeface="Wingdings" panose="05000000000000000000" pitchFamily="2" charset="2"/>
              <a:buChar char="§"/>
            </a:pPr>
            <a:r>
              <a:rPr lang="en-US" dirty="0"/>
              <a:t>use only for intended purpose</a:t>
            </a:r>
          </a:p>
          <a:p>
            <a:pPr lvl="1" indent="-342900">
              <a:buFont typeface="Wingdings" panose="05000000000000000000" pitchFamily="2" charset="2"/>
              <a:buChar char="q"/>
            </a:pPr>
            <a:endParaRPr lang="en-US" sz="2400"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Management Functions</a:t>
            </a:r>
          </a:p>
          <a:p>
            <a:endParaRPr lang="en-US" b="1" dirty="0">
              <a:solidFill>
                <a:srgbClr val="FF0000"/>
              </a:solidFill>
            </a:endParaRPr>
          </a:p>
          <a:p>
            <a:r>
              <a:rPr lang="en-US" b="1" dirty="0"/>
              <a:t>The Management Agreement</a:t>
            </a:r>
          </a:p>
          <a:p>
            <a:endParaRPr lang="en-US" b="1" dirty="0"/>
          </a:p>
          <a:p>
            <a:r>
              <a:rPr lang="en-US" b="1" dirty="0">
                <a:solidFill>
                  <a:srgbClr val="FF0000"/>
                </a:solidFill>
              </a:rPr>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3544252"/>
      </p:ext>
    </p:extLst>
  </p:cSld>
  <p:clrMapOvr>
    <a:masterClrMapping/>
  </p:clrMapOvr>
</p:sld>
</file>

<file path=ppt/slides/slide5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Leasing Considerations</a:t>
            </a:r>
          </a:p>
          <a:p>
            <a:pPr marL="0" indent="0">
              <a:buNone/>
            </a:pPr>
            <a:endParaRPr lang="en-US" sz="1000" b="1" dirty="0">
              <a:solidFill>
                <a:srgbClr val="FF0000"/>
              </a:solidFill>
            </a:endParaRPr>
          </a:p>
          <a:p>
            <a:pPr marL="400050" lvl="1" indent="0">
              <a:buNone/>
            </a:pPr>
            <a:r>
              <a:rPr lang="en-US" sz="2400" b="1" dirty="0"/>
              <a:t>Evictions</a:t>
            </a:r>
          </a:p>
          <a:p>
            <a:pPr marL="400050" lvl="1" indent="0">
              <a:buNone/>
            </a:pPr>
            <a:endParaRPr lang="en-US" sz="2000" b="1" dirty="0"/>
          </a:p>
          <a:p>
            <a:pPr lvl="1" indent="-342900">
              <a:buFont typeface="Wingdings" panose="05000000000000000000" pitchFamily="2" charset="2"/>
              <a:buChar char="q"/>
            </a:pPr>
            <a:r>
              <a:rPr lang="en-US" sz="2400" dirty="0"/>
              <a:t>Actual </a:t>
            </a:r>
            <a:r>
              <a:rPr lang="en-US" sz="1600" b="1" dirty="0">
                <a:sym typeface="Wingdings" panose="05000000000000000000" pitchFamily="2" charset="2"/>
              </a:rPr>
              <a:t></a:t>
            </a:r>
            <a:r>
              <a:rPr lang="en-US" sz="2400" dirty="0">
                <a:sym typeface="Wingdings" panose="05000000000000000000" pitchFamily="2" charset="2"/>
              </a:rPr>
              <a:t> </a:t>
            </a:r>
            <a:r>
              <a:rPr lang="en-US" sz="2400" dirty="0"/>
              <a:t>prescribed legal procedure</a:t>
            </a:r>
          </a:p>
          <a:p>
            <a:pPr lvl="2" indent="-342900">
              <a:buFont typeface="Wingdings" panose="05000000000000000000" pitchFamily="2" charset="2"/>
              <a:buChar char="§"/>
            </a:pPr>
            <a:r>
              <a:rPr lang="en-US" dirty="0"/>
              <a:t>serve notice</a:t>
            </a:r>
          </a:p>
          <a:p>
            <a:pPr lvl="2" indent="-342900">
              <a:buFont typeface="Wingdings" panose="05000000000000000000" pitchFamily="2" charset="2"/>
              <a:buChar char="§"/>
            </a:pPr>
            <a:r>
              <a:rPr lang="en-US" dirty="0"/>
              <a:t>initiate suit</a:t>
            </a:r>
          </a:p>
          <a:p>
            <a:pPr lvl="2" indent="-342900">
              <a:buFont typeface="Wingdings" panose="05000000000000000000" pitchFamily="2" charset="2"/>
              <a:buChar char="§"/>
            </a:pPr>
            <a:r>
              <a:rPr lang="en-US" dirty="0"/>
              <a:t>obtain judgment</a:t>
            </a:r>
          </a:p>
          <a:p>
            <a:pPr lvl="2" indent="-342900">
              <a:buFont typeface="Wingdings" panose="05000000000000000000" pitchFamily="2" charset="2"/>
              <a:buChar char="§"/>
            </a:pPr>
            <a:r>
              <a:rPr lang="en-US" dirty="0"/>
              <a:t>re-take premises</a:t>
            </a:r>
          </a:p>
          <a:p>
            <a:pPr marL="571500" lvl="1" indent="-171450">
              <a:buFont typeface="Wingdings" panose="05000000000000000000" pitchFamily="2" charset="2"/>
              <a:buChar char="q"/>
            </a:pPr>
            <a:endParaRPr lang="en-US" sz="1100" dirty="0"/>
          </a:p>
          <a:p>
            <a:pPr lvl="1" indent="-342900">
              <a:buFont typeface="Wingdings" panose="05000000000000000000" pitchFamily="2" charset="2"/>
              <a:buChar char="q"/>
            </a:pPr>
            <a:r>
              <a:rPr lang="en-US" sz="2400" dirty="0"/>
              <a:t>Constructive </a:t>
            </a:r>
            <a:r>
              <a:rPr lang="en-US" sz="1600" b="1" dirty="0">
                <a:sym typeface="Wingdings" panose="05000000000000000000" pitchFamily="2" charset="2"/>
              </a:rPr>
              <a:t></a:t>
            </a:r>
            <a:r>
              <a:rPr lang="en-US" sz="2400" dirty="0"/>
              <a:t> tenant vacates on account of landlord failure to maintain premises </a:t>
            </a:r>
          </a:p>
          <a:p>
            <a:pPr marL="400050" lvl="1" indent="0">
              <a:buNone/>
            </a:pPr>
            <a:endParaRPr lang="en-US" sz="2400"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Management Functions</a:t>
            </a:r>
          </a:p>
          <a:p>
            <a:endParaRPr lang="en-US" b="1" dirty="0">
              <a:solidFill>
                <a:srgbClr val="FF0000"/>
              </a:solidFill>
            </a:endParaRPr>
          </a:p>
          <a:p>
            <a:r>
              <a:rPr lang="en-US" b="1" dirty="0"/>
              <a:t>The Management Agreement</a:t>
            </a:r>
          </a:p>
          <a:p>
            <a:endParaRPr lang="en-US" b="1" dirty="0"/>
          </a:p>
          <a:p>
            <a:r>
              <a:rPr lang="en-US" b="1" dirty="0">
                <a:solidFill>
                  <a:srgbClr val="FF0000"/>
                </a:solidFill>
              </a:rPr>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52073077"/>
      </p:ext>
    </p:extLst>
  </p:cSld>
  <p:clrMapOvr>
    <a:masterClrMapping/>
  </p:clrMapOvr>
</p:sld>
</file>

<file path=ppt/slides/slide5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Leasing Considerations</a:t>
            </a:r>
          </a:p>
          <a:p>
            <a:pPr marL="0" indent="0">
              <a:buNone/>
            </a:pPr>
            <a:endParaRPr lang="en-US" sz="1000" b="1" dirty="0">
              <a:solidFill>
                <a:srgbClr val="FF0000"/>
              </a:solidFill>
            </a:endParaRPr>
          </a:p>
          <a:p>
            <a:pPr marL="400050" lvl="1" indent="0">
              <a:buNone/>
            </a:pPr>
            <a:r>
              <a:rPr lang="en-US" sz="2400" b="1" dirty="0"/>
              <a:t>Causes for termination of a lease</a:t>
            </a:r>
          </a:p>
          <a:p>
            <a:pPr marL="400050" lvl="1" indent="0">
              <a:buNone/>
            </a:pPr>
            <a:endParaRPr lang="en-US" sz="1600" b="1" dirty="0"/>
          </a:p>
          <a:p>
            <a:pPr lvl="1" indent="-342900">
              <a:buFont typeface="Wingdings" panose="05000000000000000000" pitchFamily="2" charset="2"/>
              <a:buChar char="q"/>
            </a:pPr>
            <a:r>
              <a:rPr lang="en-US" sz="2400" dirty="0"/>
              <a:t>Expiration</a:t>
            </a:r>
          </a:p>
          <a:p>
            <a:pPr lvl="1" indent="-342900">
              <a:buFont typeface="Wingdings" panose="05000000000000000000" pitchFamily="2" charset="2"/>
              <a:buChar char="q"/>
            </a:pPr>
            <a:r>
              <a:rPr lang="en-US" sz="2400" dirty="0"/>
              <a:t>Performance</a:t>
            </a:r>
          </a:p>
          <a:p>
            <a:pPr lvl="1" indent="-342900">
              <a:buFont typeface="Wingdings" panose="05000000000000000000" pitchFamily="2" charset="2"/>
              <a:buChar char="q"/>
            </a:pPr>
            <a:r>
              <a:rPr lang="en-US" sz="2400" dirty="0"/>
              <a:t>Agreement</a:t>
            </a:r>
          </a:p>
          <a:p>
            <a:pPr lvl="1" indent="-342900">
              <a:buFont typeface="Wingdings" panose="05000000000000000000" pitchFamily="2" charset="2"/>
              <a:buChar char="q"/>
            </a:pPr>
            <a:r>
              <a:rPr lang="en-US" sz="2400" dirty="0"/>
              <a:t>Abandonment</a:t>
            </a:r>
          </a:p>
          <a:p>
            <a:pPr lvl="1" indent="-342900">
              <a:buFont typeface="Wingdings" panose="05000000000000000000" pitchFamily="2" charset="2"/>
              <a:buChar char="q"/>
            </a:pPr>
            <a:r>
              <a:rPr lang="en-US" sz="2400" dirty="0"/>
              <a:t>Breach</a:t>
            </a:r>
          </a:p>
          <a:p>
            <a:pPr lvl="1" indent="-342900">
              <a:buFont typeface="Wingdings" panose="05000000000000000000" pitchFamily="2" charset="2"/>
              <a:buChar char="q"/>
            </a:pPr>
            <a:r>
              <a:rPr lang="en-US" sz="2400" dirty="0"/>
              <a:t>Notice</a:t>
            </a:r>
          </a:p>
          <a:p>
            <a:pPr lvl="1" indent="-342900">
              <a:buFont typeface="Wingdings" panose="05000000000000000000" pitchFamily="2" charset="2"/>
              <a:buChar char="q"/>
            </a:pPr>
            <a:r>
              <a:rPr lang="en-US" sz="2400" dirty="0"/>
              <a:t>Destruction of premises</a:t>
            </a:r>
          </a:p>
          <a:p>
            <a:pPr lvl="1" indent="-342900">
              <a:buFont typeface="Wingdings" panose="05000000000000000000" pitchFamily="2" charset="2"/>
              <a:buChar char="q"/>
            </a:pPr>
            <a:r>
              <a:rPr lang="en-US" sz="2400" dirty="0"/>
              <a:t>Condemnation</a:t>
            </a:r>
          </a:p>
          <a:p>
            <a:pPr lvl="1" indent="-342900">
              <a:buFont typeface="Wingdings" panose="05000000000000000000" pitchFamily="2" charset="2"/>
              <a:buChar char="q"/>
            </a:pPr>
            <a:r>
              <a:rPr lang="en-US" sz="2400" dirty="0"/>
              <a:t>Foreclosure</a:t>
            </a:r>
          </a:p>
          <a:p>
            <a:pPr lvl="1" indent="-342900">
              <a:buFont typeface="Wingdings" panose="05000000000000000000" pitchFamily="2" charset="2"/>
              <a:buChar char="q"/>
            </a:pPr>
            <a:r>
              <a:rPr lang="en-US" sz="2400" dirty="0"/>
              <a:t>Death of either party</a:t>
            </a:r>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Management Functions</a:t>
            </a:r>
          </a:p>
          <a:p>
            <a:endParaRPr lang="en-US" b="1" dirty="0">
              <a:solidFill>
                <a:srgbClr val="FF0000"/>
              </a:solidFill>
            </a:endParaRPr>
          </a:p>
          <a:p>
            <a:r>
              <a:rPr lang="en-US" b="1" dirty="0"/>
              <a:t>The Management Agreement</a:t>
            </a:r>
          </a:p>
          <a:p>
            <a:endParaRPr lang="en-US" b="1" dirty="0"/>
          </a:p>
          <a:p>
            <a:r>
              <a:rPr lang="en-US" b="1" dirty="0">
                <a:solidFill>
                  <a:srgbClr val="FF0000"/>
                </a:solidFill>
              </a:rPr>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75028793"/>
      </p:ext>
    </p:extLst>
  </p:cSld>
  <p:clrMapOvr>
    <a:masterClrMapping/>
  </p:clrMapOvr>
</p:sld>
</file>

<file path=ppt/slides/slide5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Leasing Considerations</a:t>
            </a:r>
          </a:p>
          <a:p>
            <a:pPr marL="0" indent="0">
              <a:buNone/>
            </a:pPr>
            <a:endParaRPr lang="en-US" sz="1000" b="1" dirty="0">
              <a:solidFill>
                <a:srgbClr val="FF0000"/>
              </a:solidFill>
            </a:endParaRPr>
          </a:p>
          <a:p>
            <a:pPr marL="400050" lvl="1" indent="0">
              <a:buNone/>
            </a:pPr>
            <a:r>
              <a:rPr lang="en-US" sz="2400" b="1" dirty="0"/>
              <a:t>Security deposit management procedures</a:t>
            </a:r>
          </a:p>
          <a:p>
            <a:pPr marL="400050" lvl="1" indent="0">
              <a:buNone/>
            </a:pPr>
            <a:endParaRPr lang="en-US" sz="2000" b="1" dirty="0"/>
          </a:p>
          <a:p>
            <a:pPr lvl="1" indent="-342900">
              <a:buFont typeface="Wingdings" panose="05000000000000000000" pitchFamily="2" charset="2"/>
              <a:buChar char="q"/>
            </a:pPr>
            <a:r>
              <a:rPr lang="en-US" sz="2400" dirty="0"/>
              <a:t>Handling deposits determined by </a:t>
            </a:r>
          </a:p>
          <a:p>
            <a:pPr lvl="2" indent="-342900">
              <a:buFont typeface="Wingdings" panose="05000000000000000000" pitchFamily="2" charset="2"/>
              <a:buChar char="§"/>
            </a:pPr>
            <a:r>
              <a:rPr lang="en-US" dirty="0"/>
              <a:t>state law</a:t>
            </a:r>
          </a:p>
          <a:p>
            <a:pPr lvl="2" indent="-342900">
              <a:buFont typeface="Wingdings" panose="05000000000000000000" pitchFamily="2" charset="2"/>
              <a:buChar char="§"/>
            </a:pPr>
            <a:r>
              <a:rPr lang="en-US" dirty="0"/>
              <a:t>regulations</a:t>
            </a:r>
          </a:p>
          <a:p>
            <a:pPr lvl="2" indent="-342900">
              <a:buFont typeface="Wingdings" panose="05000000000000000000" pitchFamily="2" charset="2"/>
              <a:buChar char="§"/>
            </a:pPr>
            <a:r>
              <a:rPr lang="en-US" dirty="0"/>
              <a:t>agreement</a:t>
            </a:r>
            <a:br>
              <a:rPr lang="en-US" dirty="0"/>
            </a:br>
            <a:endParaRPr lang="en-US" dirty="0"/>
          </a:p>
          <a:p>
            <a:pPr lvl="1" indent="-342900">
              <a:buFont typeface="Wingdings" panose="05000000000000000000" pitchFamily="2" charset="2"/>
              <a:buChar char="q"/>
            </a:pPr>
            <a:r>
              <a:rPr lang="en-US" sz="2400" dirty="0"/>
              <a:t>Funds held in trust</a:t>
            </a:r>
            <a:br>
              <a:rPr lang="en-US" sz="2400" dirty="0"/>
            </a:br>
            <a:endParaRPr lang="en-US" sz="2400" dirty="0"/>
          </a:p>
          <a:p>
            <a:pPr lvl="1" indent="-342900">
              <a:buFont typeface="Wingdings" panose="05000000000000000000" pitchFamily="2" charset="2"/>
              <a:buChar char="q"/>
            </a:pPr>
            <a:r>
              <a:rPr lang="en-US" sz="2400" dirty="0"/>
              <a:t>Return of funds prescribed by law</a:t>
            </a:r>
          </a:p>
          <a:p>
            <a:pPr marL="400050" lvl="1" indent="0">
              <a:buNone/>
            </a:pPr>
            <a:endParaRPr lang="en-US" sz="2400" dirty="0"/>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Management Functions</a:t>
            </a:r>
          </a:p>
          <a:p>
            <a:endParaRPr lang="en-US" b="1" dirty="0">
              <a:solidFill>
                <a:srgbClr val="FF0000"/>
              </a:solidFill>
            </a:endParaRPr>
          </a:p>
          <a:p>
            <a:r>
              <a:rPr lang="en-US" b="1" dirty="0"/>
              <a:t>The Management Agreement</a:t>
            </a:r>
          </a:p>
          <a:p>
            <a:endParaRPr lang="en-US" b="1" dirty="0"/>
          </a:p>
          <a:p>
            <a:r>
              <a:rPr lang="en-US" b="1" dirty="0">
                <a:solidFill>
                  <a:srgbClr val="FF0000"/>
                </a:solidFill>
              </a:rPr>
              <a:t>Leasing Considerations</a:t>
            </a:r>
          </a:p>
          <a:p>
            <a:endParaRPr lang="en-US" b="1" dirty="0"/>
          </a:p>
          <a:p>
            <a:r>
              <a:rPr lang="en-US" b="1" dirty="0"/>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667791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0"/>
            <a:ext cx="6781800" cy="6553200"/>
          </a:xfrm>
        </p:spPr>
        <p:txBody>
          <a:bodyPr>
            <a:normAutofit/>
          </a:bodyPr>
          <a:lstStyle/>
          <a:p>
            <a:pPr marL="0" lvl="0" indent="0">
              <a:buNone/>
            </a:pPr>
            <a:endParaRPr lang="en-US" sz="1400" b="1" dirty="0">
              <a:solidFill>
                <a:srgbClr val="FF0000"/>
              </a:solidFill>
            </a:endParaRPr>
          </a:p>
          <a:p>
            <a:pPr marL="0" lvl="0" indent="0">
              <a:buNone/>
            </a:pPr>
            <a:r>
              <a:rPr lang="en-US" sz="2400" b="1" dirty="0">
                <a:solidFill>
                  <a:srgbClr val="FF0000"/>
                </a:solidFill>
              </a:rPr>
              <a:t>Ownership by Business Entities</a:t>
            </a:r>
            <a:endParaRPr lang="en-US" sz="1000" b="1" dirty="0">
              <a:solidFill>
                <a:srgbClr val="FF0000"/>
              </a:solidFill>
            </a:endParaRPr>
          </a:p>
          <a:p>
            <a:pPr marL="0" lvl="0" indent="0">
              <a:buNone/>
            </a:pPr>
            <a:endParaRPr lang="en-US" sz="500" b="1" dirty="0">
              <a:solidFill>
                <a:srgbClr val="FF0000"/>
              </a:solidFill>
            </a:endParaRPr>
          </a:p>
          <a:p>
            <a:pPr lvl="1">
              <a:spcAft>
                <a:spcPts val="800"/>
              </a:spcAft>
              <a:buFont typeface="Wingdings" panose="05000000000000000000" pitchFamily="2" charset="2"/>
              <a:buChar char="q"/>
            </a:pPr>
            <a:r>
              <a:rPr lang="en-US" sz="2400" dirty="0"/>
              <a:t>Corporation</a:t>
            </a:r>
            <a:br>
              <a:rPr lang="en-US" sz="100" b="1" dirty="0"/>
            </a:br>
            <a:endParaRPr lang="en-US" sz="100" b="1" dirty="0"/>
          </a:p>
          <a:p>
            <a:pPr lvl="2">
              <a:spcAft>
                <a:spcPts val="800"/>
              </a:spcAft>
              <a:buFont typeface="Wingdings" panose="05000000000000000000" pitchFamily="2" charset="2"/>
              <a:buChar char="§"/>
            </a:pPr>
            <a:r>
              <a:rPr lang="en-US" dirty="0"/>
              <a:t>Legal entity owned by stockholders</a:t>
            </a:r>
          </a:p>
          <a:p>
            <a:pPr lvl="2">
              <a:spcAft>
                <a:spcPts val="800"/>
              </a:spcAft>
              <a:buFont typeface="Wingdings" panose="05000000000000000000" pitchFamily="2" charset="2"/>
              <a:buChar char="§"/>
            </a:pPr>
            <a:r>
              <a:rPr lang="en-US" dirty="0"/>
              <a:t>Officers liable for actions; stockholders only exposed to extent of holdings</a:t>
            </a:r>
          </a:p>
          <a:p>
            <a:pPr lvl="2">
              <a:spcAft>
                <a:spcPts val="800"/>
              </a:spcAft>
              <a:buFont typeface="Wingdings" panose="05000000000000000000" pitchFamily="2" charset="2"/>
              <a:buChar char="§"/>
            </a:pPr>
            <a:r>
              <a:rPr lang="en-US" dirty="0"/>
              <a:t>May own real estate in severalty or as tenant in common</a:t>
            </a:r>
          </a:p>
          <a:p>
            <a:pPr lvl="1">
              <a:spcAft>
                <a:spcPts val="800"/>
              </a:spcAft>
              <a:buFont typeface="Wingdings" panose="05000000000000000000" pitchFamily="2" charset="2"/>
              <a:buChar char="q"/>
            </a:pPr>
            <a:r>
              <a:rPr lang="en-US" sz="2400" dirty="0"/>
              <a:t>Partnership</a:t>
            </a:r>
            <a:br>
              <a:rPr lang="en-US" sz="100" b="1" dirty="0"/>
            </a:br>
            <a:endParaRPr lang="en-US" sz="100" b="1" dirty="0"/>
          </a:p>
          <a:p>
            <a:pPr lvl="2">
              <a:spcAft>
                <a:spcPts val="800"/>
              </a:spcAft>
              <a:buFont typeface="Wingdings" panose="05000000000000000000" pitchFamily="2" charset="2"/>
              <a:buChar char="§"/>
            </a:pPr>
            <a:r>
              <a:rPr lang="en-US" dirty="0"/>
              <a:t>2+ persons work together and share profits</a:t>
            </a:r>
          </a:p>
          <a:p>
            <a:pPr lvl="2">
              <a:spcAft>
                <a:spcPts val="800"/>
              </a:spcAft>
              <a:buFont typeface="Wingdings" panose="05000000000000000000" pitchFamily="2" charset="2"/>
              <a:buChar char="§"/>
            </a:pPr>
            <a:r>
              <a:rPr lang="en-US" dirty="0"/>
              <a:t>Not a distinct legal entity; general partners bear full responsibility for debts, obligations</a:t>
            </a:r>
          </a:p>
          <a:p>
            <a:pPr lvl="2">
              <a:spcAft>
                <a:spcPts val="800"/>
              </a:spcAft>
              <a:buFont typeface="Wingdings" panose="05000000000000000000" pitchFamily="2" charset="2"/>
              <a:buChar char="§"/>
            </a:pPr>
            <a:r>
              <a:rPr lang="en-US" dirty="0"/>
              <a:t>Both general and limited partnerships may own real estate</a:t>
            </a:r>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t>Co-Ownership</a:t>
            </a:r>
          </a:p>
          <a:p>
            <a:endParaRPr lang="en-US" b="1" dirty="0"/>
          </a:p>
          <a:p>
            <a:r>
              <a:rPr lang="en-US" b="1" dirty="0"/>
              <a:t>Estates in Trust</a:t>
            </a:r>
          </a:p>
          <a:p>
            <a:endParaRPr lang="en-US" b="1" dirty="0"/>
          </a:p>
          <a:p>
            <a:r>
              <a:rPr lang="en-US" b="1" dirty="0">
                <a:solidFill>
                  <a:srgbClr val="FF0000"/>
                </a:solidFill>
              </a:rPr>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p:nvPr/>
        </p:nvCxnSpPr>
        <p:spPr>
          <a:xfrm>
            <a:off x="2209800" y="381000"/>
            <a:ext cx="0" cy="4419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4-14</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ED07D1A0-1422-4248-96A2-5C3C7E02F525}"/>
              </a:ext>
            </a:extLst>
          </p:cNvPr>
          <p:cNvCxnSpPr>
            <a:cxnSpLocks/>
          </p:cNvCxnSpPr>
          <p:nvPr/>
        </p:nvCxnSpPr>
        <p:spPr>
          <a:xfrm>
            <a:off x="2209800" y="4572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3381594"/>
      </p:ext>
    </p:extLst>
  </p:cSld>
  <p:clrMapOvr>
    <a:masterClrMapping/>
  </p:clrMapOvr>
</p:sld>
</file>

<file path=ppt/slides/slide5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The Management Business</a:t>
            </a:r>
          </a:p>
          <a:p>
            <a:pPr marL="0" indent="0">
              <a:buNone/>
            </a:pPr>
            <a:endParaRPr lang="en-US" sz="1000" b="1" dirty="0">
              <a:solidFill>
                <a:srgbClr val="FF0000"/>
              </a:solidFill>
            </a:endParaRPr>
          </a:p>
          <a:p>
            <a:pPr marL="400050" lvl="1" indent="0">
              <a:buNone/>
            </a:pPr>
            <a:r>
              <a:rPr lang="en-US" sz="2400" b="1" dirty="0"/>
              <a:t>Management specializations</a:t>
            </a:r>
          </a:p>
          <a:p>
            <a:pPr marL="400050" lvl="1" indent="0">
              <a:buNone/>
            </a:pPr>
            <a:endParaRPr lang="en-US" sz="1100" b="1" dirty="0"/>
          </a:p>
          <a:p>
            <a:pPr lvl="1" indent="-342900">
              <a:buFont typeface="Wingdings" panose="05000000000000000000" pitchFamily="2" charset="2"/>
              <a:buChar char="q"/>
            </a:pPr>
            <a:r>
              <a:rPr lang="en-US" sz="2400" dirty="0"/>
              <a:t>Leasing</a:t>
            </a:r>
          </a:p>
          <a:p>
            <a:pPr lvl="1" indent="-342900">
              <a:buFont typeface="Wingdings" panose="05000000000000000000" pitchFamily="2" charset="2"/>
              <a:buChar char="q"/>
            </a:pPr>
            <a:r>
              <a:rPr lang="en-US" sz="2400" dirty="0"/>
              <a:t>Asset management</a:t>
            </a:r>
          </a:p>
          <a:p>
            <a:pPr lvl="1" indent="-342900">
              <a:buFont typeface="Wingdings" panose="05000000000000000000" pitchFamily="2" charset="2"/>
              <a:buChar char="q"/>
            </a:pPr>
            <a:r>
              <a:rPr lang="en-US" sz="2400" dirty="0"/>
              <a:t>Corporate properties</a:t>
            </a:r>
          </a:p>
          <a:p>
            <a:pPr lvl="1" indent="-342900">
              <a:buFont typeface="Wingdings" panose="05000000000000000000" pitchFamily="2" charset="2"/>
              <a:buChar char="q"/>
            </a:pPr>
            <a:r>
              <a:rPr lang="en-US" sz="2400" dirty="0"/>
              <a:t>Resorts</a:t>
            </a:r>
          </a:p>
          <a:p>
            <a:pPr lvl="1" indent="-342900">
              <a:buFont typeface="Wingdings" panose="05000000000000000000" pitchFamily="2" charset="2"/>
              <a:buChar char="q"/>
            </a:pPr>
            <a:r>
              <a:rPr lang="en-US" sz="2400" dirty="0"/>
              <a:t>Association management</a:t>
            </a:r>
          </a:p>
          <a:p>
            <a:pPr lvl="1" indent="-342900">
              <a:buFont typeface="Wingdings" panose="05000000000000000000" pitchFamily="2" charset="2"/>
              <a:buChar char="q"/>
            </a:pPr>
            <a:r>
              <a:rPr lang="en-US" sz="2400" dirty="0"/>
              <a:t>Housing programs</a:t>
            </a:r>
          </a:p>
          <a:p>
            <a:pPr lvl="1" indent="-342900">
              <a:buFont typeface="Wingdings" panose="05000000000000000000" pitchFamily="2" charset="2"/>
              <a:buChar char="q"/>
            </a:pPr>
            <a:r>
              <a:rPr lang="en-US" sz="2400" dirty="0"/>
              <a:t>Mobile home parks</a:t>
            </a:r>
          </a:p>
          <a:p>
            <a:pPr lvl="1" indent="-342900">
              <a:buFont typeface="Wingdings" panose="05000000000000000000" pitchFamily="2" charset="2"/>
              <a:buChar char="q"/>
            </a:pPr>
            <a:r>
              <a:rPr lang="en-US" sz="2400" dirty="0"/>
              <a:t>Office buildings</a:t>
            </a:r>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solidFill>
                  <a:srgbClr val="FF0000"/>
                </a:solidFill>
              </a:rPr>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17977537"/>
      </p:ext>
    </p:extLst>
  </p:cSld>
  <p:clrMapOvr>
    <a:masterClrMapping/>
  </p:clrMapOvr>
</p:sld>
</file>

<file path=ppt/slides/slide5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The Management Business</a:t>
            </a:r>
          </a:p>
          <a:p>
            <a:pPr marL="0" indent="0">
              <a:buNone/>
            </a:pPr>
            <a:endParaRPr lang="en-US" sz="1000" b="1" dirty="0">
              <a:solidFill>
                <a:srgbClr val="FF0000"/>
              </a:solidFill>
            </a:endParaRPr>
          </a:p>
          <a:p>
            <a:pPr marL="400050" lvl="1" indent="0">
              <a:buNone/>
            </a:pPr>
            <a:r>
              <a:rPr lang="en-US" sz="2400" b="1" dirty="0"/>
              <a:t>Securing business</a:t>
            </a:r>
          </a:p>
          <a:p>
            <a:pPr marL="400050" lvl="1" indent="0">
              <a:buNone/>
            </a:pPr>
            <a:endParaRPr lang="en-US" sz="1400" b="1" dirty="0"/>
          </a:p>
          <a:p>
            <a:pPr lvl="1" indent="-342900">
              <a:buFont typeface="Wingdings" panose="05000000000000000000" pitchFamily="2" charset="2"/>
              <a:buChar char="q"/>
            </a:pPr>
            <a:r>
              <a:rPr lang="en-US" sz="2400" dirty="0"/>
              <a:t>Develop reputation and competence</a:t>
            </a:r>
            <a:br>
              <a:rPr lang="en-US" sz="2400" dirty="0"/>
            </a:br>
            <a:endParaRPr lang="en-US" sz="2400" dirty="0"/>
          </a:p>
          <a:p>
            <a:pPr lvl="1" indent="-342900">
              <a:buFont typeface="Wingdings" panose="05000000000000000000" pitchFamily="2" charset="2"/>
              <a:buChar char="q"/>
            </a:pPr>
            <a:r>
              <a:rPr lang="en-US" sz="2400" dirty="0"/>
              <a:t>Obtain training</a:t>
            </a:r>
            <a:br>
              <a:rPr lang="en-US" sz="2400" dirty="0"/>
            </a:br>
            <a:endParaRPr lang="en-US" sz="2400" dirty="0"/>
          </a:p>
          <a:p>
            <a:pPr lvl="1" indent="-342900">
              <a:buFont typeface="Wingdings" panose="05000000000000000000" pitchFamily="2" charset="2"/>
              <a:buChar char="q"/>
            </a:pPr>
            <a:r>
              <a:rPr lang="en-US" sz="2400" dirty="0"/>
              <a:t>Use effective advertising</a:t>
            </a:r>
            <a:br>
              <a:rPr lang="en-US" sz="2400" dirty="0"/>
            </a:br>
            <a:endParaRPr lang="en-US" sz="2400" dirty="0"/>
          </a:p>
          <a:p>
            <a:pPr lvl="1" indent="-342900">
              <a:buFont typeface="Wingdings" panose="05000000000000000000" pitchFamily="2" charset="2"/>
              <a:buChar char="q"/>
            </a:pPr>
            <a:r>
              <a:rPr lang="en-US" sz="2400" dirty="0"/>
              <a:t>Develop management plan in accordance with owner objectives</a:t>
            </a:r>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solidFill>
                  <a:srgbClr val="FF0000"/>
                </a:solidFill>
              </a:rPr>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24-25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92245759"/>
      </p:ext>
    </p:extLst>
  </p:cSld>
  <p:clrMapOvr>
    <a:masterClrMapping/>
  </p:clrMapOvr>
</p:sld>
</file>

<file path=ppt/slides/slide5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5240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br>
              <a:rPr lang="en-US" sz="2200" dirty="0"/>
            </a:br>
            <a:r>
              <a:rPr lang="en-US" sz="2400" dirty="0"/>
              <a:t># 24: </a:t>
            </a:r>
            <a:br>
              <a:rPr lang="en-US" sz="2400" dirty="0"/>
            </a:br>
            <a:r>
              <a:rPr lang="en-US" sz="2400" dirty="0"/>
              <a:t>Property</a:t>
            </a:r>
            <a:br>
              <a:rPr lang="en-US" sz="2400" dirty="0"/>
            </a:br>
            <a:r>
              <a:rPr lang="en-US" sz="2400" dirty="0"/>
              <a:t>Management</a:t>
            </a:r>
            <a:br>
              <a:rPr lang="en-US" sz="2400" dirty="0"/>
            </a:br>
            <a:endParaRPr lang="en-US" sz="2400" dirty="0"/>
          </a:p>
        </p:txBody>
      </p:sp>
      <p:sp>
        <p:nvSpPr>
          <p:cNvPr id="7" name="Content Placeholder 6"/>
          <p:cNvSpPr>
            <a:spLocks noGrp="1"/>
          </p:cNvSpPr>
          <p:nvPr>
            <p:ph idx="1"/>
          </p:nvPr>
        </p:nvSpPr>
        <p:spPr>
          <a:xfrm>
            <a:off x="2438400" y="273050"/>
            <a:ext cx="6553200" cy="6127750"/>
          </a:xfrm>
        </p:spPr>
        <p:txBody>
          <a:bodyPr>
            <a:normAutofit/>
          </a:bodyPr>
          <a:lstStyle/>
          <a:p>
            <a:pPr marL="0" indent="0">
              <a:buNone/>
            </a:pPr>
            <a:r>
              <a:rPr lang="en-US" sz="2400" b="1" dirty="0">
                <a:solidFill>
                  <a:srgbClr val="FF0000"/>
                </a:solidFill>
              </a:rPr>
              <a:t>The Management Business</a:t>
            </a:r>
          </a:p>
          <a:p>
            <a:pPr marL="0" indent="0">
              <a:buNone/>
            </a:pPr>
            <a:endParaRPr lang="en-US" sz="1000" b="1" dirty="0">
              <a:solidFill>
                <a:srgbClr val="FF0000"/>
              </a:solidFill>
            </a:endParaRPr>
          </a:p>
          <a:p>
            <a:pPr marL="400050" lvl="1" indent="0">
              <a:buNone/>
            </a:pPr>
            <a:r>
              <a:rPr lang="en-US" sz="2400" b="1" dirty="0"/>
              <a:t>Professional development</a:t>
            </a:r>
          </a:p>
          <a:p>
            <a:pPr marL="400050" lvl="1" indent="0">
              <a:buNone/>
            </a:pPr>
            <a:endParaRPr lang="en-US" sz="1100" b="1" dirty="0"/>
          </a:p>
          <a:p>
            <a:pPr lvl="1" indent="-342900">
              <a:buFont typeface="Wingdings" panose="05000000000000000000" pitchFamily="2" charset="2"/>
              <a:buChar char="q"/>
            </a:pPr>
            <a:r>
              <a:rPr lang="en-US" sz="2400" dirty="0"/>
              <a:t>Training, designations, certifications increase and demonstrate competence</a:t>
            </a:r>
            <a:br>
              <a:rPr lang="en-US" sz="2400" dirty="0"/>
            </a:br>
            <a:endParaRPr lang="en-US" sz="2400" dirty="0"/>
          </a:p>
          <a:p>
            <a:pPr lvl="1" indent="-342900">
              <a:buFont typeface="Wingdings" panose="05000000000000000000" pitchFamily="2" charset="2"/>
              <a:buChar char="q"/>
            </a:pPr>
            <a:r>
              <a:rPr lang="en-US" sz="2400" dirty="0"/>
              <a:t>Professional organizations</a:t>
            </a:r>
          </a:p>
          <a:p>
            <a:pPr lvl="2" indent="-342900">
              <a:buFont typeface="Wingdings" panose="05000000000000000000" pitchFamily="2" charset="2"/>
              <a:buChar char="§"/>
            </a:pPr>
            <a:r>
              <a:rPr lang="en-US" dirty="0"/>
              <a:t>Institute of Real Estate Management</a:t>
            </a:r>
          </a:p>
          <a:p>
            <a:pPr lvl="2" indent="-342900">
              <a:buFont typeface="Wingdings" panose="05000000000000000000" pitchFamily="2" charset="2"/>
              <a:buChar char="§"/>
            </a:pPr>
            <a:r>
              <a:rPr lang="en-US" dirty="0"/>
              <a:t>Building Owners and Mgrs. Association</a:t>
            </a:r>
          </a:p>
          <a:p>
            <a:pPr lvl="2" indent="-342900">
              <a:buFont typeface="Wingdings" panose="05000000000000000000" pitchFamily="2" charset="2"/>
              <a:buChar char="§"/>
            </a:pPr>
            <a:r>
              <a:rPr lang="en-US" dirty="0"/>
              <a:t>National Apartment Association</a:t>
            </a:r>
          </a:p>
          <a:p>
            <a:pPr lvl="2" indent="-342900">
              <a:buFont typeface="Wingdings" panose="05000000000000000000" pitchFamily="2" charset="2"/>
              <a:buChar char="§"/>
            </a:pPr>
            <a:r>
              <a:rPr lang="en-US" dirty="0"/>
              <a:t>Nat. Assoc. of Residential Property Mgrs.</a:t>
            </a:r>
          </a:p>
          <a:p>
            <a:pPr lvl="2" indent="-342900">
              <a:buFont typeface="Wingdings" panose="05000000000000000000" pitchFamily="2" charset="2"/>
              <a:buChar char="§"/>
            </a:pPr>
            <a:r>
              <a:rPr lang="en-US" dirty="0"/>
              <a:t>Nat. Assoc. of Condominium Mgrs.</a:t>
            </a:r>
          </a:p>
          <a:p>
            <a:pPr lvl="2" indent="-342900">
              <a:buFont typeface="Wingdings" panose="05000000000000000000" pitchFamily="2" charset="2"/>
              <a:buChar char="§"/>
            </a:pPr>
            <a:r>
              <a:rPr lang="en-US" dirty="0"/>
              <a:t>Int’l Council of Shopping Centers</a:t>
            </a:r>
          </a:p>
          <a:p>
            <a:pPr lvl="2" indent="-342900">
              <a:buFont typeface="Wingdings" panose="05000000000000000000" pitchFamily="2" charset="2"/>
              <a:buChar char="§"/>
            </a:pPr>
            <a:r>
              <a:rPr lang="en-US" dirty="0"/>
              <a:t>Int’l Facilities Management Association</a:t>
            </a:r>
          </a:p>
        </p:txBody>
      </p:sp>
      <p:sp>
        <p:nvSpPr>
          <p:cNvPr id="8" name="Text Placeholder 7"/>
          <p:cNvSpPr>
            <a:spLocks noGrp="1"/>
          </p:cNvSpPr>
          <p:nvPr>
            <p:ph type="body" sz="half" idx="2"/>
          </p:nvPr>
        </p:nvSpPr>
        <p:spPr>
          <a:xfrm>
            <a:off x="221777" y="1723030"/>
            <a:ext cx="2057400" cy="4753970"/>
          </a:xfrm>
          <a:noFill/>
        </p:spPr>
        <p:txBody>
          <a:bodyPr>
            <a:noAutofit/>
          </a:bodyPr>
          <a:lstStyle/>
          <a:p>
            <a:endParaRPr lang="en-US" b="1" dirty="0">
              <a:solidFill>
                <a:srgbClr val="FF0000"/>
              </a:solidFill>
            </a:endParaRPr>
          </a:p>
          <a:p>
            <a:r>
              <a:rPr lang="en-US" b="1" dirty="0"/>
              <a:t>Management Functions</a:t>
            </a:r>
          </a:p>
          <a:p>
            <a:endParaRPr lang="en-US" b="1" dirty="0">
              <a:solidFill>
                <a:srgbClr val="FF0000"/>
              </a:solidFill>
            </a:endParaRPr>
          </a:p>
          <a:p>
            <a:r>
              <a:rPr lang="en-US" b="1" dirty="0"/>
              <a:t>The Management Agreement</a:t>
            </a:r>
          </a:p>
          <a:p>
            <a:endParaRPr lang="en-US" b="1" dirty="0"/>
          </a:p>
          <a:p>
            <a:r>
              <a:rPr lang="en-US" b="1" dirty="0"/>
              <a:t>Leasing Considerations</a:t>
            </a:r>
          </a:p>
          <a:p>
            <a:endParaRPr lang="en-US" b="1" dirty="0"/>
          </a:p>
          <a:p>
            <a:r>
              <a:rPr lang="en-US" b="1" dirty="0">
                <a:solidFill>
                  <a:srgbClr val="FF0000"/>
                </a:solidFill>
              </a:rPr>
              <a:t>The Management Business</a:t>
            </a:r>
          </a:p>
          <a:p>
            <a:endParaRPr lang="en-US" dirty="0"/>
          </a:p>
          <a:p>
            <a:endParaRPr lang="en-US" dirty="0"/>
          </a:p>
        </p:txBody>
      </p:sp>
      <p:cxnSp>
        <p:nvCxnSpPr>
          <p:cNvPr id="3" name="Straight Connector 2"/>
          <p:cNvCxnSpPr/>
          <p:nvPr/>
        </p:nvCxnSpPr>
        <p:spPr>
          <a:xfrm>
            <a:off x="2279177" y="609600"/>
            <a:ext cx="0" cy="37338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8288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#24  Property Management            Slide 24-26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1511864"/>
      </p:ext>
    </p:extLst>
  </p:cSld>
  <p:clrMapOvr>
    <a:masterClrMapping/>
  </p:clrMapOvr>
</p:sld>
</file>

<file path=ppt/slides/slide5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39430" cy="6858000"/>
          </a:xfrm>
          <a:prstGeom prst="rect">
            <a:avLst/>
          </a:prstGeom>
        </p:spPr>
      </p:pic>
      <p:sp>
        <p:nvSpPr>
          <p:cNvPr id="14" name="Rectangle 13"/>
          <p:cNvSpPr/>
          <p:nvPr/>
        </p:nvSpPr>
        <p:spPr>
          <a:xfrm>
            <a:off x="18819" y="0"/>
            <a:ext cx="9143999"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457200" y="838200"/>
            <a:ext cx="8229600" cy="639762"/>
          </a:xfrm>
        </p:spPr>
        <p:txBody>
          <a:bodyPr>
            <a:noAutofit/>
          </a:bodyPr>
          <a:lstStyle/>
          <a:p>
            <a:br>
              <a:rPr lang="en-US" b="1" dirty="0">
                <a:solidFill>
                  <a:schemeClr val="bg1"/>
                </a:solidFill>
              </a:rPr>
            </a:br>
            <a:br>
              <a:rPr lang="en-US" b="1" dirty="0">
                <a:solidFill>
                  <a:schemeClr val="bg1"/>
                </a:solidFill>
              </a:rPr>
            </a:br>
            <a:r>
              <a:rPr lang="en-US" b="1" dirty="0">
                <a:solidFill>
                  <a:schemeClr val="bg1"/>
                </a:solidFill>
              </a:rPr>
              <a:t>PRINCIPLES OF REAL ESTATE PRACTICE</a:t>
            </a:r>
            <a:br>
              <a:rPr lang="en-US" b="1" dirty="0">
                <a:solidFill>
                  <a:schemeClr val="bg1"/>
                </a:solidFill>
              </a:rPr>
            </a:br>
            <a:r>
              <a:rPr lang="en-US" sz="2800" b="1" dirty="0">
                <a:solidFill>
                  <a:schemeClr val="bg1"/>
                </a:solidFill>
              </a:rPr>
              <a:t>__________________________________________</a:t>
            </a:r>
            <a:br>
              <a:rPr lang="en-US" b="1" dirty="0">
                <a:solidFill>
                  <a:schemeClr val="bg1"/>
                </a:solidFill>
              </a:rPr>
            </a:br>
            <a:r>
              <a:rPr lang="en-US" b="1" dirty="0">
                <a:solidFill>
                  <a:schemeClr val="bg1"/>
                </a:solidFill>
              </a:rPr>
              <a:t>REAL ESTATE MATHEMATICS</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2055115" y="3318801"/>
          <a:ext cx="5029200" cy="29717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600" y="642698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Real Estate Mathematics              Slide 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97748279"/>
      </p:ext>
    </p:extLst>
  </p:cSld>
  <p:clrMapOvr>
    <a:masterClrMapping/>
  </p:clrMapOvr>
</p:sld>
</file>

<file path=ppt/slides/slide5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Basic Formulas and Functions</a:t>
            </a:r>
          </a:p>
          <a:p>
            <a:pPr marL="400050" lvl="1" indent="0">
              <a:buNone/>
            </a:pPr>
            <a:endParaRPr lang="en-US" sz="1100" dirty="0"/>
          </a:p>
          <a:p>
            <a:pPr marL="400050" lvl="1" indent="0">
              <a:buNone/>
            </a:pPr>
            <a:r>
              <a:rPr lang="en-US" sz="2400" b="1" dirty="0"/>
              <a:t>Adding and multiplying fractions</a:t>
            </a:r>
            <a:endParaRPr lang="en-US" sz="600" b="1" dirty="0"/>
          </a:p>
          <a:p>
            <a:pPr marL="400050" lvl="1" indent="0">
              <a:buNone/>
            </a:pPr>
            <a:endParaRPr lang="en-US" sz="600" b="1" dirty="0"/>
          </a:p>
          <a:p>
            <a:pPr lvl="1" indent="-342900">
              <a:buFont typeface="Wingdings" panose="05000000000000000000" pitchFamily="2" charset="2"/>
              <a:buChar char="q"/>
            </a:pPr>
            <a:r>
              <a:rPr lang="en-US" sz="2400" b="1" dirty="0"/>
              <a:t>Adding fractions</a:t>
            </a:r>
            <a:br>
              <a:rPr lang="en-US" sz="900" dirty="0"/>
            </a:br>
            <a:endParaRPr lang="en-US" sz="900" dirty="0"/>
          </a:p>
          <a:p>
            <a:pPr lvl="2" indent="-342900">
              <a:buFont typeface="Wingdings" panose="05000000000000000000" pitchFamily="2" charset="2"/>
              <a:buChar char="§"/>
            </a:pPr>
            <a:r>
              <a:rPr lang="en-US" b="1" dirty="0"/>
              <a:t>Formulas</a:t>
            </a:r>
            <a:endParaRPr lang="en-US" sz="2000" b="1" dirty="0"/>
          </a:p>
          <a:p>
            <a:pPr lvl="3" indent="-342900">
              <a:buFont typeface="Courier New" panose="02070309020205020404" pitchFamily="49" charset="0"/>
              <a:buChar char="o"/>
            </a:pPr>
            <a:r>
              <a:rPr lang="en-US" sz="2400" dirty="0"/>
              <a:t>same denominator</a:t>
            </a:r>
            <a:br>
              <a:rPr lang="en-US" sz="1600" dirty="0"/>
            </a:br>
            <a:br>
              <a:rPr lang="en-US" sz="1600" dirty="0"/>
            </a:br>
            <a:r>
              <a:rPr lang="en-US" sz="2400" dirty="0"/>
              <a:t>(a/c) + (b/c) = (a + b)/c</a:t>
            </a:r>
            <a:br>
              <a:rPr lang="en-US" sz="1600" dirty="0"/>
            </a:br>
            <a:endParaRPr lang="en-US" sz="1600" dirty="0"/>
          </a:p>
          <a:p>
            <a:pPr lvl="3" indent="-342900">
              <a:buFont typeface="Courier New" panose="02070309020205020404" pitchFamily="49" charset="0"/>
              <a:buChar char="o"/>
            </a:pPr>
            <a:r>
              <a:rPr lang="en-US" sz="2400" dirty="0"/>
              <a:t>different denominator</a:t>
            </a:r>
            <a:br>
              <a:rPr lang="en-US" sz="1600" dirty="0"/>
            </a:br>
            <a:br>
              <a:rPr lang="en-US" sz="1600" dirty="0"/>
            </a:br>
            <a:r>
              <a:rPr lang="en-US" sz="2400" dirty="0"/>
              <a:t>(a/c) + (b/d) = (ad + </a:t>
            </a:r>
            <a:r>
              <a:rPr lang="en-US" sz="2400" dirty="0" err="1"/>
              <a:t>bc</a:t>
            </a:r>
            <a:r>
              <a:rPr lang="en-US" sz="2400" dirty="0"/>
              <a:t>)/cd</a:t>
            </a:r>
          </a:p>
          <a:p>
            <a:pPr lvl="3" indent="-342900">
              <a:buFont typeface="Courier New" panose="02070309020205020404" pitchFamily="49" charset="0"/>
              <a:buChar char="o"/>
            </a:pPr>
            <a:endParaRPr lang="en-US" sz="24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Basic Formulas and Functions</a:t>
            </a:r>
            <a:endParaRPr lang="en-US" sz="900" b="1" dirty="0">
              <a:solidFill>
                <a:srgbClr val="FF0000"/>
              </a:solidFill>
            </a:endParaRPr>
          </a:p>
          <a:p>
            <a:endParaRPr lang="en-US" sz="900" b="1" dirty="0">
              <a:solidFill>
                <a:srgbClr val="FF0000"/>
              </a:solidFill>
            </a:endParaRPr>
          </a:p>
          <a:p>
            <a:r>
              <a:rPr lang="en-US" b="1" dirty="0"/>
              <a:t>Real Estate Applications</a:t>
            </a:r>
          </a:p>
          <a:p>
            <a:r>
              <a:rPr lang="en-US" dirty="0"/>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a:p>
            <a:endParaRPr lang="en-US" dirty="0"/>
          </a:p>
        </p:txBody>
      </p:sp>
      <p:cxnSp>
        <p:nvCxnSpPr>
          <p:cNvPr id="3" name="Straight Connector 2"/>
          <p:cNvCxnSpPr>
            <a:cxnSpLocks/>
          </p:cNvCxnSpPr>
          <p:nvPr/>
        </p:nvCxnSpPr>
        <p:spPr>
          <a:xfrm>
            <a:off x="2285999"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02506522"/>
      </p:ext>
    </p:extLst>
  </p:cSld>
  <p:clrMapOvr>
    <a:masterClrMapping/>
  </p:clrMapOvr>
</p:sld>
</file>

<file path=ppt/slides/slide5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r>
              <a:rPr lang="en-US" sz="2400" b="1" dirty="0">
                <a:solidFill>
                  <a:srgbClr val="FF0000"/>
                </a:solidFill>
              </a:rPr>
              <a:t>Basic Formulas and Functions</a:t>
            </a:r>
          </a:p>
          <a:p>
            <a:pPr marL="400050" lvl="1" indent="0">
              <a:buNone/>
            </a:pPr>
            <a:endParaRPr lang="en-US" sz="1100" dirty="0"/>
          </a:p>
          <a:p>
            <a:pPr marL="400050" lvl="1" indent="0">
              <a:buNone/>
            </a:pPr>
            <a:r>
              <a:rPr lang="en-US" sz="2400" b="1" dirty="0"/>
              <a:t>Adding and multiplying fractions</a:t>
            </a:r>
            <a:br>
              <a:rPr lang="en-US" sz="2400" b="1" dirty="0"/>
            </a:br>
            <a:endParaRPr lang="en-US" sz="600" b="1" dirty="0"/>
          </a:p>
          <a:p>
            <a:pPr marL="400050" lvl="1" indent="0">
              <a:buNone/>
            </a:pPr>
            <a:endParaRPr lang="en-US" sz="600" b="1" dirty="0"/>
          </a:p>
          <a:p>
            <a:pPr lvl="1" indent="-342900">
              <a:buFont typeface="Wingdings" panose="05000000000000000000" pitchFamily="2" charset="2"/>
              <a:buChar char="q"/>
            </a:pPr>
            <a:r>
              <a:rPr lang="en-US" sz="2400" b="1" dirty="0"/>
              <a:t>Adding fractions (cont.)</a:t>
            </a:r>
            <a:br>
              <a:rPr lang="en-US" sz="800" dirty="0"/>
            </a:br>
            <a:endParaRPr lang="en-US" sz="800" dirty="0"/>
          </a:p>
          <a:p>
            <a:pPr lvl="2" indent="-342900">
              <a:buFont typeface="Wingdings" panose="05000000000000000000" pitchFamily="2" charset="2"/>
              <a:buChar char="§"/>
            </a:pPr>
            <a:r>
              <a:rPr lang="en-US" b="1" dirty="0"/>
              <a:t>Examples</a:t>
            </a:r>
            <a:br>
              <a:rPr lang="en-US" sz="800" dirty="0"/>
            </a:br>
            <a:endParaRPr lang="en-US" sz="700" dirty="0"/>
          </a:p>
          <a:p>
            <a:pPr lvl="3" indent="-342900">
              <a:buFont typeface="Courier New" panose="02070309020205020404" pitchFamily="49" charset="0"/>
              <a:buChar char="o"/>
            </a:pPr>
            <a:r>
              <a:rPr lang="en-US" sz="2400" dirty="0"/>
              <a:t>same denominator:</a:t>
            </a:r>
            <a:br>
              <a:rPr lang="en-US" sz="1600" dirty="0"/>
            </a:br>
            <a:br>
              <a:rPr lang="en-US" sz="1600" dirty="0"/>
            </a:br>
            <a:r>
              <a:rPr lang="en-US" sz="2400" dirty="0"/>
              <a:t>(2/5) + (6/5) = (2 + 6)/5 = 8/5</a:t>
            </a:r>
            <a:br>
              <a:rPr lang="en-US" sz="1400" dirty="0"/>
            </a:br>
            <a:endParaRPr lang="en-US" sz="1400" dirty="0"/>
          </a:p>
          <a:p>
            <a:pPr lvl="3" indent="-342900">
              <a:buFont typeface="Courier New" panose="02070309020205020404" pitchFamily="49" charset="0"/>
              <a:buChar char="o"/>
            </a:pPr>
            <a:r>
              <a:rPr lang="en-US" sz="2400" dirty="0"/>
              <a:t>different denominator:</a:t>
            </a:r>
            <a:br>
              <a:rPr lang="en-US" sz="1600" dirty="0"/>
            </a:br>
            <a:br>
              <a:rPr lang="en-US" sz="1600" dirty="0"/>
            </a:br>
            <a:r>
              <a:rPr lang="en-US" sz="2400" dirty="0"/>
              <a:t>(3/4) + (4/7) = (3x7 + 4x4)/4x7</a:t>
            </a:r>
            <a:br>
              <a:rPr lang="en-US" sz="1050" dirty="0"/>
            </a:br>
            <a:br>
              <a:rPr lang="en-US" sz="1050" dirty="0"/>
            </a:br>
            <a:r>
              <a:rPr lang="en-US" sz="1050" dirty="0"/>
              <a:t>		              </a:t>
            </a:r>
            <a:r>
              <a:rPr lang="en-US" sz="2400" dirty="0"/>
              <a:t>= (21 + 16)/ 28</a:t>
            </a:r>
            <a:br>
              <a:rPr lang="en-US" sz="1100" dirty="0"/>
            </a:br>
            <a:br>
              <a:rPr lang="en-US" sz="1100" dirty="0"/>
            </a:br>
            <a:r>
              <a:rPr lang="en-US" sz="2400" dirty="0"/>
              <a:t>		      =  37/ 28</a:t>
            </a:r>
          </a:p>
          <a:p>
            <a:pPr lvl="3" indent="-342900">
              <a:buFont typeface="Courier New" panose="02070309020205020404" pitchFamily="49" charset="0"/>
              <a:buChar char="o"/>
            </a:pPr>
            <a:endParaRPr lang="en-US" sz="24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Basic Formulas and Functions</a:t>
            </a:r>
            <a:endParaRPr lang="en-US" sz="900" b="1" dirty="0">
              <a:solidFill>
                <a:srgbClr val="FF0000"/>
              </a:solidFill>
            </a:endParaRPr>
          </a:p>
          <a:p>
            <a:endParaRPr lang="en-US" sz="900" b="1" dirty="0">
              <a:solidFill>
                <a:srgbClr val="FF0000"/>
              </a:solidFill>
            </a:endParaRPr>
          </a:p>
          <a:p>
            <a:r>
              <a:rPr lang="en-US" b="1" dirty="0"/>
              <a:t>Real Estate Applications</a:t>
            </a:r>
          </a:p>
          <a:p>
            <a:r>
              <a:rPr lang="en-US" dirty="0"/>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2743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9817060"/>
      </p:ext>
    </p:extLst>
  </p:cSld>
  <p:clrMapOvr>
    <a:masterClrMapping/>
  </p:clrMapOvr>
</p:sld>
</file>

<file path=ppt/slides/slide5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Basic Formulas and Functions</a:t>
            </a:r>
          </a:p>
          <a:p>
            <a:pPr marL="400050" lvl="1" indent="0">
              <a:buNone/>
            </a:pPr>
            <a:endParaRPr lang="en-US" sz="1100" dirty="0"/>
          </a:p>
          <a:p>
            <a:pPr marL="400050" lvl="1" indent="0">
              <a:buNone/>
            </a:pPr>
            <a:r>
              <a:rPr lang="en-US" sz="2400" b="1" dirty="0"/>
              <a:t>Adding and multiplying fractions</a:t>
            </a:r>
            <a:br>
              <a:rPr lang="en-US" sz="2400" b="1" dirty="0"/>
            </a:br>
            <a:endParaRPr lang="en-US" sz="600" b="1" dirty="0"/>
          </a:p>
          <a:p>
            <a:pPr marL="400050" lvl="1" indent="0">
              <a:buNone/>
            </a:pPr>
            <a:endParaRPr lang="en-US" sz="600" b="1" dirty="0"/>
          </a:p>
          <a:p>
            <a:pPr lvl="1" indent="-342900">
              <a:buFont typeface="Wingdings" panose="05000000000000000000" pitchFamily="2" charset="2"/>
              <a:buChar char="q"/>
            </a:pPr>
            <a:r>
              <a:rPr lang="en-US" sz="2400" b="1" dirty="0"/>
              <a:t>Multiplying fractions</a:t>
            </a:r>
            <a:br>
              <a:rPr lang="en-US" sz="900" dirty="0"/>
            </a:br>
            <a:endParaRPr lang="en-US" sz="900" dirty="0"/>
          </a:p>
          <a:p>
            <a:pPr lvl="2" indent="-342900">
              <a:buFont typeface="Wingdings" panose="05000000000000000000" pitchFamily="2" charset="2"/>
              <a:buChar char="§"/>
            </a:pPr>
            <a:r>
              <a:rPr lang="en-US" b="1" dirty="0"/>
              <a:t>Formula</a:t>
            </a:r>
            <a:br>
              <a:rPr lang="en-US" sz="900" b="1" dirty="0"/>
            </a:br>
            <a:endParaRPr lang="en-US" sz="800" b="1" dirty="0"/>
          </a:p>
          <a:p>
            <a:pPr lvl="3" indent="-342900">
              <a:buFont typeface="Courier New" panose="02070309020205020404" pitchFamily="49" charset="0"/>
              <a:buChar char="o"/>
            </a:pPr>
            <a:r>
              <a:rPr lang="en-US" sz="2400" dirty="0"/>
              <a:t>(a/c) x (b/d) = (a x b) / (c x d)</a:t>
            </a:r>
            <a:br>
              <a:rPr lang="en-US" sz="1200" dirty="0"/>
            </a:br>
            <a:endParaRPr lang="en-US" sz="1200" dirty="0"/>
          </a:p>
          <a:p>
            <a:pPr marL="1257300" lvl="2" indent="-457200">
              <a:buFont typeface="Wingdings" panose="05000000000000000000" pitchFamily="2" charset="2"/>
              <a:buChar char="§"/>
            </a:pPr>
            <a:r>
              <a:rPr lang="en-US" b="1" dirty="0"/>
              <a:t>Example</a:t>
            </a:r>
            <a:r>
              <a:rPr lang="en-US" dirty="0"/>
              <a:t> </a:t>
            </a:r>
          </a:p>
          <a:p>
            <a:pPr marL="1714500" lvl="3" indent="-457200">
              <a:buFont typeface="Courier New" panose="02070309020205020404" pitchFamily="49" charset="0"/>
              <a:buChar char="o"/>
            </a:pPr>
            <a:r>
              <a:rPr lang="en-US" sz="2400" dirty="0"/>
              <a:t>(4/9) x (2/3) = (4 x 2) / (9 x 3) = 8/27</a:t>
            </a:r>
            <a:endParaRPr lang="en-US" sz="2400" b="1"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Basic Formulas and Functions</a:t>
            </a:r>
            <a:endParaRPr lang="en-US" sz="900" b="1" dirty="0">
              <a:solidFill>
                <a:srgbClr val="FF0000"/>
              </a:solidFill>
            </a:endParaRPr>
          </a:p>
          <a:p>
            <a:endParaRPr lang="en-US" sz="900" b="1" dirty="0">
              <a:solidFill>
                <a:srgbClr val="FF0000"/>
              </a:solidFill>
            </a:endParaRPr>
          </a:p>
          <a:p>
            <a:r>
              <a:rPr lang="en-US" b="1" dirty="0"/>
              <a:t>Real Estate Applications</a:t>
            </a:r>
          </a:p>
          <a:p>
            <a:r>
              <a:rPr lang="en-US" dirty="0"/>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a:p>
            <a:endParaRPr lang="en-US" dirty="0"/>
          </a:p>
        </p:txBody>
      </p:sp>
      <p:cxnSp>
        <p:nvCxnSpPr>
          <p:cNvPr id="3" name="Straight Connector 2"/>
          <p:cNvCxnSpPr>
            <a:cxnSpLocks/>
          </p:cNvCxnSpPr>
          <p:nvPr/>
        </p:nvCxnSpPr>
        <p:spPr>
          <a:xfrm>
            <a:off x="2285999" y="304800"/>
            <a:ext cx="0" cy="2743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45B03DD4-F56A-46EF-8334-F42825DF8921}"/>
              </a:ext>
            </a:extLst>
          </p:cNvPr>
          <p:cNvCxnSpPr>
            <a:cxnSpLocks/>
          </p:cNvCxnSpPr>
          <p:nvPr/>
        </p:nvCxnSpPr>
        <p:spPr>
          <a:xfrm>
            <a:off x="2285999"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9993717"/>
      </p:ext>
    </p:extLst>
  </p:cSld>
  <p:clrMapOvr>
    <a:masterClrMapping/>
  </p:clrMapOvr>
</p:sld>
</file>

<file path=ppt/slides/slide5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Basic Formulas and Functions</a:t>
            </a:r>
          </a:p>
          <a:p>
            <a:pPr marL="400050" lvl="1" indent="0">
              <a:buNone/>
            </a:pPr>
            <a:endParaRPr lang="en-US" sz="1100" dirty="0"/>
          </a:p>
          <a:p>
            <a:pPr marL="400050" lvl="1" indent="0">
              <a:buNone/>
            </a:pPr>
            <a:r>
              <a:rPr lang="en-US" sz="2400" b="1" dirty="0"/>
              <a:t>Converting decimals and percentages</a:t>
            </a:r>
            <a:br>
              <a:rPr lang="en-US" sz="2400" b="1" dirty="0"/>
            </a:br>
            <a:endParaRPr lang="en-US" sz="600" b="1" dirty="0"/>
          </a:p>
          <a:p>
            <a:pPr marL="400050" lvl="1" indent="0">
              <a:buNone/>
            </a:pPr>
            <a:endParaRPr lang="en-US" sz="600" b="1" dirty="0"/>
          </a:p>
          <a:p>
            <a:pPr lvl="1" indent="-342900">
              <a:buFont typeface="Wingdings" panose="05000000000000000000" pitchFamily="2" charset="2"/>
              <a:buChar char="q"/>
            </a:pPr>
            <a:r>
              <a:rPr lang="en-US" sz="2400" b="1" dirty="0"/>
              <a:t>Converting a decimal to a percent</a:t>
            </a:r>
            <a:br>
              <a:rPr lang="en-US" sz="900" dirty="0"/>
            </a:br>
            <a:endParaRPr lang="en-US" sz="900" dirty="0"/>
          </a:p>
          <a:p>
            <a:pPr lvl="2" indent="-342900">
              <a:buFont typeface="Wingdings" panose="05000000000000000000" pitchFamily="2" charset="2"/>
              <a:buChar char="§"/>
            </a:pPr>
            <a:r>
              <a:rPr lang="en-US" b="1" dirty="0"/>
              <a:t>Formula</a:t>
            </a:r>
            <a:br>
              <a:rPr lang="en-US" sz="600" b="1" dirty="0"/>
            </a:br>
            <a:endParaRPr lang="en-US" sz="500" b="1" dirty="0"/>
          </a:p>
          <a:p>
            <a:pPr lvl="3" indent="-342900">
              <a:buFont typeface="Courier New" panose="02070309020205020404" pitchFamily="49" charset="0"/>
              <a:buChar char="o"/>
            </a:pPr>
            <a:r>
              <a:rPr lang="en-US" sz="2400" dirty="0"/>
              <a:t>(decimal number) x 100 = (% number)</a:t>
            </a:r>
            <a:br>
              <a:rPr lang="en-US" sz="1000" dirty="0"/>
            </a:br>
            <a:endParaRPr lang="en-US" sz="1000" dirty="0"/>
          </a:p>
          <a:p>
            <a:pPr marL="1257300" lvl="2" indent="-457200">
              <a:buFont typeface="Wingdings" panose="05000000000000000000" pitchFamily="2" charset="2"/>
              <a:buChar char="§"/>
            </a:pPr>
            <a:r>
              <a:rPr lang="en-US" b="1" dirty="0"/>
              <a:t>Examples</a:t>
            </a:r>
            <a:endParaRPr lang="en-US" dirty="0"/>
          </a:p>
          <a:p>
            <a:pPr marL="1714500" lvl="3" indent="-457200">
              <a:buFont typeface="Courier New" panose="02070309020205020404" pitchFamily="49" charset="0"/>
              <a:buChar char="o"/>
            </a:pPr>
            <a:r>
              <a:rPr lang="en-US" sz="2400" dirty="0"/>
              <a:t>.473 x 100 = 47.3%</a:t>
            </a:r>
          </a:p>
          <a:p>
            <a:pPr marL="1714500" lvl="3" indent="-457200">
              <a:buFont typeface="Courier New" panose="02070309020205020404" pitchFamily="49" charset="0"/>
              <a:buChar char="o"/>
            </a:pPr>
            <a:r>
              <a:rPr lang="en-US" sz="2400" dirty="0"/>
              <a:t>3.456 x 100 = 345.6%</a:t>
            </a:r>
          </a:p>
          <a:p>
            <a:pPr marL="1714500" lvl="3" indent="-457200">
              <a:buFont typeface="Courier New" panose="02070309020205020404" pitchFamily="49" charset="0"/>
              <a:buChar char="o"/>
            </a:pPr>
            <a:r>
              <a:rPr lang="en-US" sz="2400" dirty="0"/>
              <a:t>.0042 x 100 = .42%</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Basic Formulas and Functions</a:t>
            </a:r>
            <a:endParaRPr lang="en-US" sz="900" b="1" dirty="0">
              <a:solidFill>
                <a:srgbClr val="FF0000"/>
              </a:solidFill>
            </a:endParaRPr>
          </a:p>
          <a:p>
            <a:endParaRPr lang="en-US" sz="900" b="1" dirty="0">
              <a:solidFill>
                <a:srgbClr val="FF0000"/>
              </a:solidFill>
            </a:endParaRPr>
          </a:p>
          <a:p>
            <a:r>
              <a:rPr lang="en-US" b="1" dirty="0"/>
              <a:t>Real Estate Applications</a:t>
            </a:r>
          </a:p>
          <a:p>
            <a:r>
              <a:rPr lang="en-US" dirty="0"/>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a:p>
            <a:endParaRPr lang="en-US" dirty="0"/>
          </a:p>
        </p:txBody>
      </p:sp>
      <p:cxnSp>
        <p:nvCxnSpPr>
          <p:cNvPr id="3" name="Straight Connector 2"/>
          <p:cNvCxnSpPr>
            <a:cxnSpLocks/>
          </p:cNvCxnSpPr>
          <p:nvPr/>
        </p:nvCxnSpPr>
        <p:spPr>
          <a:xfrm>
            <a:off x="2285999" y="304800"/>
            <a:ext cx="0" cy="2743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2D234CC9-B65F-428C-9D78-F35AE57F2213}"/>
              </a:ext>
            </a:extLst>
          </p:cNvPr>
          <p:cNvCxnSpPr>
            <a:cxnSpLocks/>
          </p:cNvCxnSpPr>
          <p:nvPr/>
        </p:nvCxnSpPr>
        <p:spPr>
          <a:xfrm>
            <a:off x="2285999"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0859476"/>
      </p:ext>
    </p:extLst>
  </p:cSld>
  <p:clrMapOvr>
    <a:masterClrMapping/>
  </p:clrMapOvr>
</p:sld>
</file>

<file path=ppt/slides/slide5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Basic Formulas and Functions</a:t>
            </a:r>
          </a:p>
          <a:p>
            <a:pPr marL="400050" lvl="1" indent="0">
              <a:buNone/>
            </a:pPr>
            <a:endParaRPr lang="en-US" sz="1100" dirty="0"/>
          </a:p>
          <a:p>
            <a:pPr marL="400050" lvl="1" indent="0">
              <a:buNone/>
            </a:pPr>
            <a:r>
              <a:rPr lang="en-US" sz="2400" b="1" dirty="0"/>
              <a:t>Converting decimals and percentages</a:t>
            </a:r>
            <a:br>
              <a:rPr lang="en-US" sz="2400" b="1" dirty="0"/>
            </a:br>
            <a:endParaRPr lang="en-US" sz="600" b="1" dirty="0"/>
          </a:p>
          <a:p>
            <a:pPr marL="400050" lvl="1" indent="0">
              <a:buNone/>
            </a:pPr>
            <a:endParaRPr lang="en-US" sz="600" b="1" dirty="0"/>
          </a:p>
          <a:p>
            <a:pPr lvl="1" indent="-342900">
              <a:buFont typeface="Wingdings" panose="05000000000000000000" pitchFamily="2" charset="2"/>
              <a:buChar char="q"/>
            </a:pPr>
            <a:r>
              <a:rPr lang="en-US" sz="2400" b="1" dirty="0"/>
              <a:t>Converting a percent to a decimal</a:t>
            </a:r>
            <a:br>
              <a:rPr lang="en-US" sz="900" dirty="0"/>
            </a:br>
            <a:endParaRPr lang="en-US" sz="900" dirty="0"/>
          </a:p>
          <a:p>
            <a:pPr lvl="2" indent="-342900">
              <a:buFont typeface="Wingdings" panose="05000000000000000000" pitchFamily="2" charset="2"/>
              <a:buChar char="§"/>
            </a:pPr>
            <a:r>
              <a:rPr lang="en-US" b="1" dirty="0"/>
              <a:t>Formula</a:t>
            </a:r>
            <a:br>
              <a:rPr lang="en-US" sz="600" b="1" dirty="0"/>
            </a:br>
            <a:endParaRPr lang="en-US" sz="500" b="1" dirty="0"/>
          </a:p>
          <a:p>
            <a:pPr lvl="3" indent="-342900">
              <a:buFont typeface="Courier New" panose="02070309020205020404" pitchFamily="49" charset="0"/>
              <a:buChar char="o"/>
            </a:pPr>
            <a:r>
              <a:rPr lang="en-US" sz="2400" dirty="0"/>
              <a:t>(% number) / 100 = (decimal number)</a:t>
            </a:r>
            <a:br>
              <a:rPr lang="en-US" sz="1000" dirty="0"/>
            </a:br>
            <a:endParaRPr lang="en-US" sz="1000" dirty="0"/>
          </a:p>
          <a:p>
            <a:pPr marL="1257300" lvl="2" indent="-457200">
              <a:buFont typeface="Wingdings" panose="05000000000000000000" pitchFamily="2" charset="2"/>
              <a:buChar char="§"/>
            </a:pPr>
            <a:r>
              <a:rPr lang="en-US" b="1" dirty="0"/>
              <a:t>Examples</a:t>
            </a:r>
            <a:endParaRPr lang="en-US" dirty="0"/>
          </a:p>
          <a:p>
            <a:pPr marL="1714500" lvl="3" indent="-457200">
              <a:buFont typeface="Courier New" panose="02070309020205020404" pitchFamily="49" charset="0"/>
              <a:buChar char="o"/>
            </a:pPr>
            <a:r>
              <a:rPr lang="en-US" sz="2400" dirty="0"/>
              <a:t>47.3% /100 = .473 </a:t>
            </a:r>
            <a:br>
              <a:rPr lang="en-US" sz="900" dirty="0"/>
            </a:br>
            <a:endParaRPr lang="en-US" sz="900" dirty="0"/>
          </a:p>
          <a:p>
            <a:pPr marL="1714500" lvl="3" indent="-457200">
              <a:buFont typeface="Courier New" panose="02070309020205020404" pitchFamily="49" charset="0"/>
              <a:buChar char="o"/>
            </a:pPr>
            <a:r>
              <a:rPr lang="en-US" sz="2400" dirty="0"/>
              <a:t>345.6% / 100 = 3.456</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Basic Formulas and Functions</a:t>
            </a:r>
            <a:endParaRPr lang="en-US" sz="900" b="1" dirty="0">
              <a:solidFill>
                <a:srgbClr val="FF0000"/>
              </a:solidFill>
            </a:endParaRPr>
          </a:p>
          <a:p>
            <a:endParaRPr lang="en-US" sz="900" b="1" dirty="0">
              <a:solidFill>
                <a:srgbClr val="FF0000"/>
              </a:solidFill>
            </a:endParaRPr>
          </a:p>
          <a:p>
            <a:r>
              <a:rPr lang="en-US" b="1" dirty="0"/>
              <a:t>Real Estate Applications</a:t>
            </a:r>
          </a:p>
          <a:p>
            <a:r>
              <a:rPr lang="en-US" dirty="0"/>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a:p>
            <a:endParaRPr lang="en-US" dirty="0"/>
          </a:p>
        </p:txBody>
      </p:sp>
      <p:cxnSp>
        <p:nvCxnSpPr>
          <p:cNvPr id="3" name="Straight Connector 2"/>
          <p:cNvCxnSpPr>
            <a:cxnSpLocks/>
          </p:cNvCxnSpPr>
          <p:nvPr/>
        </p:nvCxnSpPr>
        <p:spPr>
          <a:xfrm>
            <a:off x="2285999" y="304800"/>
            <a:ext cx="0" cy="2743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7A0DCF13-79F4-4E9D-A6C5-F39802591F14}"/>
              </a:ext>
            </a:extLst>
          </p:cNvPr>
          <p:cNvCxnSpPr>
            <a:cxnSpLocks/>
          </p:cNvCxnSpPr>
          <p:nvPr/>
        </p:nvCxnSpPr>
        <p:spPr>
          <a:xfrm>
            <a:off x="2285999"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1532205"/>
      </p:ext>
    </p:extLst>
  </p:cSld>
  <p:clrMapOvr>
    <a:masterClrMapping/>
  </p:clrMapOvr>
</p:sld>
</file>

<file path=ppt/slides/slide5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Basic Formulas and Functions</a:t>
            </a:r>
          </a:p>
          <a:p>
            <a:pPr marL="400050" lvl="1" indent="0">
              <a:buNone/>
            </a:pPr>
            <a:endParaRPr lang="en-US" sz="1100" dirty="0"/>
          </a:p>
          <a:p>
            <a:pPr marL="400050" lvl="1" indent="0">
              <a:buNone/>
            </a:pPr>
            <a:r>
              <a:rPr lang="en-US" sz="2400" b="1" dirty="0"/>
              <a:t>Converting fractions and percentages</a:t>
            </a:r>
            <a:br>
              <a:rPr lang="en-US" sz="2400" b="1" dirty="0"/>
            </a:br>
            <a:endParaRPr lang="en-US" sz="600" b="1" dirty="0"/>
          </a:p>
          <a:p>
            <a:pPr marL="400050" lvl="1" indent="0">
              <a:buNone/>
            </a:pPr>
            <a:endParaRPr lang="en-US" sz="600" b="1" dirty="0"/>
          </a:p>
          <a:p>
            <a:pPr lvl="1" indent="-342900">
              <a:buFont typeface="Wingdings" panose="05000000000000000000" pitchFamily="2" charset="2"/>
              <a:buChar char="q"/>
            </a:pPr>
            <a:r>
              <a:rPr lang="en-US" sz="2400" b="1" dirty="0"/>
              <a:t>Converting a fraction to a percent</a:t>
            </a:r>
            <a:br>
              <a:rPr lang="en-US" sz="900" dirty="0"/>
            </a:br>
            <a:endParaRPr lang="en-US" sz="900" dirty="0"/>
          </a:p>
          <a:p>
            <a:pPr lvl="2" indent="-342900">
              <a:buFont typeface="Wingdings" panose="05000000000000000000" pitchFamily="2" charset="2"/>
              <a:buChar char="§"/>
            </a:pPr>
            <a:r>
              <a:rPr lang="en-US" b="1" dirty="0"/>
              <a:t>Formula</a:t>
            </a:r>
            <a:br>
              <a:rPr lang="en-US" sz="600" b="1" dirty="0"/>
            </a:br>
            <a:endParaRPr lang="en-US" sz="500" b="1" dirty="0"/>
          </a:p>
          <a:p>
            <a:pPr marL="1714500" lvl="3" indent="-457200">
              <a:buFont typeface="+mj-lt"/>
              <a:buAutoNum type="arabicParenR"/>
            </a:pPr>
            <a:r>
              <a:rPr lang="en-US" sz="2400" dirty="0"/>
              <a:t>a/b = a divided by b = decimal number</a:t>
            </a:r>
          </a:p>
          <a:p>
            <a:pPr marL="1714500" lvl="3" indent="-457200">
              <a:buFont typeface="+mj-lt"/>
              <a:buAutoNum type="arabicParenR"/>
            </a:pPr>
            <a:r>
              <a:rPr lang="en-US" sz="2400" dirty="0"/>
              <a:t>decimal number x 100 = % number</a:t>
            </a:r>
            <a:br>
              <a:rPr lang="en-US" sz="1000" dirty="0"/>
            </a:br>
            <a:endParaRPr lang="en-US" sz="1000" dirty="0"/>
          </a:p>
          <a:p>
            <a:pPr marL="1257300" lvl="2" indent="-457200">
              <a:buFont typeface="Wingdings" panose="05000000000000000000" pitchFamily="2" charset="2"/>
              <a:buChar char="§"/>
            </a:pPr>
            <a:r>
              <a:rPr lang="en-US" b="1" dirty="0"/>
              <a:t>Example</a:t>
            </a:r>
            <a:br>
              <a:rPr lang="en-US" sz="600" b="1" dirty="0"/>
            </a:br>
            <a:endParaRPr lang="en-US" sz="600" dirty="0"/>
          </a:p>
          <a:p>
            <a:pPr marL="1714500" lvl="3" indent="-457200">
              <a:buFont typeface="Courier New" panose="02070309020205020404" pitchFamily="49" charset="0"/>
              <a:buChar char="o"/>
            </a:pPr>
            <a:r>
              <a:rPr lang="en-US" sz="2400" dirty="0"/>
              <a:t>4/5 = 4 divided  by 5 = 0.8 </a:t>
            </a:r>
            <a:br>
              <a:rPr lang="en-US" sz="300" dirty="0"/>
            </a:br>
            <a:endParaRPr lang="en-US" sz="300" dirty="0"/>
          </a:p>
          <a:p>
            <a:pPr marL="1714500" lvl="3" indent="-457200">
              <a:buFont typeface="Courier New" panose="02070309020205020404" pitchFamily="49" charset="0"/>
              <a:buChar char="o"/>
            </a:pPr>
            <a:r>
              <a:rPr lang="en-US" sz="2400" dirty="0"/>
              <a:t>.8 x 100 = 80 %</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Basic Formulas and Functions</a:t>
            </a:r>
            <a:endParaRPr lang="en-US" sz="900" b="1" dirty="0">
              <a:solidFill>
                <a:srgbClr val="FF0000"/>
              </a:solidFill>
            </a:endParaRPr>
          </a:p>
          <a:p>
            <a:endParaRPr lang="en-US" sz="900" b="1" dirty="0">
              <a:solidFill>
                <a:srgbClr val="FF0000"/>
              </a:solidFill>
            </a:endParaRPr>
          </a:p>
          <a:p>
            <a:r>
              <a:rPr lang="en-US" b="1" dirty="0"/>
              <a:t>Real Estate Applications</a:t>
            </a:r>
          </a:p>
          <a:p>
            <a:r>
              <a:rPr lang="en-US" dirty="0"/>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a:p>
            <a:endParaRPr lang="en-US" dirty="0"/>
          </a:p>
        </p:txBody>
      </p:sp>
      <p:cxnSp>
        <p:nvCxnSpPr>
          <p:cNvPr id="3" name="Straight Connector 2"/>
          <p:cNvCxnSpPr>
            <a:cxnSpLocks/>
          </p:cNvCxnSpPr>
          <p:nvPr/>
        </p:nvCxnSpPr>
        <p:spPr>
          <a:xfrm>
            <a:off x="2285999" y="304800"/>
            <a:ext cx="0" cy="2743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85B61B13-8204-44C2-83C4-7FDA6F21DAFE}"/>
              </a:ext>
            </a:extLst>
          </p:cNvPr>
          <p:cNvCxnSpPr>
            <a:cxnSpLocks/>
          </p:cNvCxnSpPr>
          <p:nvPr/>
        </p:nvCxnSpPr>
        <p:spPr>
          <a:xfrm>
            <a:off x="2285999"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33284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152400"/>
            <a:ext cx="6629400" cy="6400800"/>
          </a:xfrm>
        </p:spPr>
        <p:txBody>
          <a:bodyPr>
            <a:normAutofit/>
          </a:bodyPr>
          <a:lstStyle/>
          <a:p>
            <a:pPr marL="0" lvl="0" indent="0">
              <a:buNone/>
            </a:pPr>
            <a:endParaRPr lang="en-US" sz="1100" b="1" dirty="0">
              <a:solidFill>
                <a:srgbClr val="FF0000"/>
              </a:solidFill>
            </a:endParaRPr>
          </a:p>
          <a:p>
            <a:pPr marL="0" lvl="0" indent="0">
              <a:buNone/>
            </a:pPr>
            <a:r>
              <a:rPr lang="en-US" sz="2400" b="1" dirty="0">
                <a:solidFill>
                  <a:srgbClr val="FF0000"/>
                </a:solidFill>
              </a:rPr>
              <a:t>Ownership by Business Entities</a:t>
            </a:r>
          </a:p>
          <a:p>
            <a:pPr marL="0" lvl="0" indent="0">
              <a:buNone/>
            </a:pPr>
            <a:endParaRPr lang="en-US" sz="1200" b="1" dirty="0">
              <a:solidFill>
                <a:srgbClr val="FF0000"/>
              </a:solidFill>
            </a:endParaRPr>
          </a:p>
          <a:p>
            <a:pPr lvl="1">
              <a:buFont typeface="Wingdings" panose="05000000000000000000" pitchFamily="2" charset="2"/>
              <a:buChar char="q"/>
            </a:pPr>
            <a:r>
              <a:rPr lang="en-US" sz="2600" dirty="0"/>
              <a:t>Limited liability company (LLC)</a:t>
            </a:r>
            <a:br>
              <a:rPr lang="en-US" sz="700" b="1" dirty="0"/>
            </a:br>
            <a:endParaRPr lang="en-US" sz="700" b="1" dirty="0"/>
          </a:p>
          <a:p>
            <a:pPr lvl="2">
              <a:spcAft>
                <a:spcPts val="700"/>
              </a:spcAft>
              <a:buFont typeface="Wingdings" panose="05000000000000000000" pitchFamily="2" charset="2"/>
              <a:buChar char="§"/>
            </a:pPr>
            <a:r>
              <a:rPr lang="en-US" dirty="0"/>
              <a:t>Income passes to members as individual income</a:t>
            </a:r>
          </a:p>
          <a:p>
            <a:pPr lvl="2">
              <a:spcAft>
                <a:spcPts val="700"/>
              </a:spcAft>
              <a:buFont typeface="Wingdings" panose="05000000000000000000" pitchFamily="2" charset="2"/>
              <a:buChar char="§"/>
            </a:pPr>
            <a:r>
              <a:rPr lang="en-US" dirty="0"/>
              <a:t>Members enjoy limited liability</a:t>
            </a:r>
          </a:p>
          <a:p>
            <a:pPr lvl="2">
              <a:spcAft>
                <a:spcPts val="700"/>
              </a:spcAft>
              <a:buFont typeface="Wingdings" panose="05000000000000000000" pitchFamily="2" charset="2"/>
              <a:buChar char="§"/>
            </a:pPr>
            <a:r>
              <a:rPr lang="en-US" dirty="0"/>
              <a:t>LLC may own real estate </a:t>
            </a:r>
          </a:p>
          <a:p>
            <a:pPr marL="457200" lvl="1" indent="0">
              <a:buNone/>
            </a:pPr>
            <a:br>
              <a:rPr lang="en-US" sz="2400" b="1" dirty="0"/>
            </a:br>
            <a:endParaRPr lang="en-US" dirty="0"/>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t>Co-Ownership</a:t>
            </a:r>
          </a:p>
          <a:p>
            <a:endParaRPr lang="en-US" b="1" dirty="0"/>
          </a:p>
          <a:p>
            <a:r>
              <a:rPr lang="en-US" b="1" dirty="0"/>
              <a:t>Estates in Trust</a:t>
            </a:r>
          </a:p>
          <a:p>
            <a:endParaRPr lang="en-US" b="1" dirty="0"/>
          </a:p>
          <a:p>
            <a:r>
              <a:rPr lang="en-US" b="1" dirty="0">
                <a:solidFill>
                  <a:srgbClr val="FF0000"/>
                </a:solidFill>
              </a:rPr>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p:nvPr/>
        </p:nvCxnSpPr>
        <p:spPr>
          <a:xfrm>
            <a:off x="2209800" y="381000"/>
            <a:ext cx="0" cy="4419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4-15</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ED07D1A0-1422-4248-96A2-5C3C7E02F525}"/>
              </a:ext>
            </a:extLst>
          </p:cNvPr>
          <p:cNvCxnSpPr>
            <a:cxnSpLocks/>
          </p:cNvCxnSpPr>
          <p:nvPr/>
        </p:nvCxnSpPr>
        <p:spPr>
          <a:xfrm>
            <a:off x="2209800" y="4572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0518329"/>
      </p:ext>
    </p:extLst>
  </p:cSld>
  <p:clrMapOvr>
    <a:masterClrMapping/>
  </p:clrMapOvr>
</p:sld>
</file>

<file path=ppt/slides/slide5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127750"/>
          </a:xfrm>
        </p:spPr>
        <p:txBody>
          <a:bodyPr>
            <a:normAutofit/>
          </a:bodyPr>
          <a:lstStyle/>
          <a:p>
            <a:pPr marL="0" indent="0">
              <a:buNone/>
            </a:pPr>
            <a:r>
              <a:rPr lang="en-US" sz="2400" b="1" dirty="0">
                <a:solidFill>
                  <a:srgbClr val="FF0000"/>
                </a:solidFill>
              </a:rPr>
              <a:t>Basic Formulas and Functions</a:t>
            </a:r>
            <a:endParaRPr lang="en-US" sz="1050" b="1" dirty="0">
              <a:solidFill>
                <a:srgbClr val="FF0000"/>
              </a:solidFill>
            </a:endParaRPr>
          </a:p>
          <a:p>
            <a:pPr marL="400050" lvl="1" indent="0">
              <a:buNone/>
            </a:pPr>
            <a:endParaRPr lang="en-US" sz="500" dirty="0"/>
          </a:p>
          <a:p>
            <a:pPr marL="400050" lvl="1" indent="0">
              <a:buNone/>
            </a:pPr>
            <a:r>
              <a:rPr lang="en-US" sz="2400" b="1" dirty="0"/>
              <a:t>Converting fractions and percentages</a:t>
            </a:r>
            <a:br>
              <a:rPr lang="en-US" sz="1400" b="1" dirty="0"/>
            </a:br>
            <a:endParaRPr lang="en-US" sz="200" b="1" dirty="0"/>
          </a:p>
          <a:p>
            <a:pPr marL="400050" lvl="1" indent="0">
              <a:buNone/>
            </a:pPr>
            <a:endParaRPr lang="en-US" sz="200" b="1" dirty="0"/>
          </a:p>
          <a:p>
            <a:pPr lvl="1" indent="-342900">
              <a:buFont typeface="Wingdings" panose="05000000000000000000" pitchFamily="2" charset="2"/>
              <a:buChar char="q"/>
            </a:pPr>
            <a:r>
              <a:rPr lang="en-US" sz="2400" b="1" dirty="0"/>
              <a:t>Converting a % to a fraction and reducing it</a:t>
            </a:r>
            <a:br>
              <a:rPr lang="en-US" sz="900" dirty="0"/>
            </a:br>
            <a:endParaRPr lang="en-US" sz="900" dirty="0"/>
          </a:p>
          <a:p>
            <a:pPr lvl="2" indent="-342900">
              <a:buFont typeface="Wingdings" panose="05000000000000000000" pitchFamily="2" charset="2"/>
              <a:buChar char="§"/>
            </a:pPr>
            <a:r>
              <a:rPr lang="en-US" b="1" dirty="0"/>
              <a:t>Formula</a:t>
            </a:r>
            <a:br>
              <a:rPr lang="en-US" sz="600" b="1" dirty="0"/>
            </a:br>
            <a:endParaRPr lang="en-US" sz="500" b="1" dirty="0"/>
          </a:p>
          <a:p>
            <a:pPr marL="1714500" lvl="3" indent="-457200">
              <a:buFont typeface="+mj-lt"/>
              <a:buAutoNum type="arabicParenR"/>
            </a:pPr>
            <a:r>
              <a:rPr lang="en-US" sz="2400" dirty="0"/>
              <a:t>X% = X / 100 </a:t>
            </a:r>
          </a:p>
          <a:p>
            <a:pPr marL="1714500" lvl="3" indent="-457200">
              <a:buFont typeface="+mj-lt"/>
              <a:buAutoNum type="arabicParenR"/>
            </a:pPr>
            <a:r>
              <a:rPr lang="en-US" sz="2400" dirty="0"/>
              <a:t>(x ÷ a) / (100 ÷ a) </a:t>
            </a:r>
            <a:br>
              <a:rPr lang="en-US" sz="900" dirty="0"/>
            </a:br>
            <a:br>
              <a:rPr lang="en-US" sz="900" dirty="0"/>
            </a:br>
            <a:r>
              <a:rPr lang="en-US" sz="2400" dirty="0"/>
              <a:t>where “a” is the largest number that divides </a:t>
            </a:r>
            <a:r>
              <a:rPr lang="en-US" sz="2400" u="sng" dirty="0"/>
              <a:t>evenly</a:t>
            </a:r>
            <a:r>
              <a:rPr lang="en-US" sz="2400" dirty="0"/>
              <a:t> into the numerator and denominator</a:t>
            </a:r>
            <a:br>
              <a:rPr lang="en-US" sz="400" dirty="0"/>
            </a:br>
            <a:endParaRPr lang="en-US" sz="400" dirty="0"/>
          </a:p>
          <a:p>
            <a:pPr marL="1257300" lvl="2" indent="-457200">
              <a:buFont typeface="Wingdings" panose="05000000000000000000" pitchFamily="2" charset="2"/>
              <a:buChar char="§"/>
            </a:pPr>
            <a:r>
              <a:rPr lang="en-US" b="1" dirty="0"/>
              <a:t>Example</a:t>
            </a:r>
            <a:br>
              <a:rPr lang="en-US" sz="600" b="1" dirty="0"/>
            </a:br>
            <a:endParaRPr lang="en-US" sz="600" dirty="0"/>
          </a:p>
          <a:p>
            <a:pPr marL="1714500" lvl="3" indent="-457200">
              <a:buFont typeface="Courier New" panose="02070309020205020404" pitchFamily="49" charset="0"/>
              <a:buChar char="o"/>
            </a:pPr>
            <a:r>
              <a:rPr lang="en-US" sz="2400" dirty="0"/>
              <a:t>45% =  45/100</a:t>
            </a:r>
            <a:br>
              <a:rPr lang="en-US" sz="300" dirty="0"/>
            </a:br>
            <a:endParaRPr lang="en-US" sz="300" dirty="0"/>
          </a:p>
          <a:p>
            <a:pPr marL="1714500" lvl="3" indent="-457200">
              <a:buFont typeface="Courier New" panose="02070309020205020404" pitchFamily="49" charset="0"/>
              <a:buChar char="o"/>
            </a:pPr>
            <a:r>
              <a:rPr lang="en-US" sz="2400" dirty="0"/>
              <a:t>(45 ÷ 5) / (100 ÷ 5) = 9/20</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Basic Formulas and Functions</a:t>
            </a:r>
            <a:endParaRPr lang="en-US" sz="900" b="1" dirty="0">
              <a:solidFill>
                <a:srgbClr val="FF0000"/>
              </a:solidFill>
            </a:endParaRPr>
          </a:p>
          <a:p>
            <a:endParaRPr lang="en-US" sz="900" b="1" dirty="0">
              <a:solidFill>
                <a:srgbClr val="FF0000"/>
              </a:solidFill>
            </a:endParaRPr>
          </a:p>
          <a:p>
            <a:r>
              <a:rPr lang="en-US" b="1" dirty="0"/>
              <a:t>Real Estate Applications</a:t>
            </a:r>
          </a:p>
          <a:p>
            <a:r>
              <a:rPr lang="en-US" dirty="0"/>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a:p>
            <a:endParaRPr lang="en-US" dirty="0"/>
          </a:p>
        </p:txBody>
      </p:sp>
      <p:cxnSp>
        <p:nvCxnSpPr>
          <p:cNvPr id="3" name="Straight Connector 2"/>
          <p:cNvCxnSpPr>
            <a:cxnSpLocks/>
          </p:cNvCxnSpPr>
          <p:nvPr/>
        </p:nvCxnSpPr>
        <p:spPr>
          <a:xfrm>
            <a:off x="2285999" y="304800"/>
            <a:ext cx="0" cy="2743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7BFC8EB8-C93F-4230-BEA0-9C08A5DE43FA}"/>
              </a:ext>
            </a:extLst>
          </p:cNvPr>
          <p:cNvCxnSpPr>
            <a:cxnSpLocks/>
          </p:cNvCxnSpPr>
          <p:nvPr/>
        </p:nvCxnSpPr>
        <p:spPr>
          <a:xfrm>
            <a:off x="2285999"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667759"/>
      </p:ext>
    </p:extLst>
  </p:cSld>
  <p:clrMapOvr>
    <a:masterClrMapping/>
  </p:clrMapOvr>
</p:sld>
</file>

<file path=ppt/slides/slide5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Basic Formulas and Functions</a:t>
            </a:r>
            <a:endParaRPr lang="en-US" sz="1050" b="1" dirty="0">
              <a:solidFill>
                <a:srgbClr val="FF0000"/>
              </a:solidFill>
            </a:endParaRPr>
          </a:p>
          <a:p>
            <a:pPr marL="400050" lvl="1" indent="0">
              <a:buNone/>
            </a:pPr>
            <a:endParaRPr lang="en-US" sz="500" dirty="0"/>
          </a:p>
          <a:p>
            <a:pPr marL="400050" lvl="1" indent="0">
              <a:buNone/>
            </a:pPr>
            <a:r>
              <a:rPr lang="en-US" sz="2400" b="1" dirty="0"/>
              <a:t>Multiplying with percentages</a:t>
            </a:r>
            <a:br>
              <a:rPr lang="en-US" sz="900" dirty="0"/>
            </a:br>
            <a:endParaRPr lang="en-US" sz="900" dirty="0"/>
          </a:p>
          <a:p>
            <a:pPr lvl="2" indent="-342900">
              <a:buFont typeface="Wingdings" panose="05000000000000000000" pitchFamily="2" charset="2"/>
              <a:buChar char="§"/>
            </a:pPr>
            <a:r>
              <a:rPr lang="en-US" b="1" dirty="0"/>
              <a:t>Formula</a:t>
            </a:r>
            <a:br>
              <a:rPr lang="en-US" sz="600" b="1" dirty="0"/>
            </a:br>
            <a:endParaRPr lang="en-US" sz="500" b="1" dirty="0"/>
          </a:p>
          <a:p>
            <a:pPr marL="1714500" lvl="3" indent="-457200">
              <a:buFont typeface="+mj-lt"/>
              <a:buAutoNum type="arabicParenR"/>
            </a:pPr>
            <a:r>
              <a:rPr lang="en-US" sz="2400" dirty="0"/>
              <a:t>Convert % to decimal by dividing by 100</a:t>
            </a:r>
            <a:br>
              <a:rPr lang="en-US" sz="1050" dirty="0"/>
            </a:br>
            <a:endParaRPr lang="en-US" sz="1050" dirty="0"/>
          </a:p>
          <a:p>
            <a:pPr marL="1714500" lvl="3" indent="-457200">
              <a:buFont typeface="+mj-lt"/>
              <a:buAutoNum type="arabicParenR"/>
            </a:pPr>
            <a:r>
              <a:rPr lang="en-US" sz="2400" dirty="0"/>
              <a:t>Multiply whole amount x decimal</a:t>
            </a:r>
            <a:br>
              <a:rPr lang="en-US" sz="1050" dirty="0"/>
            </a:br>
            <a:br>
              <a:rPr lang="en-US" sz="1050" dirty="0"/>
            </a:br>
            <a:endParaRPr lang="en-US" sz="100" dirty="0"/>
          </a:p>
          <a:p>
            <a:pPr marL="1257300" lvl="2" indent="-457200">
              <a:buFont typeface="Wingdings" panose="05000000000000000000" pitchFamily="2" charset="2"/>
              <a:buChar char="§"/>
            </a:pPr>
            <a:r>
              <a:rPr lang="en-US" b="1" dirty="0"/>
              <a:t>Example: </a:t>
            </a:r>
            <a:r>
              <a:rPr lang="en-US" dirty="0"/>
              <a:t>what is 33% of 400?</a:t>
            </a:r>
            <a:br>
              <a:rPr lang="en-US" sz="600" b="1" dirty="0"/>
            </a:br>
            <a:endParaRPr lang="en-US" sz="600" dirty="0"/>
          </a:p>
          <a:p>
            <a:pPr marL="1714500" lvl="3" indent="-457200">
              <a:buFont typeface="Courier New" panose="02070309020205020404" pitchFamily="49" charset="0"/>
              <a:buChar char="o"/>
            </a:pPr>
            <a:r>
              <a:rPr lang="en-US" sz="2400" dirty="0"/>
              <a:t>33% =  33/100 = .33</a:t>
            </a:r>
            <a:br>
              <a:rPr lang="en-US" sz="300" dirty="0"/>
            </a:br>
            <a:endParaRPr lang="en-US" sz="300" dirty="0"/>
          </a:p>
          <a:p>
            <a:pPr marL="1714500" lvl="3" indent="-457200">
              <a:buFont typeface="Courier New" panose="02070309020205020404" pitchFamily="49" charset="0"/>
              <a:buChar char="o"/>
            </a:pPr>
            <a:r>
              <a:rPr lang="en-US" sz="2400" dirty="0"/>
              <a:t>400 x .33 = 132</a:t>
            </a:r>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Basic Formulas and Functions</a:t>
            </a:r>
            <a:endParaRPr lang="en-US" sz="900" b="1" dirty="0">
              <a:solidFill>
                <a:srgbClr val="FF0000"/>
              </a:solidFill>
            </a:endParaRPr>
          </a:p>
          <a:p>
            <a:endParaRPr lang="en-US" sz="900" b="1" dirty="0">
              <a:solidFill>
                <a:srgbClr val="FF0000"/>
              </a:solidFill>
            </a:endParaRPr>
          </a:p>
          <a:p>
            <a:r>
              <a:rPr lang="en-US" b="1" dirty="0"/>
              <a:t>Real Estate Applications</a:t>
            </a:r>
          </a:p>
          <a:p>
            <a:r>
              <a:rPr lang="en-US" dirty="0"/>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a:p>
            <a:endParaRPr lang="en-US" dirty="0"/>
          </a:p>
        </p:txBody>
      </p:sp>
      <p:cxnSp>
        <p:nvCxnSpPr>
          <p:cNvPr id="3" name="Straight Connector 2"/>
          <p:cNvCxnSpPr>
            <a:cxnSpLocks/>
          </p:cNvCxnSpPr>
          <p:nvPr/>
        </p:nvCxnSpPr>
        <p:spPr>
          <a:xfrm>
            <a:off x="2285999" y="304800"/>
            <a:ext cx="0" cy="2743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BD8D9B9D-E9C8-4481-98BF-3E9A98AE6FFD}"/>
              </a:ext>
            </a:extLst>
          </p:cNvPr>
          <p:cNvCxnSpPr>
            <a:cxnSpLocks/>
          </p:cNvCxnSpPr>
          <p:nvPr/>
        </p:nvCxnSpPr>
        <p:spPr>
          <a:xfrm>
            <a:off x="2285999"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1142085"/>
      </p:ext>
    </p:extLst>
  </p:cSld>
  <p:clrMapOvr>
    <a:masterClrMapping/>
  </p:clrMapOvr>
</p:sld>
</file>

<file path=ppt/slides/slide5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127750"/>
          </a:xfrm>
        </p:spPr>
        <p:txBody>
          <a:bodyPr>
            <a:normAutofit/>
          </a:bodyPr>
          <a:lstStyle/>
          <a:p>
            <a:pPr marL="0" indent="0">
              <a:buNone/>
            </a:pPr>
            <a:r>
              <a:rPr lang="en-US" sz="2400" b="1" dirty="0">
                <a:solidFill>
                  <a:srgbClr val="FF0000"/>
                </a:solidFill>
              </a:rPr>
              <a:t>Basic Formulas and Functions</a:t>
            </a:r>
            <a:endParaRPr lang="en-US" sz="1050" b="1" dirty="0">
              <a:solidFill>
                <a:srgbClr val="FF0000"/>
              </a:solidFill>
            </a:endParaRPr>
          </a:p>
          <a:p>
            <a:pPr marL="400050" lvl="1" indent="0">
              <a:buNone/>
            </a:pPr>
            <a:endParaRPr lang="en-US" sz="500" dirty="0"/>
          </a:p>
          <a:p>
            <a:pPr marL="400050" lvl="1" indent="0">
              <a:buNone/>
            </a:pPr>
            <a:r>
              <a:rPr lang="en-US" sz="2400" b="1" dirty="0"/>
              <a:t>Calculating area</a:t>
            </a:r>
            <a:endParaRPr lang="en-US" sz="500" b="1" dirty="0"/>
          </a:p>
          <a:p>
            <a:pPr marL="400050" lvl="1" indent="0">
              <a:buNone/>
            </a:pPr>
            <a:endParaRPr lang="en-US" sz="500" b="1" dirty="0"/>
          </a:p>
          <a:p>
            <a:pPr marL="571500" lvl="1" indent="-171450">
              <a:buFont typeface="Wingdings" panose="05000000000000000000" pitchFamily="2" charset="2"/>
              <a:buChar char="q"/>
            </a:pPr>
            <a:r>
              <a:rPr lang="en-US" sz="2400" dirty="0"/>
              <a:t> Base = any side of an object</a:t>
            </a:r>
            <a:br>
              <a:rPr lang="en-US" sz="800" dirty="0"/>
            </a:br>
            <a:endParaRPr lang="en-US" sz="800" dirty="0"/>
          </a:p>
          <a:p>
            <a:pPr marL="571500" lvl="1" indent="-171450">
              <a:buFont typeface="Wingdings" panose="05000000000000000000" pitchFamily="2" charset="2"/>
              <a:buChar char="q"/>
            </a:pPr>
            <a:r>
              <a:rPr lang="en-US" sz="2400" dirty="0"/>
              <a:t> Height </a:t>
            </a:r>
            <a:br>
              <a:rPr lang="en-US" sz="600" dirty="0"/>
            </a:br>
            <a:endParaRPr lang="en-US" sz="600" dirty="0"/>
          </a:p>
          <a:p>
            <a:pPr lvl="2" indent="-342900">
              <a:buFont typeface="Wingdings" panose="05000000000000000000" pitchFamily="2" charset="2"/>
              <a:buChar char="§"/>
            </a:pPr>
            <a:r>
              <a:rPr lang="en-US" dirty="0"/>
              <a:t>Triangle: length of perpendicular line from the base to opposite point</a:t>
            </a:r>
            <a:br>
              <a:rPr lang="en-US" sz="600" dirty="0"/>
            </a:br>
            <a:endParaRPr lang="en-US" sz="600" dirty="0"/>
          </a:p>
          <a:p>
            <a:pPr lvl="2" indent="-342900">
              <a:buFont typeface="Wingdings" panose="05000000000000000000" pitchFamily="2" charset="2"/>
              <a:buChar char="§"/>
            </a:pPr>
            <a:r>
              <a:rPr lang="en-US" dirty="0"/>
              <a:t>Square, rectangle, trapezoid : length of line perpendicular to the base line</a:t>
            </a:r>
          </a:p>
          <a:p>
            <a:pPr marL="400050" lvl="1" indent="0">
              <a:buNone/>
            </a:pPr>
            <a:endParaRPr lang="en-US" sz="24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Basic Formulas and Functions</a:t>
            </a:r>
            <a:endParaRPr lang="en-US" sz="900" b="1" dirty="0">
              <a:solidFill>
                <a:srgbClr val="FF0000"/>
              </a:solidFill>
            </a:endParaRPr>
          </a:p>
          <a:p>
            <a:endParaRPr lang="en-US" sz="900" b="1" dirty="0">
              <a:solidFill>
                <a:srgbClr val="FF0000"/>
              </a:solidFill>
            </a:endParaRPr>
          </a:p>
          <a:p>
            <a:r>
              <a:rPr lang="en-US" b="1" dirty="0"/>
              <a:t>Real Estate Applications</a:t>
            </a:r>
          </a:p>
          <a:p>
            <a:r>
              <a:rPr lang="en-US" dirty="0"/>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a:p>
            <a:endParaRPr lang="en-US" dirty="0"/>
          </a:p>
        </p:txBody>
      </p:sp>
      <p:cxnSp>
        <p:nvCxnSpPr>
          <p:cNvPr id="3" name="Straight Connector 2"/>
          <p:cNvCxnSpPr>
            <a:cxnSpLocks/>
          </p:cNvCxnSpPr>
          <p:nvPr/>
        </p:nvCxnSpPr>
        <p:spPr>
          <a:xfrm>
            <a:off x="2285999" y="304800"/>
            <a:ext cx="0" cy="2743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10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8">
            <a:extLst>
              <a:ext uri="{FF2B5EF4-FFF2-40B4-BE49-F238E27FC236}">
                <a16:creationId xmlns:a16="http://schemas.microsoft.com/office/drawing/2014/main" id="{E076D25A-16DC-4AA6-A8B9-AD7D3082B7C4}"/>
              </a:ext>
            </a:extLst>
          </p:cNvPr>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90800" y="4419600"/>
            <a:ext cx="5410200" cy="1812609"/>
          </a:xfrm>
          <a:prstGeom prst="rect">
            <a:avLst/>
          </a:prstGeom>
          <a:noFill/>
        </p:spPr>
      </p:pic>
      <p:cxnSp>
        <p:nvCxnSpPr>
          <p:cNvPr id="10" name="Straight Connector 9">
            <a:extLst>
              <a:ext uri="{FF2B5EF4-FFF2-40B4-BE49-F238E27FC236}">
                <a16:creationId xmlns:a16="http://schemas.microsoft.com/office/drawing/2014/main" id="{6A989290-F5E8-4C11-B0B8-F6C64E060393}"/>
              </a:ext>
            </a:extLst>
          </p:cNvPr>
          <p:cNvCxnSpPr>
            <a:cxnSpLocks/>
          </p:cNvCxnSpPr>
          <p:nvPr/>
        </p:nvCxnSpPr>
        <p:spPr>
          <a:xfrm>
            <a:off x="2285999"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3818751"/>
      </p:ext>
    </p:extLst>
  </p:cSld>
  <p:clrMapOvr>
    <a:masterClrMapping/>
  </p:clrMapOvr>
</p:sld>
</file>

<file path=ppt/slides/slide5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127750"/>
          </a:xfrm>
        </p:spPr>
        <p:txBody>
          <a:bodyPr>
            <a:normAutofit/>
          </a:bodyPr>
          <a:lstStyle/>
          <a:p>
            <a:pPr marL="0" indent="0">
              <a:buNone/>
            </a:pPr>
            <a:r>
              <a:rPr lang="en-US" sz="2400" b="1" dirty="0">
                <a:solidFill>
                  <a:srgbClr val="FF0000"/>
                </a:solidFill>
              </a:rPr>
              <a:t>Basic Formulas and Functions</a:t>
            </a:r>
            <a:endParaRPr lang="en-US" sz="1050" b="1" dirty="0">
              <a:solidFill>
                <a:srgbClr val="FF0000"/>
              </a:solidFill>
            </a:endParaRPr>
          </a:p>
          <a:p>
            <a:pPr marL="400050" lvl="1" indent="0">
              <a:buNone/>
            </a:pPr>
            <a:endParaRPr lang="en-US" sz="500" dirty="0"/>
          </a:p>
          <a:p>
            <a:pPr marL="400050" lvl="1" indent="0">
              <a:buNone/>
            </a:pPr>
            <a:r>
              <a:rPr lang="en-US" sz="2400" b="1" dirty="0"/>
              <a:t>Calculating area</a:t>
            </a:r>
            <a:br>
              <a:rPr lang="en-US" sz="500" b="1" dirty="0"/>
            </a:br>
            <a:endParaRPr lang="en-US" sz="500" b="1" dirty="0"/>
          </a:p>
          <a:p>
            <a:pPr marL="571500" lvl="1" indent="-171450">
              <a:buFont typeface="Wingdings" panose="05000000000000000000" pitchFamily="2" charset="2"/>
              <a:buChar char="q"/>
            </a:pPr>
            <a:r>
              <a:rPr lang="en-US" sz="2400" dirty="0"/>
              <a:t> Area of a square or rectangle</a:t>
            </a:r>
            <a:br>
              <a:rPr lang="en-US" sz="700" dirty="0"/>
            </a:br>
            <a:endParaRPr lang="en-US" sz="700" dirty="0"/>
          </a:p>
          <a:p>
            <a:pPr lvl="2" indent="-342900">
              <a:buFont typeface="Wingdings" panose="05000000000000000000" pitchFamily="2" charset="2"/>
              <a:buChar char="§"/>
            </a:pPr>
            <a:r>
              <a:rPr lang="en-US" b="1" dirty="0"/>
              <a:t>Formula</a:t>
            </a:r>
            <a:br>
              <a:rPr lang="en-US" sz="200" b="1" dirty="0"/>
            </a:br>
            <a:endParaRPr lang="en-US" sz="100" b="1" dirty="0"/>
          </a:p>
          <a:p>
            <a:pPr marL="1714500" lvl="3" indent="-457200">
              <a:buFont typeface="+mj-lt"/>
              <a:buAutoNum type="arabicParenR"/>
            </a:pPr>
            <a:r>
              <a:rPr lang="en-US" sz="2400" dirty="0"/>
              <a:t>Area = base x height, or (A = b x h)</a:t>
            </a:r>
            <a:br>
              <a:rPr lang="en-US" sz="800" dirty="0"/>
            </a:br>
            <a:br>
              <a:rPr lang="en-US" sz="800" dirty="0"/>
            </a:br>
            <a:endParaRPr lang="en-US" sz="100" dirty="0"/>
          </a:p>
          <a:p>
            <a:pPr marL="1257300" lvl="2" indent="-457200">
              <a:buFont typeface="Wingdings" panose="05000000000000000000" pitchFamily="2" charset="2"/>
              <a:buChar char="§"/>
            </a:pPr>
            <a:r>
              <a:rPr lang="en-US" b="1" dirty="0"/>
              <a:t>Example: </a:t>
            </a:r>
            <a:r>
              <a:rPr lang="en-US" dirty="0"/>
              <a:t>assume a 3’ by 3’ square</a:t>
            </a:r>
            <a:br>
              <a:rPr lang="en-US" dirty="0"/>
            </a:br>
            <a:endParaRPr lang="en-US" sz="600" dirty="0"/>
          </a:p>
          <a:p>
            <a:pPr marL="1714500" lvl="3" indent="-457200">
              <a:buFont typeface="Courier New" panose="02070309020205020404" pitchFamily="49" charset="0"/>
              <a:buChar char="o"/>
            </a:pPr>
            <a:r>
              <a:rPr lang="en-US" sz="2400" dirty="0"/>
              <a:t>Area = 3’ x 3’, or 9 square feet (SF)</a:t>
            </a:r>
            <a:br>
              <a:rPr lang="en-US" sz="2400" dirty="0"/>
            </a:br>
            <a:br>
              <a:rPr lang="en-US" sz="2400" dirty="0"/>
            </a:br>
            <a:endParaRPr lang="en-US" sz="3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Basic Formulas and Functions</a:t>
            </a:r>
            <a:endParaRPr lang="en-US" sz="900" b="1" dirty="0">
              <a:solidFill>
                <a:srgbClr val="FF0000"/>
              </a:solidFill>
            </a:endParaRPr>
          </a:p>
          <a:p>
            <a:endParaRPr lang="en-US" sz="900" b="1" dirty="0">
              <a:solidFill>
                <a:srgbClr val="FF0000"/>
              </a:solidFill>
            </a:endParaRPr>
          </a:p>
          <a:p>
            <a:r>
              <a:rPr lang="en-US" b="1" dirty="0"/>
              <a:t>Real Estate Applications</a:t>
            </a:r>
          </a:p>
          <a:p>
            <a:r>
              <a:rPr lang="en-US" dirty="0"/>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2743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11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0CD4E130-2EFC-4145-AB54-40DCE271C471}"/>
              </a:ext>
            </a:extLst>
          </p:cNvPr>
          <p:cNvPicPr>
            <a:picLocks noChangeAspect="1"/>
          </p:cNvPicPr>
          <p:nvPr/>
        </p:nvPicPr>
        <p:blipFill>
          <a:blip r:embed="rId3"/>
          <a:stretch>
            <a:fillRect/>
          </a:stretch>
        </p:blipFill>
        <p:spPr>
          <a:xfrm>
            <a:off x="3886200" y="4060371"/>
            <a:ext cx="2819400" cy="2286000"/>
          </a:xfrm>
          <a:prstGeom prst="rect">
            <a:avLst/>
          </a:prstGeom>
        </p:spPr>
      </p:pic>
      <p:cxnSp>
        <p:nvCxnSpPr>
          <p:cNvPr id="9" name="Straight Connector 8">
            <a:extLst>
              <a:ext uri="{FF2B5EF4-FFF2-40B4-BE49-F238E27FC236}">
                <a16:creationId xmlns:a16="http://schemas.microsoft.com/office/drawing/2014/main" id="{7DFCBD73-C6A9-4A27-9019-20EF61931F44}"/>
              </a:ext>
            </a:extLst>
          </p:cNvPr>
          <p:cNvCxnSpPr>
            <a:cxnSpLocks/>
          </p:cNvCxnSpPr>
          <p:nvPr/>
        </p:nvCxnSpPr>
        <p:spPr>
          <a:xfrm>
            <a:off x="2285999"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0392049"/>
      </p:ext>
    </p:extLst>
  </p:cSld>
  <p:clrMapOvr>
    <a:masterClrMapping/>
  </p:clrMapOvr>
</p:sld>
</file>

<file path=ppt/slides/slide5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127750"/>
          </a:xfrm>
        </p:spPr>
        <p:txBody>
          <a:bodyPr>
            <a:normAutofit/>
          </a:bodyPr>
          <a:lstStyle/>
          <a:p>
            <a:pPr marL="0" indent="0">
              <a:buNone/>
            </a:pPr>
            <a:r>
              <a:rPr lang="en-US" sz="2400" b="1" dirty="0">
                <a:solidFill>
                  <a:srgbClr val="FF0000"/>
                </a:solidFill>
              </a:rPr>
              <a:t>Basic Formulas and Functions</a:t>
            </a:r>
            <a:endParaRPr lang="en-US" sz="1050" b="1" dirty="0">
              <a:solidFill>
                <a:srgbClr val="FF0000"/>
              </a:solidFill>
            </a:endParaRPr>
          </a:p>
          <a:p>
            <a:pPr marL="400050" lvl="1" indent="0">
              <a:buNone/>
            </a:pPr>
            <a:endParaRPr lang="en-US" sz="500" dirty="0"/>
          </a:p>
          <a:p>
            <a:pPr marL="400050" lvl="1" indent="0">
              <a:buNone/>
            </a:pPr>
            <a:r>
              <a:rPr lang="en-US" sz="2400" b="1" dirty="0"/>
              <a:t>Calculating area</a:t>
            </a:r>
          </a:p>
          <a:p>
            <a:pPr marL="400050" lvl="1" indent="0">
              <a:buNone/>
            </a:pPr>
            <a:br>
              <a:rPr lang="en-US" sz="500" b="1" dirty="0"/>
            </a:br>
            <a:endParaRPr lang="en-US" sz="500" b="1" dirty="0"/>
          </a:p>
          <a:p>
            <a:pPr marL="571500" lvl="1" indent="-171450">
              <a:buFont typeface="Wingdings" panose="05000000000000000000" pitchFamily="2" charset="2"/>
              <a:buChar char="q"/>
            </a:pPr>
            <a:r>
              <a:rPr lang="en-US" sz="2400" dirty="0"/>
              <a:t> Area of a triangle</a:t>
            </a:r>
            <a:br>
              <a:rPr lang="en-US" sz="700" dirty="0"/>
            </a:br>
            <a:endParaRPr lang="en-US" sz="700" dirty="0"/>
          </a:p>
          <a:p>
            <a:pPr lvl="2" indent="-342900">
              <a:buFont typeface="Wingdings" panose="05000000000000000000" pitchFamily="2" charset="2"/>
              <a:buChar char="§"/>
            </a:pPr>
            <a:r>
              <a:rPr lang="en-US" b="1" dirty="0"/>
              <a:t>Formula</a:t>
            </a:r>
            <a:br>
              <a:rPr lang="en-US" sz="200" b="1" dirty="0"/>
            </a:br>
            <a:endParaRPr lang="en-US" sz="100" b="1" dirty="0"/>
          </a:p>
          <a:p>
            <a:pPr marL="1714500" lvl="3" indent="-457200">
              <a:buFont typeface="+mj-lt"/>
              <a:buAutoNum type="arabicParenR"/>
            </a:pPr>
            <a:r>
              <a:rPr lang="en-US" sz="2400" dirty="0"/>
              <a:t>A = (b x h) ÷ 2</a:t>
            </a:r>
            <a:br>
              <a:rPr lang="en-US" sz="800" dirty="0"/>
            </a:br>
            <a:br>
              <a:rPr lang="en-US" sz="800" dirty="0"/>
            </a:br>
            <a:endParaRPr lang="en-US" sz="100" dirty="0"/>
          </a:p>
          <a:p>
            <a:pPr marL="1257300" lvl="2" indent="-457200">
              <a:buFont typeface="Wingdings" panose="05000000000000000000" pitchFamily="2" charset="2"/>
              <a:buChar char="§"/>
            </a:pPr>
            <a:r>
              <a:rPr lang="en-US" b="1" dirty="0"/>
              <a:t>Example: </a:t>
            </a:r>
            <a:r>
              <a:rPr lang="en-US" dirty="0"/>
              <a:t>assume a triangle with a 20’ base and 4’ height </a:t>
            </a:r>
            <a:br>
              <a:rPr lang="en-US" dirty="0"/>
            </a:br>
            <a:endParaRPr lang="en-US" sz="600" dirty="0"/>
          </a:p>
          <a:p>
            <a:pPr marL="1714500" lvl="3" indent="-457200">
              <a:buFont typeface="Courier New" panose="02070309020205020404" pitchFamily="49" charset="0"/>
              <a:buChar char="o"/>
            </a:pPr>
            <a:r>
              <a:rPr lang="en-US" sz="2400" dirty="0"/>
              <a:t>Area = (20’ x 4’) ÷ 2  or 40 SF</a:t>
            </a:r>
            <a:br>
              <a:rPr lang="en-US" sz="2400" dirty="0"/>
            </a:br>
            <a:br>
              <a:rPr lang="en-US" sz="2400" dirty="0"/>
            </a:br>
            <a:endParaRPr lang="en-US" sz="3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Basic Formulas and Functions</a:t>
            </a:r>
            <a:endParaRPr lang="en-US" sz="900" b="1" dirty="0">
              <a:solidFill>
                <a:srgbClr val="FF0000"/>
              </a:solidFill>
            </a:endParaRPr>
          </a:p>
          <a:p>
            <a:endParaRPr lang="en-US" sz="900" b="1" dirty="0">
              <a:solidFill>
                <a:srgbClr val="FF0000"/>
              </a:solidFill>
            </a:endParaRPr>
          </a:p>
          <a:p>
            <a:r>
              <a:rPr lang="en-US" b="1" dirty="0"/>
              <a:t>Real Estate Applications</a:t>
            </a:r>
          </a:p>
          <a:p>
            <a:r>
              <a:rPr lang="en-US" dirty="0"/>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a:p>
            <a:endParaRPr lang="en-US" dirty="0"/>
          </a:p>
        </p:txBody>
      </p:sp>
      <p:cxnSp>
        <p:nvCxnSpPr>
          <p:cNvPr id="3" name="Straight Connector 2"/>
          <p:cNvCxnSpPr>
            <a:cxnSpLocks/>
          </p:cNvCxnSpPr>
          <p:nvPr/>
        </p:nvCxnSpPr>
        <p:spPr>
          <a:xfrm>
            <a:off x="2285999" y="304800"/>
            <a:ext cx="0" cy="2743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8" descr="triangle area">
            <a:extLst>
              <a:ext uri="{FF2B5EF4-FFF2-40B4-BE49-F238E27FC236}">
                <a16:creationId xmlns:a16="http://schemas.microsoft.com/office/drawing/2014/main" id="{689BB667-37FE-440F-81B2-AAC35782EE8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4800" y="4343400"/>
            <a:ext cx="3124200" cy="1841500"/>
          </a:xfrm>
          <a:prstGeom prst="rect">
            <a:avLst/>
          </a:prstGeom>
          <a:noFill/>
          <a:ln>
            <a:noFill/>
          </a:ln>
        </p:spPr>
      </p:pic>
      <p:cxnSp>
        <p:nvCxnSpPr>
          <p:cNvPr id="10" name="Straight Connector 9">
            <a:extLst>
              <a:ext uri="{FF2B5EF4-FFF2-40B4-BE49-F238E27FC236}">
                <a16:creationId xmlns:a16="http://schemas.microsoft.com/office/drawing/2014/main" id="{FB1061EA-C860-4A4F-AB98-CF75F53335CF}"/>
              </a:ext>
            </a:extLst>
          </p:cNvPr>
          <p:cNvCxnSpPr>
            <a:cxnSpLocks/>
          </p:cNvCxnSpPr>
          <p:nvPr/>
        </p:nvCxnSpPr>
        <p:spPr>
          <a:xfrm>
            <a:off x="2285999"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3174473"/>
      </p:ext>
    </p:extLst>
  </p:cSld>
  <p:clrMapOvr>
    <a:masterClrMapping/>
  </p:clrMapOvr>
</p:sld>
</file>

<file path=ppt/slides/slide5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127750"/>
          </a:xfrm>
        </p:spPr>
        <p:txBody>
          <a:bodyPr>
            <a:normAutofit/>
          </a:bodyPr>
          <a:lstStyle/>
          <a:p>
            <a:pPr marL="0" indent="0">
              <a:buNone/>
            </a:pPr>
            <a:r>
              <a:rPr lang="en-US" sz="2400" b="1" dirty="0">
                <a:solidFill>
                  <a:srgbClr val="FF0000"/>
                </a:solidFill>
              </a:rPr>
              <a:t>Basic Formulas and Functions</a:t>
            </a:r>
            <a:endParaRPr lang="en-US" sz="1050" b="1" dirty="0">
              <a:solidFill>
                <a:srgbClr val="FF0000"/>
              </a:solidFill>
            </a:endParaRPr>
          </a:p>
          <a:p>
            <a:pPr marL="400050" lvl="1" indent="0">
              <a:buNone/>
            </a:pPr>
            <a:endParaRPr lang="en-US" sz="500" dirty="0"/>
          </a:p>
          <a:p>
            <a:pPr marL="400050" lvl="1" indent="0">
              <a:buNone/>
            </a:pPr>
            <a:r>
              <a:rPr lang="en-US" sz="2400" b="1" dirty="0"/>
              <a:t>Calculating area</a:t>
            </a:r>
          </a:p>
          <a:p>
            <a:pPr marL="400050" lvl="1" indent="0">
              <a:buNone/>
            </a:pPr>
            <a:br>
              <a:rPr lang="en-US" sz="500" b="1" dirty="0"/>
            </a:br>
            <a:endParaRPr lang="en-US" sz="500" b="1" dirty="0"/>
          </a:p>
          <a:p>
            <a:pPr marL="571500" lvl="1" indent="-171450">
              <a:buFont typeface="Wingdings" panose="05000000000000000000" pitchFamily="2" charset="2"/>
              <a:buChar char="q"/>
            </a:pPr>
            <a:r>
              <a:rPr lang="en-US" sz="2400" dirty="0"/>
              <a:t> Area of a trapezoid</a:t>
            </a:r>
            <a:br>
              <a:rPr lang="en-US" sz="700" dirty="0"/>
            </a:br>
            <a:endParaRPr lang="en-US" sz="700" dirty="0"/>
          </a:p>
          <a:p>
            <a:pPr lvl="2" indent="-342900">
              <a:buFont typeface="Wingdings" panose="05000000000000000000" pitchFamily="2" charset="2"/>
              <a:buChar char="§"/>
            </a:pPr>
            <a:r>
              <a:rPr lang="en-US" b="1" dirty="0"/>
              <a:t>Formula</a:t>
            </a:r>
            <a:br>
              <a:rPr lang="en-US" sz="200" b="1" dirty="0"/>
            </a:br>
            <a:endParaRPr lang="en-US" sz="100" b="1" dirty="0"/>
          </a:p>
          <a:p>
            <a:pPr marL="1714500" lvl="3" indent="-457200">
              <a:buFont typeface="+mj-lt"/>
              <a:buAutoNum type="arabicParenR"/>
            </a:pPr>
            <a:r>
              <a:rPr lang="en-US" sz="2400" dirty="0"/>
              <a:t>A = ((b1 + b2) / 2) X height</a:t>
            </a:r>
            <a:br>
              <a:rPr lang="en-US" sz="2400" dirty="0"/>
            </a:br>
            <a:r>
              <a:rPr lang="en-US" sz="2400" dirty="0"/>
              <a:t>(or average of parallel bases x height)</a:t>
            </a:r>
            <a:br>
              <a:rPr lang="en-US" sz="800" dirty="0"/>
            </a:br>
            <a:br>
              <a:rPr lang="en-US" sz="800" dirty="0"/>
            </a:br>
            <a:endParaRPr lang="en-US" sz="100" dirty="0"/>
          </a:p>
          <a:p>
            <a:pPr marL="1257300" lvl="2" indent="-457200">
              <a:buFont typeface="Wingdings" panose="05000000000000000000" pitchFamily="2" charset="2"/>
              <a:buChar char="§"/>
            </a:pPr>
            <a:r>
              <a:rPr lang="en-US" b="1" dirty="0"/>
              <a:t>Example: </a:t>
            </a:r>
            <a:r>
              <a:rPr lang="en-US" dirty="0"/>
              <a:t>trapezoid has 10’ and 15’ bases and 7’ height </a:t>
            </a:r>
            <a:br>
              <a:rPr lang="en-US" dirty="0"/>
            </a:br>
            <a:endParaRPr lang="en-US" sz="600" dirty="0"/>
          </a:p>
          <a:p>
            <a:pPr marL="1714500" lvl="3" indent="-457200">
              <a:buFont typeface="Courier New" panose="02070309020205020404" pitchFamily="49" charset="0"/>
              <a:buChar char="o"/>
            </a:pPr>
            <a:r>
              <a:rPr lang="en-US" sz="2400" dirty="0"/>
              <a:t>Area = ((10</a:t>
            </a:r>
            <a:r>
              <a:rPr lang="en-US" sz="2400"/>
              <a:t>’ + </a:t>
            </a:r>
            <a:r>
              <a:rPr lang="en-US" sz="2400" dirty="0"/>
              <a:t>15’) ÷ 2) X 7’  or 87.5 SF</a:t>
            </a:r>
            <a:br>
              <a:rPr lang="en-US" sz="2400" dirty="0"/>
            </a:br>
            <a:br>
              <a:rPr lang="en-US" sz="2400" dirty="0"/>
            </a:br>
            <a:endParaRPr lang="en-US" sz="3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solidFill>
                  <a:srgbClr val="FF0000"/>
                </a:solidFill>
              </a:rPr>
              <a:t>Basic Formulas and Functions</a:t>
            </a:r>
            <a:endParaRPr lang="en-US" sz="900" b="1" dirty="0">
              <a:solidFill>
                <a:srgbClr val="FF0000"/>
              </a:solidFill>
            </a:endParaRPr>
          </a:p>
          <a:p>
            <a:endParaRPr lang="en-US" sz="900" b="1" dirty="0">
              <a:solidFill>
                <a:srgbClr val="FF0000"/>
              </a:solidFill>
            </a:endParaRPr>
          </a:p>
          <a:p>
            <a:r>
              <a:rPr lang="en-US" b="1" dirty="0"/>
              <a:t>Real Estate Applications</a:t>
            </a:r>
          </a:p>
          <a:p>
            <a:r>
              <a:rPr lang="en-US" dirty="0"/>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a:p>
            <a:endParaRPr lang="en-US" dirty="0"/>
          </a:p>
        </p:txBody>
      </p:sp>
      <p:cxnSp>
        <p:nvCxnSpPr>
          <p:cNvPr id="3" name="Straight Connector 2"/>
          <p:cNvCxnSpPr>
            <a:cxnSpLocks/>
          </p:cNvCxnSpPr>
          <p:nvPr/>
        </p:nvCxnSpPr>
        <p:spPr>
          <a:xfrm>
            <a:off x="2285999" y="304800"/>
            <a:ext cx="0" cy="2743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0C58657E-138A-4128-BA0E-DE793D7F40F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038600" y="4724400"/>
            <a:ext cx="3048000" cy="1371600"/>
          </a:xfrm>
          <a:prstGeom prst="rect">
            <a:avLst/>
          </a:prstGeom>
          <a:noFill/>
        </p:spPr>
      </p:pic>
      <p:cxnSp>
        <p:nvCxnSpPr>
          <p:cNvPr id="9" name="Straight Connector 8">
            <a:extLst>
              <a:ext uri="{FF2B5EF4-FFF2-40B4-BE49-F238E27FC236}">
                <a16:creationId xmlns:a16="http://schemas.microsoft.com/office/drawing/2014/main" id="{12FD4276-9A69-4125-A211-D983CA01883A}"/>
              </a:ext>
            </a:extLst>
          </p:cNvPr>
          <p:cNvCxnSpPr>
            <a:cxnSpLocks/>
          </p:cNvCxnSpPr>
          <p:nvPr/>
        </p:nvCxnSpPr>
        <p:spPr>
          <a:xfrm>
            <a:off x="2285999"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2643913"/>
      </p:ext>
    </p:extLst>
  </p:cSld>
  <p:clrMapOvr>
    <a:masterClrMapping/>
  </p:clrMapOvr>
</p:sld>
</file>

<file path=ppt/slides/slide5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7499350"/>
          </a:xfrm>
        </p:spPr>
        <p:txBody>
          <a:bodyPr>
            <a:normAutofit fontScale="77500" lnSpcReduction="20000"/>
          </a:bodyPr>
          <a:lstStyle/>
          <a:p>
            <a:pPr marL="0" indent="0">
              <a:buNone/>
            </a:pPr>
            <a:r>
              <a:rPr lang="en-US" sz="3100" b="1" dirty="0">
                <a:solidFill>
                  <a:srgbClr val="FF0000"/>
                </a:solidFill>
              </a:rPr>
              <a:t>Real Estate Applications</a:t>
            </a:r>
            <a:endParaRPr lang="en-US" sz="1400" b="1" dirty="0">
              <a:solidFill>
                <a:srgbClr val="FF0000"/>
              </a:solidFill>
            </a:endParaRPr>
          </a:p>
          <a:p>
            <a:pPr marL="400050" lvl="1" indent="0">
              <a:buNone/>
            </a:pPr>
            <a:endParaRPr lang="en-US" sz="1400" dirty="0"/>
          </a:p>
          <a:p>
            <a:pPr marL="400050" lvl="1" indent="0">
              <a:buNone/>
            </a:pPr>
            <a:r>
              <a:rPr lang="en-US" sz="3100" b="1" dirty="0">
                <a:solidFill>
                  <a:srgbClr val="FF0000"/>
                </a:solidFill>
              </a:rPr>
              <a:t>Legal descriptions</a:t>
            </a:r>
            <a:endParaRPr lang="en-US" sz="900" b="1" dirty="0">
              <a:solidFill>
                <a:srgbClr val="FF0000"/>
              </a:solidFill>
            </a:endParaRPr>
          </a:p>
          <a:p>
            <a:pPr marL="400050" lvl="1" indent="0">
              <a:buNone/>
            </a:pPr>
            <a:br>
              <a:rPr lang="en-US" sz="900" b="1" dirty="0"/>
            </a:br>
            <a:endParaRPr lang="en-US" sz="900" b="1" dirty="0"/>
          </a:p>
          <a:p>
            <a:pPr marL="857250" lvl="1" indent="-457200">
              <a:buFont typeface="Wingdings" panose="05000000000000000000" pitchFamily="2" charset="2"/>
              <a:buChar char="q"/>
            </a:pPr>
            <a:r>
              <a:rPr lang="en-US" sz="3100" dirty="0"/>
              <a:t>Linear measures</a:t>
            </a:r>
          </a:p>
          <a:p>
            <a:pPr marL="800100" lvl="2" indent="0">
              <a:buNone/>
            </a:pPr>
            <a:r>
              <a:rPr lang="en-US" sz="3100" dirty="0"/>
              <a:t>1 inch = 1/12 foot = 1/36 yard</a:t>
            </a:r>
          </a:p>
          <a:p>
            <a:pPr marL="800100" lvl="2" indent="0">
              <a:buNone/>
            </a:pPr>
            <a:r>
              <a:rPr lang="en-US" sz="3100" dirty="0"/>
              <a:t>1 foot = 12 inches = 1/3 yard</a:t>
            </a:r>
          </a:p>
          <a:p>
            <a:pPr marL="800100" lvl="2" indent="0">
              <a:buNone/>
            </a:pPr>
            <a:r>
              <a:rPr lang="en-US" sz="3100" dirty="0"/>
              <a:t>1 yard = 36 inches = 3 feet</a:t>
            </a:r>
          </a:p>
          <a:p>
            <a:pPr marL="800100" lvl="2" indent="0">
              <a:buNone/>
            </a:pPr>
            <a:r>
              <a:rPr lang="en-US" sz="3100" dirty="0"/>
              <a:t>1 mile = 5280 feet = 1,760 yards</a:t>
            </a:r>
            <a:br>
              <a:rPr lang="en-US" sz="800" dirty="0"/>
            </a:br>
            <a:endParaRPr lang="en-US" sz="800" dirty="0"/>
          </a:p>
          <a:p>
            <a:pPr marL="857250" lvl="1" indent="-457200">
              <a:buFont typeface="Wingdings" panose="05000000000000000000" pitchFamily="2" charset="2"/>
              <a:buChar char="q"/>
            </a:pPr>
            <a:r>
              <a:rPr lang="en-US" sz="3100" dirty="0"/>
              <a:t>Area measures</a:t>
            </a:r>
          </a:p>
          <a:p>
            <a:pPr marL="400050" lvl="1" indent="0">
              <a:buNone/>
            </a:pPr>
            <a:r>
              <a:rPr lang="en-US" sz="3100" dirty="0"/>
              <a:t>	1 square inch = 1/144th square foot</a:t>
            </a:r>
          </a:p>
          <a:p>
            <a:pPr marL="400050" lvl="1" indent="0">
              <a:buNone/>
            </a:pPr>
            <a:r>
              <a:rPr lang="en-US" sz="3100" dirty="0"/>
              <a:t>	1 square foot = 1/9</a:t>
            </a:r>
            <a:r>
              <a:rPr lang="en-US" sz="3100" baseline="30000" dirty="0"/>
              <a:t>th</a:t>
            </a:r>
            <a:r>
              <a:rPr lang="en-US" sz="3100" dirty="0"/>
              <a:t> square yard</a:t>
            </a:r>
          </a:p>
          <a:p>
            <a:pPr marL="400050" lvl="1" indent="0">
              <a:buNone/>
            </a:pPr>
            <a:r>
              <a:rPr lang="en-US" sz="3100" dirty="0"/>
              <a:t>	1 square yard = 9 square feet</a:t>
            </a:r>
            <a:endParaRPr lang="en-US" sz="1300" dirty="0"/>
          </a:p>
          <a:p>
            <a:pPr marL="400050" lvl="1" indent="0">
              <a:buNone/>
            </a:pPr>
            <a:r>
              <a:rPr lang="en-US" sz="1300" dirty="0"/>
              <a:t>	</a:t>
            </a:r>
          </a:p>
          <a:p>
            <a:pPr marL="400050" lvl="1" indent="0">
              <a:buNone/>
            </a:pPr>
            <a:r>
              <a:rPr lang="en-US" sz="3100" dirty="0"/>
              <a:t>	1 acre = 43,560 SF</a:t>
            </a:r>
          </a:p>
          <a:p>
            <a:pPr marL="400050" lvl="1" indent="0">
              <a:buNone/>
            </a:pPr>
            <a:r>
              <a:rPr lang="en-US" sz="3100" dirty="0"/>
              <a:t>	1 square mile = 640 acres</a:t>
            </a:r>
          </a:p>
          <a:p>
            <a:pPr marL="400050" lvl="1" indent="0">
              <a:buNone/>
            </a:pPr>
            <a:r>
              <a:rPr lang="en-US" sz="3100" dirty="0"/>
              <a:t>	1 section = 1 mile x 1 mile = 640 acres</a:t>
            </a:r>
          </a:p>
          <a:p>
            <a:pPr marL="400050" lvl="1" indent="0">
              <a:buNone/>
            </a:pPr>
            <a:r>
              <a:rPr lang="en-US" sz="3100" dirty="0"/>
              <a:t>	</a:t>
            </a:r>
            <a:r>
              <a:rPr lang="pl-PL" sz="3100" dirty="0"/>
              <a:t>1 township =  6 mi x  6 mi = 36 sq. miles</a:t>
            </a:r>
            <a:endParaRPr lang="en-US" sz="3100" dirty="0"/>
          </a:p>
          <a:p>
            <a:pPr marL="400050" lvl="1" indent="0">
              <a:buNone/>
            </a:pPr>
            <a:endParaRPr lang="en-US" sz="2400" dirty="0"/>
          </a:p>
          <a:p>
            <a:pPr marL="400050" lvl="1" indent="0">
              <a:buNone/>
            </a:pPr>
            <a:endParaRPr lang="en-US" sz="2400" dirty="0"/>
          </a:p>
          <a:p>
            <a:pPr marL="400050" lvl="1" indent="0">
              <a:buNone/>
            </a:pPr>
            <a:endParaRPr lang="en-US" sz="24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solidFill>
                  <a:srgbClr val="FF0000"/>
                </a:solidFill>
              </a:rPr>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926E4270-46FF-4250-9C9A-946F3E68905B}"/>
              </a:ext>
            </a:extLst>
          </p:cNvPr>
          <p:cNvCxnSpPr>
            <a:cxnSpLocks/>
          </p:cNvCxnSpPr>
          <p:nvPr/>
        </p:nvCxnSpPr>
        <p:spPr>
          <a:xfrm>
            <a:off x="2285999" y="304800"/>
            <a:ext cx="0" cy="54102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7494095"/>
      </p:ext>
    </p:extLst>
  </p:cSld>
  <p:clrMapOvr>
    <a:masterClrMapping/>
  </p:clrMapOvr>
</p:sld>
</file>

<file path=ppt/slides/slide5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74993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700" b="1" dirty="0">
              <a:solidFill>
                <a:srgbClr val="FF0000"/>
              </a:solidFill>
            </a:endParaRPr>
          </a:p>
          <a:p>
            <a:pPr marL="400050" lvl="1" indent="0">
              <a:buNone/>
            </a:pPr>
            <a:endParaRPr lang="en-US" sz="700" dirty="0"/>
          </a:p>
          <a:p>
            <a:pPr marL="400050" lvl="1" indent="0">
              <a:buNone/>
            </a:pPr>
            <a:r>
              <a:rPr lang="en-US" sz="2400" b="1" dirty="0">
                <a:solidFill>
                  <a:srgbClr val="FF0000"/>
                </a:solidFill>
              </a:rPr>
              <a:t>Legal descriptions</a:t>
            </a:r>
            <a:endParaRPr lang="en-US" sz="200" b="1" dirty="0">
              <a:solidFill>
                <a:srgbClr val="FF0000"/>
              </a:solidFill>
            </a:endParaRPr>
          </a:p>
          <a:p>
            <a:pPr marL="400050" lvl="1" indent="0">
              <a:buNone/>
            </a:pPr>
            <a:br>
              <a:rPr lang="en-US" sz="200" b="1" dirty="0"/>
            </a:br>
            <a:endParaRPr lang="en-US" sz="200" b="1" dirty="0"/>
          </a:p>
          <a:p>
            <a:pPr lvl="1" indent="-342900">
              <a:buFont typeface="Wingdings" panose="05000000000000000000" pitchFamily="2" charset="2"/>
              <a:buChar char="q"/>
            </a:pPr>
            <a:r>
              <a:rPr lang="en-US" sz="2400" dirty="0"/>
              <a:t>Fractions of sections</a:t>
            </a:r>
            <a:br>
              <a:rPr lang="en-US" sz="1000" dirty="0"/>
            </a:br>
            <a:endParaRPr lang="en-US" sz="1000" dirty="0"/>
          </a:p>
          <a:p>
            <a:pPr marL="800100" lvl="2" indent="0">
              <a:buNone/>
            </a:pPr>
            <a:r>
              <a:rPr lang="en-US" u="sng" dirty="0"/>
              <a:t>Fraction</a:t>
            </a:r>
            <a:r>
              <a:rPr lang="en-US" dirty="0"/>
              <a:t>	   </a:t>
            </a:r>
            <a:r>
              <a:rPr lang="en-US" u="sng" dirty="0"/>
              <a:t># acres</a:t>
            </a:r>
            <a:r>
              <a:rPr lang="en-US" dirty="0"/>
              <a:t>		</a:t>
            </a:r>
            <a:endParaRPr lang="en-US" u="sng" dirty="0"/>
          </a:p>
          <a:p>
            <a:pPr marL="800100" lvl="2" indent="0">
              <a:buNone/>
            </a:pPr>
            <a:r>
              <a:rPr lang="en-US" dirty="0"/>
              <a:t>1 section  =  640 acres</a:t>
            </a:r>
          </a:p>
          <a:p>
            <a:pPr marL="800100" lvl="2" indent="0">
              <a:buNone/>
            </a:pPr>
            <a:r>
              <a:rPr lang="en-US" dirty="0"/>
              <a:t>1/2 section  =  320 acres </a:t>
            </a:r>
          </a:p>
          <a:p>
            <a:pPr marL="800100" lvl="2" indent="0">
              <a:buNone/>
            </a:pPr>
            <a:r>
              <a:rPr lang="en-US" dirty="0"/>
              <a:t>1/4 section  =  160 acres</a:t>
            </a:r>
          </a:p>
          <a:p>
            <a:pPr marL="800100" lvl="2" indent="0">
              <a:buNone/>
            </a:pPr>
            <a:r>
              <a:rPr lang="en-US" dirty="0"/>
              <a:t>1/8 section = 80 acres</a:t>
            </a:r>
          </a:p>
          <a:p>
            <a:pPr marL="800100" lvl="2" indent="0">
              <a:buNone/>
            </a:pPr>
            <a:r>
              <a:rPr lang="en-US" dirty="0"/>
              <a:t>1/16 section = 40 acres</a:t>
            </a:r>
          </a:p>
          <a:p>
            <a:pPr marL="800100" lvl="2" indent="0">
              <a:buNone/>
            </a:pPr>
            <a:r>
              <a:rPr lang="en-US" dirty="0"/>
              <a:t>1/32 section = 20 acres</a:t>
            </a:r>
          </a:p>
          <a:p>
            <a:pPr marL="800100" lvl="2" indent="0">
              <a:buNone/>
            </a:pPr>
            <a:r>
              <a:rPr lang="en-US" dirty="0"/>
              <a:t>1/64 section = 10 acres</a:t>
            </a:r>
          </a:p>
          <a:p>
            <a:pPr marL="400050" lvl="1" indent="0">
              <a:buNone/>
            </a:pPr>
            <a:endParaRPr lang="en-US" sz="24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solidFill>
                  <a:srgbClr val="FF0000"/>
                </a:solidFill>
              </a:rPr>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88553033"/>
      </p:ext>
    </p:extLst>
  </p:cSld>
  <p:clrMapOvr>
    <a:masterClrMapping/>
  </p:clrMapOvr>
</p:sld>
</file>

<file path=ppt/slides/slide5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813550"/>
          </a:xfrm>
        </p:spPr>
        <p:txBody>
          <a:bodyPr>
            <a:normAutofit lnSpcReduction="10000"/>
          </a:bodyPr>
          <a:lstStyle/>
          <a:p>
            <a:pPr marL="0" indent="0">
              <a:buNone/>
            </a:pPr>
            <a:r>
              <a:rPr lang="en-US" sz="2400" b="1" dirty="0">
                <a:solidFill>
                  <a:srgbClr val="FF0000"/>
                </a:solidFill>
              </a:rPr>
              <a:t>Real Estate Applications</a:t>
            </a:r>
          </a:p>
          <a:p>
            <a:pPr marL="0" indent="0">
              <a:buNone/>
            </a:pPr>
            <a:endParaRPr lang="en-US" sz="700" b="1" dirty="0">
              <a:solidFill>
                <a:srgbClr val="FF0000"/>
              </a:solidFill>
            </a:endParaRPr>
          </a:p>
          <a:p>
            <a:pPr marL="400050" lvl="1" indent="0">
              <a:buNone/>
            </a:pPr>
            <a:endParaRPr lang="en-US" sz="700" dirty="0"/>
          </a:p>
          <a:p>
            <a:pPr marL="400050" lvl="1" indent="0">
              <a:buNone/>
            </a:pPr>
            <a:r>
              <a:rPr lang="en-US" sz="2400" b="1" dirty="0">
                <a:solidFill>
                  <a:srgbClr val="FF0000"/>
                </a:solidFill>
              </a:rPr>
              <a:t>Legal descriptions</a:t>
            </a:r>
            <a:endParaRPr lang="en-US" sz="800" b="1" dirty="0">
              <a:solidFill>
                <a:srgbClr val="FF0000"/>
              </a:solidFill>
            </a:endParaRPr>
          </a:p>
          <a:p>
            <a:pPr marL="400050" lvl="1" indent="0">
              <a:buNone/>
            </a:pPr>
            <a:endParaRPr lang="en-US" sz="8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dirty="0"/>
              <a:t>Calculating area from the legal description</a:t>
            </a:r>
            <a:br>
              <a:rPr lang="en-US" sz="1000" dirty="0"/>
            </a:br>
            <a:endParaRPr lang="en-US" sz="1000" dirty="0"/>
          </a:p>
          <a:p>
            <a:pPr lvl="2" indent="-342900">
              <a:buFont typeface="Wingdings" panose="05000000000000000000" pitchFamily="2" charset="2"/>
              <a:buChar char="§"/>
            </a:pPr>
            <a:r>
              <a:rPr lang="en-US" b="1" dirty="0"/>
              <a:t>Formula</a:t>
            </a:r>
            <a:br>
              <a:rPr lang="en-US" sz="1200" b="1" dirty="0"/>
            </a:br>
            <a:endParaRPr lang="en-US" sz="1200" b="1" dirty="0"/>
          </a:p>
          <a:p>
            <a:pPr marL="1714500" lvl="3" indent="-457200">
              <a:buFont typeface="+mj-lt"/>
              <a:buAutoNum type="arabicParenR"/>
            </a:pPr>
            <a:r>
              <a:rPr lang="en-US" sz="2400" dirty="0"/>
              <a:t>Multiply all </a:t>
            </a:r>
            <a:r>
              <a:rPr lang="en-US" sz="2400" u="sng" dirty="0"/>
              <a:t>denominators</a:t>
            </a:r>
            <a:r>
              <a:rPr lang="en-US" sz="2400" dirty="0"/>
              <a:t> of the fractions together in the description</a:t>
            </a:r>
            <a:br>
              <a:rPr lang="en-US" sz="1300" dirty="0"/>
            </a:br>
            <a:endParaRPr lang="en-US" sz="1300" dirty="0"/>
          </a:p>
          <a:p>
            <a:pPr marL="1714500" lvl="3" indent="-457200">
              <a:buFont typeface="+mj-lt"/>
              <a:buAutoNum type="arabicParenR"/>
            </a:pPr>
            <a:r>
              <a:rPr lang="en-US" sz="2400" dirty="0"/>
              <a:t>Divide the resulting product into </a:t>
            </a:r>
            <a:r>
              <a:rPr lang="en-US" sz="2400" u="sng" dirty="0"/>
              <a:t>640</a:t>
            </a:r>
            <a:r>
              <a:rPr lang="en-US" sz="2400" dirty="0"/>
              <a:t> (acres)</a:t>
            </a:r>
            <a:br>
              <a:rPr lang="en-US" sz="1300" dirty="0"/>
            </a:br>
            <a:endParaRPr lang="en-US" sz="1300" dirty="0"/>
          </a:p>
          <a:p>
            <a:pPr marL="1257300" lvl="2" indent="-457200">
              <a:buFont typeface="Wingdings" panose="05000000000000000000" pitchFamily="2" charset="2"/>
              <a:buChar char="§"/>
            </a:pPr>
            <a:r>
              <a:rPr lang="en-US" dirty="0"/>
              <a:t>Example: calculate area of the </a:t>
            </a:r>
            <a:r>
              <a:rPr lang="en-US" sz="2400" dirty="0"/>
              <a:t>N ½ of SW ¼ of NE ¼ of section 8</a:t>
            </a:r>
            <a:br>
              <a:rPr lang="en-US" sz="800" dirty="0"/>
            </a:br>
            <a:endParaRPr lang="en-US" sz="800" dirty="0"/>
          </a:p>
          <a:p>
            <a:pPr marL="1714500" lvl="3" indent="-457200">
              <a:buFont typeface="Courier New" panose="02070309020205020404" pitchFamily="49" charset="0"/>
              <a:buChar char="o"/>
            </a:pPr>
            <a:r>
              <a:rPr lang="en-US" sz="2400" dirty="0"/>
              <a:t>2 x 4 x 4 = 32</a:t>
            </a:r>
            <a:br>
              <a:rPr lang="en-US" sz="900" dirty="0"/>
            </a:br>
            <a:endParaRPr lang="en-US" sz="900" dirty="0"/>
          </a:p>
          <a:p>
            <a:pPr marL="1714500" lvl="3" indent="-457200">
              <a:buFont typeface="Courier New" panose="02070309020205020404" pitchFamily="49" charset="0"/>
              <a:buChar char="o"/>
            </a:pPr>
            <a:r>
              <a:rPr lang="en-US" sz="2400" dirty="0"/>
              <a:t>640 ÷ 32 = 20 acres</a:t>
            </a:r>
          </a:p>
          <a:p>
            <a:pPr marL="400050" lvl="1" indent="0">
              <a:buNone/>
            </a:pPr>
            <a:endParaRPr lang="en-US" sz="24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solidFill>
                  <a:srgbClr val="FF0000"/>
                </a:solidFill>
              </a:rPr>
              <a:t>   Legal descriptions</a:t>
            </a:r>
          </a:p>
          <a:p>
            <a:r>
              <a:rPr lang="en-US" dirty="0"/>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45204889"/>
      </p:ext>
    </p:extLst>
  </p:cSld>
  <p:clrMapOvr>
    <a:masterClrMapping/>
  </p:clrMapOvr>
</p:sld>
</file>

<file path=ppt/slides/slide5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813550"/>
          </a:xfrm>
        </p:spPr>
        <p:txBody>
          <a:bodyPr>
            <a:normAutofit/>
          </a:bodyPr>
          <a:lstStyle/>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Listing agreements</a:t>
            </a:r>
            <a:endParaRPr lang="en-US" sz="800" b="1" dirty="0">
              <a:solidFill>
                <a:srgbClr val="FF0000"/>
              </a:solidFill>
            </a:endParaRPr>
          </a:p>
          <a:p>
            <a:pPr marL="400050" lvl="1" indent="0">
              <a:buNone/>
            </a:pPr>
            <a:endParaRPr lang="en-US" sz="8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Co-brokerage commission</a:t>
            </a:r>
            <a:br>
              <a:rPr lang="en-US" sz="1000" dirty="0"/>
            </a:br>
            <a:endParaRPr lang="en-US" sz="1000" dirty="0"/>
          </a:p>
          <a:p>
            <a:pPr lvl="2" indent="-342900">
              <a:buFont typeface="Wingdings" panose="05000000000000000000" pitchFamily="2" charset="2"/>
              <a:buChar char="§"/>
            </a:pPr>
            <a:r>
              <a:rPr lang="en-US" b="1" dirty="0"/>
              <a:t>Formula</a:t>
            </a:r>
            <a:br>
              <a:rPr lang="en-US" sz="1200" b="1" dirty="0"/>
            </a:br>
            <a:endParaRPr lang="en-US" sz="1200" b="1" dirty="0"/>
          </a:p>
          <a:p>
            <a:pPr marL="1714500" lvl="3" indent="-457200">
              <a:buFont typeface="+mj-lt"/>
              <a:buAutoNum type="arabicParenR"/>
            </a:pPr>
            <a:r>
              <a:rPr lang="en-US" sz="2400" dirty="0"/>
              <a:t>sale price x commission rate = total commission</a:t>
            </a:r>
          </a:p>
          <a:p>
            <a:pPr marL="1714500" lvl="3" indent="-457200">
              <a:buFont typeface="+mj-lt"/>
              <a:buAutoNum type="arabicParenR"/>
            </a:pPr>
            <a:r>
              <a:rPr lang="en-US" sz="2400" dirty="0"/>
              <a:t>total commission x split rate = co-brokerage commission</a:t>
            </a:r>
            <a:br>
              <a:rPr lang="en-US" sz="1300" dirty="0"/>
            </a:br>
            <a:endParaRPr lang="en-US" sz="1300" dirty="0"/>
          </a:p>
          <a:p>
            <a:pPr marL="1257300" lvl="2" indent="-457200">
              <a:buFont typeface="Wingdings" panose="05000000000000000000" pitchFamily="2" charset="2"/>
              <a:buChar char="§"/>
            </a:pPr>
            <a:r>
              <a:rPr lang="en-US" b="1" dirty="0"/>
              <a:t>Example</a:t>
            </a:r>
            <a:r>
              <a:rPr lang="en-US" dirty="0"/>
              <a:t>: $600,000 house; 6% commission; 50-50 co-brokerage split</a:t>
            </a:r>
            <a:br>
              <a:rPr lang="en-US" dirty="0"/>
            </a:br>
            <a:endParaRPr lang="en-US" sz="800" dirty="0"/>
          </a:p>
          <a:p>
            <a:pPr marL="1714500" lvl="3" indent="-457200">
              <a:buFont typeface="Courier New" panose="02070309020205020404" pitchFamily="49" charset="0"/>
              <a:buChar char="o"/>
            </a:pPr>
            <a:r>
              <a:rPr lang="en-US" sz="2400" dirty="0"/>
              <a:t>$600,000 x .06 = $36,000 tot. comm.</a:t>
            </a:r>
            <a:br>
              <a:rPr lang="en-US" sz="900" dirty="0"/>
            </a:br>
            <a:endParaRPr lang="en-US" sz="900" dirty="0"/>
          </a:p>
          <a:p>
            <a:pPr marL="1714500" lvl="3" indent="-457200">
              <a:buFont typeface="Courier New" panose="02070309020205020404" pitchFamily="49" charset="0"/>
              <a:buChar char="o"/>
            </a:pPr>
            <a:r>
              <a:rPr lang="en-US" sz="2400"/>
              <a:t>$36,000 </a:t>
            </a:r>
            <a:r>
              <a:rPr lang="en-US" sz="2400" dirty="0"/>
              <a:t>x .50 = $18,000 split comm.</a:t>
            </a:r>
          </a:p>
          <a:p>
            <a:pPr marL="400050" lvl="1" indent="0">
              <a:buNone/>
            </a:pPr>
            <a:endParaRPr lang="en-US" sz="24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17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272925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553200" cy="6280150"/>
          </a:xfrm>
        </p:spPr>
        <p:txBody>
          <a:bodyPr>
            <a:normAutofit/>
          </a:bodyPr>
          <a:lstStyle/>
          <a:p>
            <a:pPr marL="0" lvl="0" indent="0">
              <a:buNone/>
            </a:pPr>
            <a:r>
              <a:rPr lang="en-US" sz="2400" b="1" dirty="0">
                <a:solidFill>
                  <a:srgbClr val="FF0000"/>
                </a:solidFill>
              </a:rPr>
              <a:t>Condominiums</a:t>
            </a:r>
          </a:p>
          <a:p>
            <a:pPr marL="457200" lvl="1" indent="0">
              <a:buNone/>
            </a:pPr>
            <a:br>
              <a:rPr lang="en-US" sz="2400" b="1" dirty="0"/>
            </a:br>
            <a:endParaRPr lang="en-US" dirty="0"/>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solidFill>
                  <a:srgbClr val="FF0000"/>
                </a:solidFill>
              </a:rPr>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p:nvPr/>
        </p:nvCxnSpPr>
        <p:spPr>
          <a:xfrm>
            <a:off x="2209800" y="381000"/>
            <a:ext cx="0" cy="4419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4-16</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11 condominiums and cooperatives.jpg"/>
          <p:cNvPicPr>
            <a:picLocks noChangeAspect="1" noChangeArrowheads="1"/>
          </p:cNvPicPr>
          <p:nvPr/>
        </p:nvPicPr>
        <p:blipFill rotWithShape="1">
          <a:blip r:embed="rId3">
            <a:extLst>
              <a:ext uri="{28A0092B-C50C-407E-A947-70E740481C1C}">
                <a14:useLocalDpi xmlns:a14="http://schemas.microsoft.com/office/drawing/2010/main" val="0"/>
              </a:ext>
            </a:extLst>
          </a:blip>
          <a:srcRect t="1" b="19722"/>
          <a:stretch/>
        </p:blipFill>
        <p:spPr bwMode="auto">
          <a:xfrm>
            <a:off x="2857500" y="838201"/>
            <a:ext cx="5410200" cy="5505450"/>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Connector 9">
            <a:extLst>
              <a:ext uri="{FF2B5EF4-FFF2-40B4-BE49-F238E27FC236}">
                <a16:creationId xmlns:a16="http://schemas.microsoft.com/office/drawing/2014/main" id="{56F4A07E-A3AE-4F4C-9016-DF59D45B5BCF}"/>
              </a:ext>
            </a:extLst>
          </p:cNvPr>
          <p:cNvCxnSpPr>
            <a:cxnSpLocks/>
          </p:cNvCxnSpPr>
          <p:nvPr/>
        </p:nvCxnSpPr>
        <p:spPr>
          <a:xfrm>
            <a:off x="2209800" y="4572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2921977"/>
      </p:ext>
    </p:extLst>
  </p:cSld>
  <p:clrMapOvr>
    <a:masterClrMapping/>
  </p:clrMapOvr>
</p:sld>
</file>

<file path=ppt/slides/slide5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8135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Listing agreements</a:t>
            </a:r>
            <a:endParaRPr lang="en-US" sz="800" b="1" dirty="0">
              <a:solidFill>
                <a:srgbClr val="FF0000"/>
              </a:solidFill>
            </a:endParaRPr>
          </a:p>
          <a:p>
            <a:pPr marL="400050" lvl="1" indent="0">
              <a:buNone/>
            </a:pPr>
            <a:endParaRPr lang="en-US" sz="8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Agent’s commission</a:t>
            </a:r>
            <a:br>
              <a:rPr lang="en-US" sz="1000" dirty="0"/>
            </a:br>
            <a:endParaRPr lang="en-US" sz="1000" dirty="0"/>
          </a:p>
          <a:p>
            <a:pPr lvl="2" indent="-342900">
              <a:buFont typeface="Wingdings" panose="05000000000000000000" pitchFamily="2" charset="2"/>
              <a:buChar char="§"/>
            </a:pPr>
            <a:r>
              <a:rPr lang="en-US" b="1" dirty="0"/>
              <a:t>Formula</a:t>
            </a:r>
            <a:br>
              <a:rPr lang="en-US" sz="1200" b="1" dirty="0"/>
            </a:br>
            <a:endParaRPr lang="en-US" sz="1200" b="1" dirty="0"/>
          </a:p>
          <a:p>
            <a:pPr marL="1714500" lvl="3" indent="-457200">
              <a:buFont typeface="Courier New" panose="02070309020205020404" pitchFamily="49" charset="0"/>
              <a:buChar char="o"/>
            </a:pPr>
            <a:r>
              <a:rPr lang="en-US" sz="2400" dirty="0"/>
              <a:t>Broker commission x split rate = agent’s commission</a:t>
            </a:r>
            <a:br>
              <a:rPr lang="en-US" sz="1300" dirty="0"/>
            </a:br>
            <a:endParaRPr lang="en-US" sz="1300" dirty="0"/>
          </a:p>
          <a:p>
            <a:pPr marL="1257300" lvl="2" indent="-457200">
              <a:buFont typeface="Wingdings" panose="05000000000000000000" pitchFamily="2" charset="2"/>
              <a:buChar char="§"/>
            </a:pPr>
            <a:r>
              <a:rPr lang="en-US" b="1" dirty="0"/>
              <a:t>Example</a:t>
            </a:r>
            <a:r>
              <a:rPr lang="en-US" dirty="0"/>
              <a:t>: $18,000 commission; 60-40 split-agent-to-broker</a:t>
            </a:r>
            <a:br>
              <a:rPr lang="en-US" dirty="0"/>
            </a:br>
            <a:endParaRPr lang="en-US" sz="800" dirty="0"/>
          </a:p>
          <a:p>
            <a:pPr marL="1714500" lvl="3" indent="-457200">
              <a:buFont typeface="Courier New" panose="02070309020205020404" pitchFamily="49" charset="0"/>
              <a:buChar char="o"/>
            </a:pPr>
            <a:r>
              <a:rPr lang="en-US" sz="2400" dirty="0"/>
              <a:t>$18,000 x .6 = $10,800 total agent commission ($7,200 to broker)</a:t>
            </a:r>
          </a:p>
          <a:p>
            <a:pPr marL="400050" lvl="1" indent="0">
              <a:buNone/>
            </a:pPr>
            <a:endParaRPr lang="en-US" sz="24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Listing agreements</a:t>
            </a:r>
          </a:p>
          <a:p>
            <a:r>
              <a:rPr lang="en-US" dirty="0"/>
              <a:t>   Brokerage business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18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04718927"/>
      </p:ext>
    </p:extLst>
  </p:cSld>
  <p:clrMapOvr>
    <a:masterClrMapping/>
  </p:clrMapOvr>
</p:sld>
</file>

<file path=ppt/slides/slide5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8135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Contracts for sale</a:t>
            </a:r>
            <a:endParaRPr lang="en-US" sz="800" b="1" dirty="0">
              <a:solidFill>
                <a:srgbClr val="FF0000"/>
              </a:solidFill>
            </a:endParaRPr>
          </a:p>
          <a:p>
            <a:pPr marL="400050" lvl="1" indent="0">
              <a:buNone/>
            </a:pPr>
            <a:endParaRPr lang="en-US" sz="8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“Percentage of listing price” calculation</a:t>
            </a:r>
            <a:br>
              <a:rPr lang="en-US" sz="1000" dirty="0"/>
            </a:br>
            <a:endParaRPr lang="en-US" sz="1000" dirty="0"/>
          </a:p>
          <a:p>
            <a:pPr lvl="2" indent="-342900">
              <a:buFont typeface="Wingdings" panose="05000000000000000000" pitchFamily="2" charset="2"/>
              <a:buChar char="§"/>
            </a:pPr>
            <a:r>
              <a:rPr lang="en-US" b="1" dirty="0"/>
              <a:t>Formula</a:t>
            </a:r>
            <a:br>
              <a:rPr lang="en-US" sz="1200" b="1" dirty="0"/>
            </a:br>
            <a:endParaRPr lang="en-US" sz="1200" b="1" dirty="0"/>
          </a:p>
          <a:p>
            <a:pPr marL="1714500" lvl="3" indent="-457200">
              <a:buFont typeface="Courier New" panose="02070309020205020404" pitchFamily="49" charset="0"/>
              <a:buChar char="o"/>
            </a:pPr>
            <a:r>
              <a:rPr lang="en-US" sz="2400" dirty="0"/>
              <a:t>% of listing price = (offer ÷ listing price)</a:t>
            </a:r>
            <a:br>
              <a:rPr lang="en-US" sz="1300" dirty="0"/>
            </a:br>
            <a:endParaRPr lang="en-US" sz="1300" dirty="0"/>
          </a:p>
          <a:p>
            <a:pPr marL="1257300" lvl="2" indent="-457200">
              <a:buFont typeface="Wingdings" panose="05000000000000000000" pitchFamily="2" charset="2"/>
              <a:buChar char="§"/>
            </a:pPr>
            <a:r>
              <a:rPr lang="en-US" b="1" dirty="0"/>
              <a:t>Example</a:t>
            </a:r>
            <a:r>
              <a:rPr lang="en-US" dirty="0"/>
              <a:t>: $400,000 listing price, receives offer for $360,000</a:t>
            </a:r>
            <a:br>
              <a:rPr lang="en-US" dirty="0"/>
            </a:br>
            <a:endParaRPr lang="en-US" sz="800" dirty="0"/>
          </a:p>
          <a:p>
            <a:pPr marL="1714500" lvl="3" indent="-457200">
              <a:buFont typeface="Courier New" panose="02070309020205020404" pitchFamily="49" charset="0"/>
              <a:buChar char="o"/>
            </a:pPr>
            <a:r>
              <a:rPr lang="en-US" sz="2400" dirty="0"/>
              <a:t>$360,000 ÷ $400,000 = .9 = 90% </a:t>
            </a:r>
          </a:p>
          <a:p>
            <a:pPr marL="400050" lvl="1" indent="0">
              <a:buNone/>
            </a:pPr>
            <a:endParaRPr lang="en-US" sz="24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a:t>
            </a:r>
            <a:r>
              <a:rPr lang="en-US" dirty="0">
                <a:solidFill>
                  <a:srgbClr val="FF0000"/>
                </a:solidFill>
              </a:rPr>
              <a:t>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19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34711539"/>
      </p:ext>
    </p:extLst>
  </p:cSld>
  <p:clrMapOvr>
    <a:masterClrMapping/>
  </p:clrMapOvr>
</p:sld>
</file>

<file path=ppt/slides/slide5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8135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Contracts for sale</a:t>
            </a:r>
            <a:endParaRPr lang="en-US" sz="800" b="1" dirty="0">
              <a:solidFill>
                <a:srgbClr val="FF0000"/>
              </a:solidFill>
            </a:endParaRPr>
          </a:p>
          <a:p>
            <a:pPr marL="400050" lvl="1" indent="0">
              <a:buNone/>
            </a:pPr>
            <a:endParaRPr lang="en-US" sz="8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Earnest money deposit calculation</a:t>
            </a:r>
            <a:br>
              <a:rPr lang="en-US" sz="500" dirty="0"/>
            </a:br>
            <a:endParaRPr lang="en-US" sz="500" dirty="0"/>
          </a:p>
          <a:p>
            <a:pPr lvl="2" indent="-342900">
              <a:buFont typeface="Wingdings" panose="05000000000000000000" pitchFamily="2" charset="2"/>
              <a:buChar char="§"/>
            </a:pPr>
            <a:r>
              <a:rPr lang="en-US" b="1" dirty="0"/>
              <a:t>Formula</a:t>
            </a:r>
            <a:br>
              <a:rPr lang="en-US" sz="800" b="1" dirty="0"/>
            </a:br>
            <a:endParaRPr lang="en-US" sz="800" b="1" dirty="0"/>
          </a:p>
          <a:p>
            <a:pPr marL="1714500" lvl="3" indent="-457200">
              <a:buFont typeface="Courier New" panose="02070309020205020404" pitchFamily="49" charset="0"/>
              <a:buChar char="o"/>
            </a:pPr>
            <a:r>
              <a:rPr lang="en-US" sz="2400" dirty="0"/>
              <a:t>Deposit = price x required percentage</a:t>
            </a:r>
            <a:br>
              <a:rPr lang="en-US" sz="1300" dirty="0"/>
            </a:br>
            <a:endParaRPr lang="en-US" sz="1300" dirty="0"/>
          </a:p>
          <a:p>
            <a:pPr marL="1257300" lvl="2" indent="-457200">
              <a:buFont typeface="Wingdings" panose="05000000000000000000" pitchFamily="2" charset="2"/>
              <a:buChar char="§"/>
            </a:pPr>
            <a:r>
              <a:rPr lang="en-US" b="1" dirty="0"/>
              <a:t>Example</a:t>
            </a:r>
            <a:r>
              <a:rPr lang="en-US" dirty="0"/>
              <a:t>: seller wants 2% deposit on $320,000 property</a:t>
            </a:r>
            <a:br>
              <a:rPr lang="en-US" dirty="0"/>
            </a:br>
            <a:endParaRPr lang="en-US" sz="800" dirty="0"/>
          </a:p>
          <a:p>
            <a:pPr marL="1714500" lvl="3" indent="-457200">
              <a:buFont typeface="Courier New" panose="02070309020205020404" pitchFamily="49" charset="0"/>
              <a:buChar char="o"/>
            </a:pPr>
            <a:r>
              <a:rPr lang="en-US" sz="2400" dirty="0"/>
              <a:t>$320,000 x 2% = $6,400 deposit required </a:t>
            </a:r>
          </a:p>
          <a:p>
            <a:pPr marL="400050" lvl="1" indent="0">
              <a:buNone/>
            </a:pPr>
            <a:endParaRPr lang="en-US" sz="24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a:t>
            </a:r>
            <a:r>
              <a:rPr lang="en-US" dirty="0">
                <a:solidFill>
                  <a:srgbClr val="FF0000"/>
                </a:solidFill>
              </a:rPr>
              <a:t>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20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66957136"/>
      </p:ext>
    </p:extLst>
  </p:cSld>
  <p:clrMapOvr>
    <a:masterClrMapping/>
  </p:clrMapOvr>
</p:sld>
</file>

<file path=ppt/slides/slide5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0"/>
            <a:ext cx="6857997" cy="7086600"/>
          </a:xfrm>
        </p:spPr>
        <p:txBody>
          <a:bodyPr>
            <a:normAutofit/>
          </a:bodyPr>
          <a:lstStyle/>
          <a:p>
            <a:pPr marL="0" indent="0">
              <a:buNone/>
            </a:pPr>
            <a:endParaRPr lang="en-US" sz="7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Contracts for sale</a:t>
            </a: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Rent escalations</a:t>
            </a:r>
            <a:br>
              <a:rPr lang="en-US" sz="100" dirty="0"/>
            </a:br>
            <a:endParaRPr lang="en-US" sz="100" dirty="0"/>
          </a:p>
          <a:p>
            <a:pPr lvl="2" indent="-342900">
              <a:buFont typeface="Wingdings" panose="05000000000000000000" pitchFamily="2" charset="2"/>
              <a:buChar char="§"/>
            </a:pPr>
            <a:r>
              <a:rPr lang="en-US" b="1" dirty="0"/>
              <a:t>Formula</a:t>
            </a:r>
            <a:br>
              <a:rPr lang="en-US" sz="100" b="1" dirty="0"/>
            </a:br>
            <a:endParaRPr lang="en-US" sz="100" b="1" dirty="0"/>
          </a:p>
          <a:p>
            <a:pPr marL="1714500" lvl="3" indent="-457200">
              <a:buFont typeface="Courier New" panose="02070309020205020404" pitchFamily="49" charset="0"/>
              <a:buChar char="o"/>
            </a:pPr>
            <a:r>
              <a:rPr lang="en-US" sz="2400" dirty="0"/>
              <a:t>New rent = current rent x (100% + escalation rate %)</a:t>
            </a:r>
            <a:br>
              <a:rPr lang="en-US" sz="100" dirty="0"/>
            </a:br>
            <a:endParaRPr lang="en-US" sz="100" dirty="0"/>
          </a:p>
          <a:p>
            <a:pPr marL="1257300" lvl="2" indent="-457200">
              <a:buFont typeface="Wingdings" panose="05000000000000000000" pitchFamily="2" charset="2"/>
              <a:buChar char="§"/>
            </a:pPr>
            <a:r>
              <a:rPr lang="en-US" b="1" dirty="0"/>
              <a:t>Example</a:t>
            </a:r>
            <a:r>
              <a:rPr lang="en-US" dirty="0"/>
              <a:t>: rent is going up 6%; current rent is $1,800.  New rent =</a:t>
            </a:r>
            <a:br>
              <a:rPr lang="en-US" sz="900" dirty="0"/>
            </a:br>
            <a:endParaRPr lang="en-US" sz="100" dirty="0"/>
          </a:p>
          <a:p>
            <a:pPr marL="1714500" lvl="3" indent="-457200">
              <a:buFont typeface="Courier New" panose="02070309020205020404" pitchFamily="49" charset="0"/>
              <a:buChar char="o"/>
            </a:pPr>
            <a:r>
              <a:rPr lang="en-US" sz="2400" dirty="0"/>
              <a:t>$1,800 x (100% + 6%) = $1,800 x 106% = $1,908</a:t>
            </a:r>
            <a:br>
              <a:rPr lang="en-US" sz="1000" dirty="0"/>
            </a:br>
            <a:endParaRPr lang="en-US" sz="1000" dirty="0"/>
          </a:p>
          <a:p>
            <a:pPr marL="857250" lvl="1" indent="-457200">
              <a:buFont typeface="Wingdings" panose="05000000000000000000" pitchFamily="2" charset="2"/>
              <a:buChar char="q"/>
            </a:pPr>
            <a:r>
              <a:rPr lang="en-US" sz="2400" b="1" dirty="0"/>
              <a:t>FIRPTA withholding</a:t>
            </a:r>
          </a:p>
          <a:p>
            <a:pPr marL="1257300" lvl="2" indent="-457200">
              <a:buFont typeface="Wingdings" panose="05000000000000000000" pitchFamily="2" charset="2"/>
              <a:buChar char="§"/>
            </a:pPr>
            <a:r>
              <a:rPr lang="en-US" b="1" dirty="0"/>
              <a:t>Formula</a:t>
            </a:r>
            <a:r>
              <a:rPr lang="en-US" dirty="0"/>
              <a:t>: 	sales proceeds X 15%</a:t>
            </a:r>
          </a:p>
          <a:p>
            <a:pPr marL="1257300" lvl="2" indent="-457200">
              <a:buFont typeface="Wingdings" panose="05000000000000000000" pitchFamily="2" charset="2"/>
              <a:buChar char="§"/>
            </a:pPr>
            <a:r>
              <a:rPr lang="en-US" b="1" dirty="0"/>
              <a:t>Example</a:t>
            </a:r>
            <a:r>
              <a:rPr lang="en-US" dirty="0"/>
              <a:t>: $340,000 price X 15% = $51,000</a:t>
            </a:r>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a:t>
            </a:r>
            <a:r>
              <a:rPr lang="en-US" dirty="0">
                <a:solidFill>
                  <a:srgbClr val="FF0000"/>
                </a:solidFill>
              </a:rPr>
              <a:t>Contracts for sale</a:t>
            </a:r>
          </a:p>
          <a:p>
            <a:r>
              <a:rPr lang="en-US" dirty="0"/>
              <a:t>   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21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86195969"/>
      </p:ext>
    </p:extLst>
  </p:cSld>
  <p:clrMapOvr>
    <a:masterClrMapping/>
  </p:clrMapOvr>
</p:sld>
</file>

<file path=ppt/slides/slide5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813550"/>
          </a:xfrm>
        </p:spPr>
        <p:txBody>
          <a:bodyPr>
            <a:normAutofit/>
          </a:bodyPr>
          <a:lstStyle/>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Appraisal</a:t>
            </a: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Adjusting comparables</a:t>
            </a:r>
            <a:br>
              <a:rPr lang="en-US" sz="500" dirty="0"/>
            </a:br>
            <a:endParaRPr lang="en-US" sz="500" dirty="0"/>
          </a:p>
          <a:p>
            <a:pPr lvl="2" indent="-342900">
              <a:buFont typeface="Wingdings" panose="05000000000000000000" pitchFamily="2" charset="2"/>
              <a:buChar char="§"/>
            </a:pPr>
            <a:r>
              <a:rPr lang="en-US" b="1" dirty="0"/>
              <a:t>Rules</a:t>
            </a:r>
            <a:br>
              <a:rPr lang="en-US" sz="800" b="1" dirty="0"/>
            </a:br>
            <a:endParaRPr lang="en-US" sz="800" b="1" dirty="0"/>
          </a:p>
          <a:p>
            <a:pPr marL="1257300" lvl="2" indent="-457200">
              <a:spcAft>
                <a:spcPts val="600"/>
              </a:spcAft>
              <a:buFont typeface="+mj-lt"/>
              <a:buAutoNum type="arabicParenR"/>
            </a:pPr>
            <a:r>
              <a:rPr lang="en-US" dirty="0"/>
              <a:t>NEVER adjust the subject!</a:t>
            </a:r>
          </a:p>
          <a:p>
            <a:pPr marL="1257300" lvl="2" indent="-457200">
              <a:spcAft>
                <a:spcPts val="600"/>
              </a:spcAft>
              <a:buFont typeface="+mj-lt"/>
              <a:buAutoNum type="arabicParenR"/>
            </a:pPr>
            <a:r>
              <a:rPr lang="en-US" dirty="0"/>
              <a:t>If comparable is </a:t>
            </a:r>
            <a:r>
              <a:rPr lang="en-US" u="sng" dirty="0"/>
              <a:t>better</a:t>
            </a:r>
            <a:r>
              <a:rPr lang="en-US" dirty="0"/>
              <a:t> than the subject, </a:t>
            </a:r>
            <a:r>
              <a:rPr lang="en-US" u="sng" dirty="0"/>
              <a:t>subtract </a:t>
            </a:r>
            <a:r>
              <a:rPr lang="en-US" dirty="0"/>
              <a:t>value from the comparable</a:t>
            </a:r>
          </a:p>
          <a:p>
            <a:pPr marL="1257300" lvl="2" indent="-457200">
              <a:spcAft>
                <a:spcPts val="600"/>
              </a:spcAft>
              <a:buFont typeface="+mj-lt"/>
              <a:buAutoNum type="arabicParenR"/>
            </a:pPr>
            <a:r>
              <a:rPr lang="en-US" dirty="0"/>
              <a:t>If the comparable is </a:t>
            </a:r>
            <a:r>
              <a:rPr lang="en-US" u="sng" dirty="0"/>
              <a:t>worse</a:t>
            </a:r>
            <a:r>
              <a:rPr lang="en-US" dirty="0"/>
              <a:t> than the subject, </a:t>
            </a:r>
            <a:r>
              <a:rPr lang="en-US" u="sng" dirty="0"/>
              <a:t>add </a:t>
            </a:r>
            <a:r>
              <a:rPr lang="en-US" dirty="0"/>
              <a:t>value to the comparable</a:t>
            </a:r>
            <a:br>
              <a:rPr lang="en-US" sz="500" dirty="0"/>
            </a:br>
            <a:endParaRPr lang="en-US" sz="500" dirty="0"/>
          </a:p>
          <a:p>
            <a:pPr marL="1257300" lvl="2" indent="-457200">
              <a:spcAft>
                <a:spcPts val="600"/>
              </a:spcAft>
              <a:buFont typeface="Wingdings" panose="05000000000000000000" pitchFamily="2" charset="2"/>
              <a:buChar char="§"/>
            </a:pPr>
            <a:r>
              <a:rPr lang="en-US" b="1" dirty="0"/>
              <a:t>Example</a:t>
            </a:r>
            <a:r>
              <a:rPr lang="en-US" dirty="0"/>
              <a:t>: comp has pool, subject does not; value adjust = $25,000</a:t>
            </a:r>
            <a:br>
              <a:rPr lang="en-US" sz="1400" dirty="0"/>
            </a:br>
            <a:endParaRPr lang="en-US" sz="400" dirty="0"/>
          </a:p>
          <a:p>
            <a:pPr marL="1714500" lvl="3" indent="-457200">
              <a:spcAft>
                <a:spcPts val="600"/>
              </a:spcAft>
              <a:buFont typeface="Courier New" panose="02070309020205020404" pitchFamily="49" charset="0"/>
              <a:buChar char="o"/>
            </a:pPr>
            <a:r>
              <a:rPr lang="en-US" sz="2400" u="sng" dirty="0"/>
              <a:t>Subtract</a:t>
            </a:r>
            <a:r>
              <a:rPr lang="en-US" sz="2400" dirty="0"/>
              <a:t> $25,000 </a:t>
            </a:r>
            <a:r>
              <a:rPr lang="en-US" sz="2400" u="sng" dirty="0"/>
              <a:t>from comp </a:t>
            </a:r>
            <a:r>
              <a:rPr lang="en-US" sz="2400" dirty="0"/>
              <a:t>for pool</a:t>
            </a:r>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t>
            </a:r>
            <a:r>
              <a:rPr lang="en-US" dirty="0">
                <a:solidFill>
                  <a:srgbClr val="FF0000"/>
                </a:solidFill>
              </a:rPr>
              <a:t>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22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85906906"/>
      </p:ext>
    </p:extLst>
  </p:cSld>
  <p:clrMapOvr>
    <a:masterClrMapping/>
  </p:clrMapOvr>
</p:sld>
</file>

<file path=ppt/slides/slide5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8135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Appraisal</a:t>
            </a: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Income capitalization: Gross Rent Multiplier (GRM)</a:t>
            </a:r>
            <a:br>
              <a:rPr lang="en-US" sz="500" dirty="0"/>
            </a:br>
            <a:endParaRPr lang="en-US" sz="500" dirty="0"/>
          </a:p>
          <a:p>
            <a:pPr lvl="2" indent="-342900">
              <a:buFont typeface="Wingdings" panose="05000000000000000000" pitchFamily="2" charset="2"/>
              <a:buChar char="§"/>
            </a:pPr>
            <a:r>
              <a:rPr lang="en-US" b="1" dirty="0"/>
              <a:t>Formulas</a:t>
            </a:r>
            <a:br>
              <a:rPr lang="en-US" sz="800" b="1" dirty="0"/>
            </a:br>
            <a:endParaRPr lang="en-US" sz="800" b="1" dirty="0"/>
          </a:p>
          <a:p>
            <a:pPr marL="1714500" lvl="3" indent="-457200">
              <a:buFont typeface="Courier New" panose="02070309020205020404" pitchFamily="49" charset="0"/>
              <a:buChar char="o"/>
            </a:pPr>
            <a:r>
              <a:rPr lang="en-US" sz="2400" dirty="0"/>
              <a:t>Monthly rent x GRM = value</a:t>
            </a:r>
          </a:p>
          <a:p>
            <a:pPr marL="1714500" lvl="3" indent="-457200">
              <a:buFont typeface="Courier New" panose="02070309020205020404" pitchFamily="49" charset="0"/>
              <a:buChar char="o"/>
            </a:pPr>
            <a:r>
              <a:rPr lang="en-US" sz="2400" dirty="0"/>
              <a:t>Price ÷ monthly rent = GRM</a:t>
            </a:r>
            <a:br>
              <a:rPr lang="en-US" sz="1100" dirty="0"/>
            </a:br>
            <a:endParaRPr lang="en-US" sz="1100" dirty="0"/>
          </a:p>
          <a:p>
            <a:pPr marL="1257300" lvl="2" indent="-457200">
              <a:buFont typeface="Wingdings" panose="05000000000000000000" pitchFamily="2" charset="2"/>
              <a:buChar char="§"/>
            </a:pPr>
            <a:r>
              <a:rPr lang="en-US" b="1" dirty="0"/>
              <a:t>Example</a:t>
            </a:r>
            <a:r>
              <a:rPr lang="en-US" dirty="0"/>
              <a:t>: rent/mo. = $20,000; GRM = 90; Value = $1,800,000</a:t>
            </a:r>
            <a:br>
              <a:rPr lang="en-US" sz="1400" dirty="0"/>
            </a:br>
            <a:endParaRPr lang="en-US" sz="400" dirty="0"/>
          </a:p>
          <a:p>
            <a:pPr marL="1714500" lvl="3" indent="-457200">
              <a:buFont typeface="Courier New" panose="02070309020205020404" pitchFamily="49" charset="0"/>
              <a:buChar char="o"/>
            </a:pPr>
            <a:r>
              <a:rPr lang="en-US" sz="2400" dirty="0"/>
              <a:t>$20,000 x 90 = $1,800,000 value </a:t>
            </a:r>
          </a:p>
          <a:p>
            <a:pPr marL="1714500" lvl="3" indent="-457200">
              <a:buFont typeface="Courier New" panose="02070309020205020404" pitchFamily="49" charset="0"/>
              <a:buChar char="o"/>
            </a:pPr>
            <a:r>
              <a:rPr lang="en-US" sz="2400" dirty="0"/>
              <a:t>$1,800,000 ÷ $20,000 = 90 GRM </a:t>
            </a:r>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t>
            </a:r>
            <a:r>
              <a:rPr lang="en-US" dirty="0">
                <a:solidFill>
                  <a:srgbClr val="FF0000"/>
                </a:solidFill>
              </a:rPr>
              <a:t>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23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31598850"/>
      </p:ext>
    </p:extLst>
  </p:cSld>
  <p:clrMapOvr>
    <a:masterClrMapping/>
  </p:clrMapOvr>
</p:sld>
</file>

<file path=ppt/slides/slide5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8135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Appraisal</a:t>
            </a: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Income capitalization: Gross Income Multiplier (GIM)</a:t>
            </a:r>
            <a:br>
              <a:rPr lang="en-US" sz="500" dirty="0"/>
            </a:br>
            <a:endParaRPr lang="en-US" sz="500" dirty="0"/>
          </a:p>
          <a:p>
            <a:pPr lvl="2" indent="-342900">
              <a:buFont typeface="Wingdings" panose="05000000000000000000" pitchFamily="2" charset="2"/>
              <a:buChar char="§"/>
            </a:pPr>
            <a:r>
              <a:rPr lang="en-US" b="1" dirty="0"/>
              <a:t>Formulas</a:t>
            </a:r>
            <a:br>
              <a:rPr lang="en-US" sz="800" b="1" dirty="0"/>
            </a:br>
            <a:endParaRPr lang="en-US" sz="800" b="1" dirty="0"/>
          </a:p>
          <a:p>
            <a:pPr marL="1714500" lvl="3" indent="-457200">
              <a:buFont typeface="Courier New" panose="02070309020205020404" pitchFamily="49" charset="0"/>
              <a:buChar char="o"/>
            </a:pPr>
            <a:r>
              <a:rPr lang="en-US" sz="2400" dirty="0"/>
              <a:t>Gross annual income x GIM = value</a:t>
            </a:r>
          </a:p>
          <a:p>
            <a:pPr marL="1714500" lvl="3" indent="-457200">
              <a:buFont typeface="Courier New" panose="02070309020205020404" pitchFamily="49" charset="0"/>
              <a:buChar char="o"/>
            </a:pPr>
            <a:r>
              <a:rPr lang="en-US" sz="2400" dirty="0"/>
              <a:t>Price ÷ annual income = GIM</a:t>
            </a:r>
            <a:br>
              <a:rPr lang="en-US" sz="1100" dirty="0"/>
            </a:br>
            <a:endParaRPr lang="en-US" sz="1100" dirty="0"/>
          </a:p>
          <a:p>
            <a:pPr marL="1257300" lvl="2" indent="-457200">
              <a:buFont typeface="Wingdings" panose="05000000000000000000" pitchFamily="2" charset="2"/>
              <a:buChar char="§"/>
            </a:pPr>
            <a:r>
              <a:rPr lang="en-US" b="1" dirty="0"/>
              <a:t>Example</a:t>
            </a:r>
            <a:r>
              <a:rPr lang="en-US" dirty="0"/>
              <a:t>: income = $45,000; GIM = 9; Value = $405,000</a:t>
            </a:r>
            <a:br>
              <a:rPr lang="en-US" sz="1400" dirty="0"/>
            </a:br>
            <a:endParaRPr lang="en-US" sz="400" dirty="0"/>
          </a:p>
          <a:p>
            <a:pPr marL="1714500" lvl="3" indent="-457200">
              <a:buFont typeface="Courier New" panose="02070309020205020404" pitchFamily="49" charset="0"/>
              <a:buChar char="o"/>
            </a:pPr>
            <a:r>
              <a:rPr lang="en-US" sz="2400" dirty="0"/>
              <a:t>$45,000 income x 9 = $405,000 value </a:t>
            </a:r>
          </a:p>
          <a:p>
            <a:pPr marL="1714500" lvl="3" indent="-457200">
              <a:buFont typeface="Courier New" panose="02070309020205020404" pitchFamily="49" charset="0"/>
              <a:buChar char="o"/>
            </a:pPr>
            <a:r>
              <a:rPr lang="en-US" sz="2400" dirty="0"/>
              <a:t>$405,000 value ÷ $45,000 = 9 GIM </a:t>
            </a:r>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t>
            </a:r>
            <a:r>
              <a:rPr lang="en-US" dirty="0">
                <a:solidFill>
                  <a:srgbClr val="FF0000"/>
                </a:solidFill>
              </a:rPr>
              <a:t>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145486279"/>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24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40814855"/>
      </p:ext>
    </p:extLst>
  </p:cSld>
  <p:clrMapOvr>
    <a:masterClrMapping/>
  </p:clrMapOvr>
</p:sld>
</file>

<file path=ppt/slides/slide5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813550"/>
          </a:xfrm>
        </p:spPr>
        <p:txBody>
          <a:bodyPr>
            <a:normAutofit/>
          </a:bodyPr>
          <a:lstStyle/>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Appraisal</a:t>
            </a: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Income capitalization: capitalizing net income</a:t>
            </a:r>
            <a:br>
              <a:rPr lang="en-US" sz="2400" b="1" dirty="0"/>
            </a:br>
            <a:endParaRPr lang="en-US" sz="500" dirty="0"/>
          </a:p>
          <a:p>
            <a:pPr lvl="2" indent="-342900">
              <a:buFont typeface="Wingdings" panose="05000000000000000000" pitchFamily="2" charset="2"/>
              <a:buChar char="§"/>
            </a:pPr>
            <a:r>
              <a:rPr lang="en-US" b="1" dirty="0"/>
              <a:t>Formulas</a:t>
            </a:r>
            <a:br>
              <a:rPr lang="en-US" sz="800" b="1" dirty="0"/>
            </a:br>
            <a:endParaRPr lang="en-US" sz="800" b="1" dirty="0"/>
          </a:p>
          <a:p>
            <a:pPr marL="1714500" lvl="3" indent="-457200">
              <a:buFont typeface="Courier New" panose="02070309020205020404" pitchFamily="49" charset="0"/>
              <a:buChar char="o"/>
            </a:pPr>
            <a:r>
              <a:rPr lang="en-US" sz="2400" dirty="0"/>
              <a:t>NOI ÷ cap rate = value</a:t>
            </a:r>
          </a:p>
          <a:p>
            <a:pPr marL="1714500" lvl="3" indent="-457200">
              <a:buFont typeface="Courier New" panose="02070309020205020404" pitchFamily="49" charset="0"/>
              <a:buChar char="o"/>
            </a:pPr>
            <a:r>
              <a:rPr lang="en-US" sz="2400" dirty="0"/>
              <a:t>NOI ÷ value = cap rate</a:t>
            </a:r>
          </a:p>
          <a:p>
            <a:pPr marL="1714500" lvl="3" indent="-457200">
              <a:buFont typeface="Courier New" panose="02070309020205020404" pitchFamily="49" charset="0"/>
              <a:buChar char="o"/>
            </a:pPr>
            <a:r>
              <a:rPr lang="en-US" sz="2400" dirty="0"/>
              <a:t>Value x cap rate = NOI</a:t>
            </a:r>
            <a:br>
              <a:rPr lang="en-US" sz="1100" dirty="0"/>
            </a:br>
            <a:endParaRPr lang="en-US" sz="1100" dirty="0"/>
          </a:p>
          <a:p>
            <a:pPr marL="1257300" lvl="2" indent="-457200">
              <a:buFont typeface="Wingdings" panose="05000000000000000000" pitchFamily="2" charset="2"/>
              <a:buChar char="§"/>
            </a:pPr>
            <a:r>
              <a:rPr lang="en-US" b="1" dirty="0"/>
              <a:t>Examples</a:t>
            </a:r>
            <a:r>
              <a:rPr lang="en-US" dirty="0"/>
              <a:t>: NOI = $50,000; cap rate =10%; Value = $500,000</a:t>
            </a:r>
            <a:br>
              <a:rPr lang="en-US" sz="1400" dirty="0"/>
            </a:br>
            <a:endParaRPr lang="en-US" sz="400" dirty="0"/>
          </a:p>
          <a:p>
            <a:pPr marL="1714500" lvl="3" indent="-457200">
              <a:buFont typeface="Courier New" panose="02070309020205020404" pitchFamily="49" charset="0"/>
              <a:buChar char="o"/>
            </a:pPr>
            <a:r>
              <a:rPr lang="en-US" sz="2400" dirty="0"/>
              <a:t>$50,000 NOI ÷ 10% = $500,000 value </a:t>
            </a:r>
          </a:p>
          <a:p>
            <a:pPr marL="1714500" lvl="3" indent="-457200">
              <a:buFont typeface="Courier New" panose="02070309020205020404" pitchFamily="49" charset="0"/>
              <a:buChar char="o"/>
            </a:pPr>
            <a:r>
              <a:rPr lang="en-US" sz="2400" dirty="0"/>
              <a:t>$50,000 NOI ÷ $500,000 = 10% cap rate</a:t>
            </a:r>
          </a:p>
          <a:p>
            <a:pPr marL="1714500" lvl="3" indent="-457200">
              <a:buFont typeface="Courier New" panose="02070309020205020404" pitchFamily="49" charset="0"/>
              <a:buChar char="o"/>
            </a:pPr>
            <a:r>
              <a:rPr lang="en-US" sz="2400" dirty="0"/>
              <a:t>$500,000 Value x 10% = $50,000 NOI </a:t>
            </a:r>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t>
            </a:r>
            <a:r>
              <a:rPr lang="en-US" dirty="0">
                <a:solidFill>
                  <a:srgbClr val="FF0000"/>
                </a:solidFill>
              </a:rPr>
              <a:t>Appraisal</a:t>
            </a:r>
          </a:p>
          <a:p>
            <a:r>
              <a:rPr lang="en-US" dirty="0"/>
              <a:t>   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274535607"/>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25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46336235"/>
      </p:ext>
    </p:extLst>
  </p:cSld>
  <p:clrMapOvr>
    <a:masterClrMapping/>
  </p:clrMapOvr>
</p:sld>
</file>

<file path=ppt/slides/slide5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8135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Finance</a:t>
            </a: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Calculating loan amounts, rates, payments: interest only loans</a:t>
            </a:r>
            <a:br>
              <a:rPr lang="en-US" sz="2400" b="1" dirty="0"/>
            </a:br>
            <a:endParaRPr lang="en-US" sz="500" dirty="0"/>
          </a:p>
          <a:p>
            <a:pPr lvl="2" indent="-342900">
              <a:buFont typeface="Wingdings" panose="05000000000000000000" pitchFamily="2" charset="2"/>
              <a:buChar char="§"/>
            </a:pPr>
            <a:r>
              <a:rPr lang="en-US" b="1" dirty="0"/>
              <a:t>Formulas</a:t>
            </a:r>
            <a:br>
              <a:rPr lang="en-US" sz="800" b="1" dirty="0"/>
            </a:br>
            <a:endParaRPr lang="en-US" sz="800" b="1" dirty="0"/>
          </a:p>
          <a:p>
            <a:pPr marL="1257300" lvl="3" indent="0">
              <a:buNone/>
            </a:pPr>
            <a:r>
              <a:rPr lang="en-US" sz="2400" dirty="0"/>
              <a:t>Where </a:t>
            </a:r>
            <a:r>
              <a:rPr lang="en-US" sz="2400" b="1" dirty="0"/>
              <a:t>I = interest amount</a:t>
            </a:r>
            <a:r>
              <a:rPr lang="en-US" sz="2400" dirty="0"/>
              <a:t>; </a:t>
            </a:r>
            <a:r>
              <a:rPr lang="en-US" sz="2400" b="1" dirty="0"/>
              <a:t>P = principal</a:t>
            </a:r>
            <a:r>
              <a:rPr lang="en-US" sz="2400" dirty="0"/>
              <a:t>;   </a:t>
            </a:r>
            <a:r>
              <a:rPr lang="en-US" sz="2400" b="1" dirty="0"/>
              <a:t>R = interest rate</a:t>
            </a:r>
            <a:r>
              <a:rPr lang="en-US" sz="2400" dirty="0"/>
              <a:t>: </a:t>
            </a:r>
            <a:br>
              <a:rPr lang="en-US" sz="800" dirty="0"/>
            </a:br>
            <a:endParaRPr lang="en-US" sz="800" dirty="0"/>
          </a:p>
          <a:p>
            <a:pPr marL="1714500" lvl="3" indent="-457200">
              <a:buFont typeface="Courier New" panose="02070309020205020404" pitchFamily="49" charset="0"/>
              <a:buChar char="o"/>
            </a:pPr>
            <a:r>
              <a:rPr lang="en-US" sz="2400" dirty="0"/>
              <a:t>I = P x R where I = annual interest</a:t>
            </a:r>
            <a:br>
              <a:rPr lang="en-US" sz="900" dirty="0"/>
            </a:br>
            <a:endParaRPr lang="en-US" sz="900" dirty="0"/>
          </a:p>
          <a:p>
            <a:pPr marL="1714500" lvl="3" indent="-457200">
              <a:buFont typeface="Courier New" panose="02070309020205020404" pitchFamily="49" charset="0"/>
              <a:buChar char="o"/>
            </a:pPr>
            <a:r>
              <a:rPr lang="en-US" sz="2400" dirty="0"/>
              <a:t>R = I ÷ P where I = annual interest</a:t>
            </a:r>
            <a:br>
              <a:rPr lang="en-US" sz="1050" dirty="0"/>
            </a:br>
            <a:endParaRPr lang="en-US" sz="1050" dirty="0"/>
          </a:p>
          <a:p>
            <a:pPr marL="1714500" lvl="3" indent="-457200">
              <a:buFont typeface="Courier New" panose="02070309020205020404" pitchFamily="49" charset="0"/>
              <a:buChar char="o"/>
            </a:pPr>
            <a:r>
              <a:rPr lang="en-US" sz="2400" dirty="0"/>
              <a:t>P = I ÷ R where I = annual interest</a:t>
            </a:r>
            <a:br>
              <a:rPr lang="en-US" sz="1100" dirty="0"/>
            </a:br>
            <a:endParaRPr lang="en-US" sz="11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a:t>
            </a:r>
            <a:r>
              <a:rPr lang="en-US" dirty="0">
                <a:solidFill>
                  <a:srgbClr val="FF0000"/>
                </a:solidFill>
              </a:rPr>
              <a:t>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182974505"/>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26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27344858"/>
      </p:ext>
    </p:extLst>
  </p:cSld>
  <p:clrMapOvr>
    <a:masterClrMapping/>
  </p:clrMapOvr>
</p:sld>
</file>

<file path=ppt/slides/slide5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203950"/>
          </a:xfrm>
        </p:spPr>
        <p:txBody>
          <a:bodyPr>
            <a:normAutofit lnSpcReduction="10000"/>
          </a:bodyPr>
          <a:lstStyle/>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Finance</a:t>
            </a: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Calculating loan amounts, rates, payments: interest only loans (cont.)</a:t>
            </a:r>
            <a:br>
              <a:rPr lang="en-US" sz="2400" b="1" dirty="0"/>
            </a:br>
            <a:br>
              <a:rPr lang="en-US" sz="1100" dirty="0"/>
            </a:br>
            <a:endParaRPr lang="en-US" sz="1100" dirty="0"/>
          </a:p>
          <a:p>
            <a:pPr marL="1257300" lvl="2" indent="-457200">
              <a:buFont typeface="Wingdings" panose="05000000000000000000" pitchFamily="2" charset="2"/>
              <a:buChar char="§"/>
            </a:pPr>
            <a:r>
              <a:rPr lang="en-US" b="1" dirty="0"/>
              <a:t>Examples</a:t>
            </a:r>
            <a:r>
              <a:rPr lang="en-US" dirty="0"/>
              <a:t>: Assume $300,000 interest-only loan; 10% interest; $2,500/mo. payments</a:t>
            </a:r>
            <a:br>
              <a:rPr lang="en-US" sz="1000" dirty="0"/>
            </a:br>
            <a:br>
              <a:rPr lang="en-US" sz="600" dirty="0"/>
            </a:br>
            <a:endParaRPr lang="en-US" sz="100" dirty="0"/>
          </a:p>
          <a:p>
            <a:pPr marL="1714500" lvl="3" indent="-457200">
              <a:buFont typeface="Courier New" panose="02070309020205020404" pitchFamily="49" charset="0"/>
              <a:buChar char="o"/>
            </a:pPr>
            <a:r>
              <a:rPr lang="en-US" sz="2400" b="1" dirty="0"/>
              <a:t>Payment/</a:t>
            </a:r>
            <a:r>
              <a:rPr lang="en-US" sz="2400" b="1" dirty="0" err="1"/>
              <a:t>mo</a:t>
            </a:r>
            <a:r>
              <a:rPr lang="en-US" sz="2400" b="1" dirty="0"/>
              <a:t>  </a:t>
            </a:r>
            <a:r>
              <a:rPr lang="en-US" sz="2400" dirty="0"/>
              <a:t>= ($300,000 loan amount x 10% interest rate) ÷ 12 = $2,500/</a:t>
            </a:r>
            <a:r>
              <a:rPr lang="en-US" sz="2400" dirty="0" err="1"/>
              <a:t>mo</a:t>
            </a:r>
            <a:br>
              <a:rPr lang="en-US" sz="700" dirty="0"/>
            </a:br>
            <a:endParaRPr lang="en-US" sz="700" dirty="0"/>
          </a:p>
          <a:p>
            <a:pPr marL="1714500" lvl="3" indent="-457200">
              <a:buFont typeface="Courier New" panose="02070309020205020404" pitchFamily="49" charset="0"/>
              <a:buChar char="o"/>
            </a:pPr>
            <a:r>
              <a:rPr lang="en-US" sz="2400" b="1" dirty="0"/>
              <a:t>Interest rate </a:t>
            </a:r>
            <a:r>
              <a:rPr lang="en-US" sz="2400" dirty="0"/>
              <a:t>= ($2,500 x 12) = $30,000 annual interest; </a:t>
            </a:r>
          </a:p>
          <a:p>
            <a:pPr marL="1257300" lvl="3" indent="0">
              <a:buNone/>
            </a:pPr>
            <a:r>
              <a:rPr lang="en-US" sz="2400" dirty="0"/>
              <a:t>	$30,000 ÷ $300,000 = 10%</a:t>
            </a:r>
            <a:br>
              <a:rPr lang="en-US" sz="1050" dirty="0"/>
            </a:br>
            <a:endParaRPr lang="en-US" sz="1050" dirty="0"/>
          </a:p>
          <a:p>
            <a:pPr marL="1714500" lvl="3" indent="-457200">
              <a:buFont typeface="Courier New" panose="02070309020205020404" pitchFamily="49" charset="0"/>
              <a:buChar char="o"/>
            </a:pPr>
            <a:r>
              <a:rPr lang="en-US" sz="2400" b="1" dirty="0"/>
              <a:t>Loan amount </a:t>
            </a:r>
            <a:r>
              <a:rPr lang="en-US" sz="2400" dirty="0"/>
              <a:t>= $30,000 annual interest ÷ 10% rate = $300,000</a:t>
            </a:r>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a:t>
            </a:r>
            <a:r>
              <a:rPr lang="en-US" dirty="0">
                <a:solidFill>
                  <a:srgbClr val="FF0000"/>
                </a:solidFill>
              </a:rPr>
              <a:t>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059349092"/>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27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30480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a:t>
            </a:r>
            <a:br>
              <a:rPr lang="en-US" sz="2400" dirty="0"/>
            </a:br>
            <a:r>
              <a:rPr lang="en-US" sz="2400" dirty="0"/>
              <a:t>The </a:t>
            </a:r>
            <a:r>
              <a:rPr lang="en-US" sz="2400" dirty="0">
                <a:ea typeface="Times New Roman"/>
                <a:cs typeface="Shruti"/>
              </a:rPr>
              <a:t>Real Estate Business</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5853113"/>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Real Estate Professions</a:t>
            </a:r>
          </a:p>
          <a:p>
            <a:pPr marL="0" indent="0">
              <a:buNone/>
            </a:pPr>
            <a:endParaRPr lang="en-US" sz="2400" dirty="0"/>
          </a:p>
          <a:p>
            <a:pPr marL="400050" lvl="1" indent="0">
              <a:buNone/>
            </a:pPr>
            <a:r>
              <a:rPr lang="en-US" sz="2400" b="1" dirty="0"/>
              <a:t>Property type specializations	</a:t>
            </a:r>
          </a:p>
          <a:p>
            <a:pPr marL="400050" lvl="1" indent="0">
              <a:buNone/>
            </a:pPr>
            <a:endParaRPr lang="en-US" sz="2400" b="1" dirty="0"/>
          </a:p>
          <a:p>
            <a:pPr lvl="1" indent="-342900">
              <a:buFont typeface="Wingdings" panose="05000000000000000000" pitchFamily="2" charset="2"/>
              <a:buChar char="q"/>
            </a:pPr>
            <a:r>
              <a:rPr lang="en-US" sz="2400" b="1" dirty="0"/>
              <a:t>Residential</a:t>
            </a:r>
          </a:p>
          <a:p>
            <a:pPr lvl="1" indent="-342900">
              <a:buFont typeface="Wingdings" panose="05000000000000000000" pitchFamily="2" charset="2"/>
              <a:buChar char="q"/>
            </a:pPr>
            <a:r>
              <a:rPr lang="en-US" sz="2400" b="1" dirty="0"/>
              <a:t>Residential income</a:t>
            </a:r>
          </a:p>
          <a:p>
            <a:pPr lvl="1" indent="-342900">
              <a:buFont typeface="Wingdings" panose="05000000000000000000" pitchFamily="2" charset="2"/>
              <a:buChar char="q"/>
            </a:pPr>
            <a:r>
              <a:rPr lang="en-US" sz="2400" b="1" dirty="0"/>
              <a:t>Office</a:t>
            </a:r>
          </a:p>
          <a:p>
            <a:pPr lvl="1" indent="-342900">
              <a:buFont typeface="Wingdings" panose="05000000000000000000" pitchFamily="2" charset="2"/>
              <a:buChar char="q"/>
            </a:pPr>
            <a:r>
              <a:rPr lang="en-US" sz="2400" b="1" dirty="0"/>
              <a:t>Retail</a:t>
            </a:r>
          </a:p>
          <a:p>
            <a:pPr lvl="1" indent="-342900">
              <a:buFont typeface="Wingdings" panose="05000000000000000000" pitchFamily="2" charset="2"/>
              <a:buChar char="q"/>
            </a:pPr>
            <a:r>
              <a:rPr lang="en-US" sz="2400" b="1" dirty="0"/>
              <a:t>Industrial</a:t>
            </a:r>
          </a:p>
          <a:p>
            <a:pPr lvl="1" indent="-342900">
              <a:buFont typeface="Wingdings" panose="05000000000000000000" pitchFamily="2" charset="2"/>
              <a:buChar char="q"/>
            </a:pPr>
            <a:r>
              <a:rPr lang="en-US" sz="2400" b="1" dirty="0"/>
              <a:t>Farm and ranch</a:t>
            </a:r>
          </a:p>
          <a:p>
            <a:pPr lvl="1" indent="-342900">
              <a:buFont typeface="Wingdings" panose="05000000000000000000" pitchFamily="2" charset="2"/>
              <a:buChar char="q"/>
            </a:pPr>
            <a:r>
              <a:rPr lang="en-US" sz="2400" b="1" dirty="0"/>
              <a:t>Special purpose</a:t>
            </a:r>
          </a:p>
          <a:p>
            <a:pPr lvl="1" indent="-342900">
              <a:buFont typeface="Wingdings" panose="05000000000000000000" pitchFamily="2" charset="2"/>
              <a:buChar char="q"/>
            </a:pPr>
            <a:r>
              <a:rPr lang="en-US" sz="2400" b="1" dirty="0"/>
              <a:t>Land</a:t>
            </a:r>
          </a:p>
          <a:p>
            <a:pPr marL="400050" lvl="1" indent="0">
              <a:buNone/>
            </a:pPr>
            <a:endParaRPr lang="en-US" sz="1400" dirty="0"/>
          </a:p>
        </p:txBody>
      </p:sp>
      <p:sp>
        <p:nvSpPr>
          <p:cNvPr id="8" name="Text Placeholder 7"/>
          <p:cNvSpPr>
            <a:spLocks noGrp="1"/>
          </p:cNvSpPr>
          <p:nvPr>
            <p:ph type="body" sz="half" idx="2"/>
          </p:nvPr>
        </p:nvSpPr>
        <p:spPr>
          <a:xfrm>
            <a:off x="304801" y="1600200"/>
            <a:ext cx="1904999" cy="2286000"/>
          </a:xfrm>
          <a:noFill/>
        </p:spPr>
        <p:txBody>
          <a:bodyPr>
            <a:normAutofit fontScale="92500"/>
          </a:bodyPr>
          <a:lstStyle/>
          <a:p>
            <a:endParaRPr lang="en-US" sz="1200" b="1" dirty="0">
              <a:solidFill>
                <a:srgbClr val="FF0000"/>
              </a:solidFill>
            </a:endParaRPr>
          </a:p>
          <a:p>
            <a:r>
              <a:rPr lang="en-US" sz="1500" b="1" dirty="0">
                <a:solidFill>
                  <a:srgbClr val="FF0000"/>
                </a:solidFill>
              </a:rPr>
              <a:t>Real Estate Professions</a:t>
            </a:r>
          </a:p>
          <a:p>
            <a:pPr>
              <a:buFont typeface="Wingdings" panose="05000000000000000000" pitchFamily="2" charset="2"/>
              <a:buChar char="q"/>
            </a:pPr>
            <a:endParaRPr lang="en-US" sz="1500" b="1" dirty="0"/>
          </a:p>
          <a:p>
            <a:r>
              <a:rPr lang="en-US" sz="1500" b="1" dirty="0"/>
              <a:t>Real Estate Brokerage</a:t>
            </a:r>
          </a:p>
          <a:p>
            <a:pPr>
              <a:buFont typeface="Wingdings" panose="05000000000000000000" pitchFamily="2" charset="2"/>
              <a:buChar char="q"/>
            </a:pPr>
            <a:endParaRPr lang="en-US" sz="1500" b="1" dirty="0"/>
          </a:p>
          <a:p>
            <a:r>
              <a:rPr lang="en-US" sz="1500" b="1" dirty="0"/>
              <a:t>Professional Organizations</a:t>
            </a:r>
          </a:p>
          <a:p>
            <a:pPr>
              <a:buFont typeface="Wingdings" panose="05000000000000000000" pitchFamily="2" charset="2"/>
              <a:buChar char="q"/>
            </a:pPr>
            <a:endParaRPr lang="en-US" sz="1500" b="1" dirty="0"/>
          </a:p>
          <a:p>
            <a:r>
              <a:rPr lang="en-US" sz="1500" b="1" dirty="0"/>
              <a:t>Regulation &amp; Licensing</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459882817"/>
              </p:ext>
            </p:extLst>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1  The Real Estate Business            Slide 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014601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553200" cy="6584950"/>
          </a:xfrm>
        </p:spPr>
        <p:txBody>
          <a:bodyPr>
            <a:normAutofit fontScale="77500" lnSpcReduction="20000"/>
          </a:bodyPr>
          <a:lstStyle/>
          <a:p>
            <a:pPr marL="0" lvl="0" indent="0">
              <a:buNone/>
            </a:pPr>
            <a:r>
              <a:rPr lang="en-US" sz="3100" b="1" dirty="0">
                <a:solidFill>
                  <a:srgbClr val="FF0000"/>
                </a:solidFill>
              </a:rPr>
              <a:t>Condominiums</a:t>
            </a:r>
          </a:p>
          <a:p>
            <a:pPr marL="0" lvl="0" indent="0">
              <a:buNone/>
            </a:pPr>
            <a:endParaRPr lang="en-US" sz="3100" b="1" dirty="0">
              <a:solidFill>
                <a:srgbClr val="FF0000"/>
              </a:solidFill>
            </a:endParaRPr>
          </a:p>
          <a:p>
            <a:pPr lvl="1">
              <a:buFont typeface="Wingdings" panose="05000000000000000000" pitchFamily="2" charset="2"/>
              <a:buChar char="q"/>
            </a:pPr>
            <a:r>
              <a:rPr lang="en-US" sz="3100" dirty="0"/>
              <a:t>Fee simple ownership of a unit of </a:t>
            </a:r>
            <a:r>
              <a:rPr lang="en-US" sz="3100" b="1" dirty="0"/>
              <a:t>airspace</a:t>
            </a:r>
            <a:r>
              <a:rPr lang="en-US" sz="3100" dirty="0"/>
              <a:t> plus undivided interest in </a:t>
            </a:r>
            <a:r>
              <a:rPr lang="en-US" sz="3100" b="1" dirty="0"/>
              <a:t>common elements</a:t>
            </a:r>
            <a:r>
              <a:rPr lang="en-US" sz="3100" dirty="0"/>
              <a:t> as tenant in common</a:t>
            </a:r>
            <a:br>
              <a:rPr lang="en-US" sz="3100" dirty="0"/>
            </a:br>
            <a:endParaRPr lang="en-US" sz="3100" dirty="0"/>
          </a:p>
          <a:p>
            <a:pPr lvl="1">
              <a:buFont typeface="Wingdings" panose="05000000000000000000" pitchFamily="2" charset="2"/>
              <a:buChar char="q"/>
            </a:pPr>
            <a:r>
              <a:rPr lang="en-US" sz="3100" dirty="0"/>
              <a:t>Condo may be sold, encumbered or foreclosed </a:t>
            </a:r>
            <a:r>
              <a:rPr lang="en-US" sz="3100" b="1" dirty="0"/>
              <a:t>without affecting </a:t>
            </a:r>
            <a:r>
              <a:rPr lang="en-US" sz="3100" dirty="0"/>
              <a:t>other unit owners</a:t>
            </a:r>
            <a:br>
              <a:rPr lang="en-US" sz="3100" dirty="0"/>
            </a:br>
            <a:endParaRPr lang="en-US" sz="3100" dirty="0"/>
          </a:p>
          <a:p>
            <a:pPr lvl="1">
              <a:buFont typeface="Wingdings" panose="05000000000000000000" pitchFamily="2" charset="2"/>
              <a:buChar char="q"/>
            </a:pPr>
            <a:r>
              <a:rPr lang="en-US" sz="3100" dirty="0"/>
              <a:t>Created by developer's declaration</a:t>
            </a:r>
            <a:br>
              <a:rPr lang="en-US" sz="3100" dirty="0"/>
            </a:br>
            <a:endParaRPr lang="en-US" sz="3100" dirty="0"/>
          </a:p>
          <a:p>
            <a:pPr lvl="1">
              <a:buFont typeface="Wingdings" panose="05000000000000000000" pitchFamily="2" charset="2"/>
              <a:buChar char="q"/>
            </a:pPr>
            <a:r>
              <a:rPr lang="en-US" sz="3100" dirty="0"/>
              <a:t>Individually assessed and taxed</a:t>
            </a:r>
            <a:br>
              <a:rPr lang="en-US" sz="3100" dirty="0"/>
            </a:br>
            <a:endParaRPr lang="en-US" sz="3100" dirty="0"/>
          </a:p>
          <a:p>
            <a:pPr lvl="1">
              <a:buFont typeface="Wingdings" panose="05000000000000000000" pitchFamily="2" charset="2"/>
              <a:buChar char="q"/>
            </a:pPr>
            <a:r>
              <a:rPr lang="en-US" sz="3100" dirty="0"/>
              <a:t>Managed by owner’s association</a:t>
            </a:r>
            <a:br>
              <a:rPr lang="en-US" sz="3100" dirty="0"/>
            </a:br>
            <a:endParaRPr lang="en-US" sz="3100" dirty="0"/>
          </a:p>
          <a:p>
            <a:pPr lvl="1">
              <a:buFont typeface="Wingdings" panose="05000000000000000000" pitchFamily="2" charset="2"/>
              <a:buChar char="q"/>
            </a:pPr>
            <a:r>
              <a:rPr lang="en-US" sz="3100" dirty="0"/>
              <a:t>Owners share common area expenses</a:t>
            </a:r>
          </a:p>
          <a:p>
            <a:pPr marL="457200" lvl="1" indent="0">
              <a:buNone/>
            </a:pPr>
            <a:endParaRPr lang="en-US" sz="2400" b="1" dirty="0"/>
          </a:p>
          <a:p>
            <a:pPr marL="457200" lvl="1" indent="0">
              <a:buNone/>
            </a:pPr>
            <a:br>
              <a:rPr lang="en-US" sz="2400" b="1" dirty="0"/>
            </a:br>
            <a:endParaRPr lang="en-US" dirty="0"/>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solidFill>
                  <a:srgbClr val="FF0000"/>
                </a:solidFill>
              </a:rPr>
              <a:t>Condominiums</a:t>
            </a:r>
          </a:p>
          <a:p>
            <a:endParaRPr lang="en-US" b="1" dirty="0"/>
          </a:p>
          <a:p>
            <a:r>
              <a:rPr lang="en-US" b="1" dirty="0"/>
              <a:t>Cooperatives</a:t>
            </a:r>
          </a:p>
          <a:p>
            <a:endParaRPr lang="en-US" b="1" dirty="0"/>
          </a:p>
          <a:p>
            <a:r>
              <a:rPr lang="en-US" b="1" dirty="0"/>
              <a:t>Time-Shares</a:t>
            </a:r>
          </a:p>
          <a:p>
            <a:endParaRPr lang="en-US" dirty="0"/>
          </a:p>
          <a:p>
            <a:endParaRPr lang="en-US" dirty="0"/>
          </a:p>
        </p:txBody>
      </p:sp>
      <p:cxnSp>
        <p:nvCxnSpPr>
          <p:cNvPr id="3" name="Straight Connector 2"/>
          <p:cNvCxnSpPr/>
          <p:nvPr/>
        </p:nvCxnSpPr>
        <p:spPr>
          <a:xfrm>
            <a:off x="2209800" y="381000"/>
            <a:ext cx="0" cy="4419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4-17</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54651F80-9083-4D5C-A4CD-10503A3E40A0}"/>
              </a:ext>
            </a:extLst>
          </p:cNvPr>
          <p:cNvCxnSpPr>
            <a:cxnSpLocks/>
          </p:cNvCxnSpPr>
          <p:nvPr/>
        </p:nvCxnSpPr>
        <p:spPr>
          <a:xfrm>
            <a:off x="2209800" y="4572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7174326"/>
      </p:ext>
    </p:extLst>
  </p:cSld>
  <p:clrMapOvr>
    <a:masterClrMapping/>
  </p:clrMapOvr>
</p:sld>
</file>

<file path=ppt/slides/slide6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498590"/>
          </a:xfrm>
        </p:spPr>
        <p:txBody>
          <a:bodyPr>
            <a:normAutofit lnSpcReduction="10000"/>
          </a:bodyPr>
          <a:lstStyle/>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Finance</a:t>
            </a: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Loan-to-value ratio (LTV) calculation</a:t>
            </a:r>
            <a:br>
              <a:rPr lang="en-US" sz="900" b="1" dirty="0"/>
            </a:br>
            <a:br>
              <a:rPr lang="en-US" sz="300" dirty="0"/>
            </a:br>
            <a:endParaRPr lang="en-US" sz="300" dirty="0"/>
          </a:p>
          <a:p>
            <a:pPr marL="1257300" lvl="2" indent="-457200">
              <a:buFont typeface="Wingdings" panose="05000000000000000000" pitchFamily="2" charset="2"/>
              <a:buChar char="§"/>
            </a:pPr>
            <a:r>
              <a:rPr lang="en-US" b="1" dirty="0"/>
              <a:t>Formula</a:t>
            </a:r>
          </a:p>
          <a:p>
            <a:pPr marL="1714500" lvl="3" indent="-457200">
              <a:buFont typeface="Courier New" panose="02070309020205020404" pitchFamily="49" charset="0"/>
              <a:buChar char="o"/>
            </a:pPr>
            <a:r>
              <a:rPr lang="en-US" sz="2400" b="1" dirty="0"/>
              <a:t>Loan amount </a:t>
            </a:r>
            <a:r>
              <a:rPr lang="en-US" sz="2400" dirty="0"/>
              <a:t>= market value x LTV</a:t>
            </a:r>
            <a:br>
              <a:rPr lang="en-US" sz="600" dirty="0"/>
            </a:br>
            <a:endParaRPr lang="en-US" sz="600" dirty="0"/>
          </a:p>
          <a:p>
            <a:pPr marL="1714500" lvl="3" indent="-457200">
              <a:buFont typeface="Courier New" panose="02070309020205020404" pitchFamily="49" charset="0"/>
              <a:buChar char="o"/>
            </a:pPr>
            <a:r>
              <a:rPr lang="en-US" sz="2400" b="1" dirty="0"/>
              <a:t>LTV</a:t>
            </a:r>
            <a:r>
              <a:rPr lang="en-US" sz="2400" dirty="0"/>
              <a:t> = loan amount ÷ market value</a:t>
            </a:r>
            <a:br>
              <a:rPr lang="en-US" sz="800" dirty="0"/>
            </a:br>
            <a:endParaRPr lang="en-US" sz="800" dirty="0"/>
          </a:p>
          <a:p>
            <a:pPr marL="1714500" lvl="3" indent="-457200">
              <a:buFont typeface="Courier New" panose="02070309020205020404" pitchFamily="49" charset="0"/>
              <a:buChar char="o"/>
            </a:pPr>
            <a:r>
              <a:rPr lang="en-US" sz="2400" b="1" dirty="0"/>
              <a:t>Market value </a:t>
            </a:r>
            <a:r>
              <a:rPr lang="en-US" sz="2400" dirty="0"/>
              <a:t>= loan amount ÷ LTV</a:t>
            </a:r>
            <a:br>
              <a:rPr lang="en-US" sz="1050" dirty="0"/>
            </a:br>
            <a:endParaRPr lang="en-US" sz="1050" dirty="0"/>
          </a:p>
          <a:p>
            <a:pPr marL="1257300" lvl="2" indent="-457200">
              <a:buFont typeface="Wingdings" panose="05000000000000000000" pitchFamily="2" charset="2"/>
              <a:buChar char="§"/>
            </a:pPr>
            <a:r>
              <a:rPr lang="en-US" b="1" dirty="0"/>
              <a:t>Examples</a:t>
            </a:r>
            <a:r>
              <a:rPr lang="en-US" dirty="0"/>
              <a:t>: Bank requires 80% LTV, property value is $200,000</a:t>
            </a:r>
            <a:br>
              <a:rPr lang="en-US" sz="1000" dirty="0"/>
            </a:br>
            <a:br>
              <a:rPr lang="en-US" sz="600" dirty="0"/>
            </a:br>
            <a:endParaRPr lang="en-US" sz="100" dirty="0"/>
          </a:p>
          <a:p>
            <a:pPr marL="1714500" lvl="3" indent="-457200">
              <a:buFont typeface="Courier New" panose="02070309020205020404" pitchFamily="49" charset="0"/>
              <a:buChar char="o"/>
            </a:pPr>
            <a:r>
              <a:rPr lang="en-US" sz="2400" b="1" dirty="0"/>
              <a:t>Loan amount </a:t>
            </a:r>
            <a:r>
              <a:rPr lang="en-US" sz="2400" dirty="0"/>
              <a:t>= ($200,000 x 80%) = $160 K</a:t>
            </a:r>
            <a:br>
              <a:rPr lang="en-US" sz="700" dirty="0"/>
            </a:br>
            <a:endParaRPr lang="en-US" sz="700" dirty="0"/>
          </a:p>
          <a:p>
            <a:pPr marL="1714500" lvl="3" indent="-457200">
              <a:buFont typeface="Courier New" panose="02070309020205020404" pitchFamily="49" charset="0"/>
              <a:buChar char="o"/>
            </a:pPr>
            <a:r>
              <a:rPr lang="en-US" sz="2400" b="1" dirty="0"/>
              <a:t>LTV </a:t>
            </a:r>
            <a:r>
              <a:rPr lang="en-US" sz="2400" dirty="0"/>
              <a:t>= ($160 K ÷ $200 K) = 80% </a:t>
            </a:r>
            <a:endParaRPr lang="en-US" sz="1000" dirty="0"/>
          </a:p>
          <a:p>
            <a:pPr marL="1257300" lvl="3" indent="0">
              <a:buNone/>
            </a:pPr>
            <a:r>
              <a:rPr lang="en-US" sz="1000" dirty="0"/>
              <a:t>	</a:t>
            </a:r>
            <a:endParaRPr lang="en-US" sz="300" dirty="0"/>
          </a:p>
          <a:p>
            <a:pPr marL="1714500" lvl="3" indent="-457200">
              <a:buFont typeface="Courier New" panose="02070309020205020404" pitchFamily="49" charset="0"/>
              <a:buChar char="o"/>
            </a:pPr>
            <a:r>
              <a:rPr lang="en-US" sz="2400" b="1" dirty="0"/>
              <a:t>Market value </a:t>
            </a:r>
            <a:r>
              <a:rPr lang="en-US" sz="2400" dirty="0"/>
              <a:t>= ($160 K ÷ 80%) = $200 K</a:t>
            </a:r>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a:t>
            </a:r>
            <a:r>
              <a:rPr lang="en-US" dirty="0">
                <a:solidFill>
                  <a:srgbClr val="FF0000"/>
                </a:solidFill>
              </a:rPr>
              <a:t>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805356632"/>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28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81367112"/>
      </p:ext>
    </p:extLst>
  </p:cSld>
  <p:clrMapOvr>
    <a:masterClrMapping/>
  </p:clrMapOvr>
</p:sld>
</file>

<file path=ppt/slides/slide6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49859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Finance</a:t>
            </a: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Underwriting: income ratio calculation</a:t>
            </a:r>
            <a:br>
              <a:rPr lang="en-US" sz="900" b="1" dirty="0"/>
            </a:br>
            <a:br>
              <a:rPr lang="en-US" sz="300" dirty="0"/>
            </a:br>
            <a:endParaRPr lang="en-US" sz="300" dirty="0"/>
          </a:p>
          <a:p>
            <a:pPr marL="1257300" lvl="2" indent="-457200">
              <a:buFont typeface="Wingdings" panose="05000000000000000000" pitchFamily="2" charset="2"/>
              <a:buChar char="§"/>
            </a:pPr>
            <a:r>
              <a:rPr lang="en-US" b="1" dirty="0"/>
              <a:t>Formula: conventional loan</a:t>
            </a:r>
          </a:p>
          <a:p>
            <a:pPr marL="1714500" lvl="3" indent="-457200">
              <a:buFont typeface="Courier New" panose="02070309020205020404" pitchFamily="49" charset="0"/>
              <a:buChar char="o"/>
            </a:pPr>
            <a:r>
              <a:rPr lang="en-US" sz="2400" dirty="0"/>
              <a:t>PITI/</a:t>
            </a:r>
            <a:r>
              <a:rPr lang="en-US" sz="2400" dirty="0" err="1"/>
              <a:t>mo</a:t>
            </a:r>
            <a:r>
              <a:rPr lang="en-US" sz="2400" dirty="0"/>
              <a:t> = 25-28% x monthly income</a:t>
            </a:r>
            <a:br>
              <a:rPr lang="en-US" sz="600" dirty="0"/>
            </a:br>
            <a:endParaRPr lang="en-US" sz="600" dirty="0"/>
          </a:p>
          <a:p>
            <a:pPr marL="1257300" lvl="2" indent="-457200">
              <a:buFont typeface="Wingdings" panose="05000000000000000000" pitchFamily="2" charset="2"/>
              <a:buChar char="§"/>
            </a:pPr>
            <a:r>
              <a:rPr lang="en-US" b="1" dirty="0"/>
              <a:t>Formula: FHA loan</a:t>
            </a:r>
            <a:br>
              <a:rPr lang="en-US" sz="400" dirty="0"/>
            </a:br>
            <a:endParaRPr lang="en-US" sz="400" dirty="0"/>
          </a:p>
          <a:p>
            <a:pPr marL="1714500" lvl="3" indent="-457200">
              <a:buFont typeface="Courier New" panose="02070309020205020404" pitchFamily="49" charset="0"/>
              <a:buChar char="o"/>
            </a:pPr>
            <a:r>
              <a:rPr lang="en-US" sz="2400" dirty="0"/>
              <a:t>PITI/</a:t>
            </a:r>
            <a:r>
              <a:rPr lang="en-US" sz="2400" dirty="0" err="1"/>
              <a:t>mo</a:t>
            </a:r>
            <a:r>
              <a:rPr lang="en-US" sz="2400" dirty="0"/>
              <a:t> = 31% x monthly gross income</a:t>
            </a:r>
            <a:br>
              <a:rPr lang="en-US" sz="700" dirty="0"/>
            </a:br>
            <a:endParaRPr lang="en-US" sz="700" dirty="0"/>
          </a:p>
          <a:p>
            <a:pPr marL="1257300" lvl="2" indent="-457200">
              <a:buFont typeface="Wingdings" panose="05000000000000000000" pitchFamily="2" charset="2"/>
              <a:buChar char="§"/>
            </a:pPr>
            <a:r>
              <a:rPr lang="en-US" b="1" dirty="0"/>
              <a:t>Examples</a:t>
            </a:r>
            <a:r>
              <a:rPr lang="en-US" dirty="0"/>
              <a:t>: Borrower income = $4,000; borrower can afford PITI/mo. payments of:</a:t>
            </a:r>
            <a:br>
              <a:rPr lang="en-US" dirty="0"/>
            </a:br>
            <a:br>
              <a:rPr lang="en-US" sz="600" dirty="0"/>
            </a:br>
            <a:endParaRPr lang="en-US" sz="100" dirty="0"/>
          </a:p>
          <a:p>
            <a:pPr marL="1714500" lvl="3" indent="-457200">
              <a:buFont typeface="Courier New" panose="02070309020205020404" pitchFamily="49" charset="0"/>
              <a:buChar char="o"/>
            </a:pPr>
            <a:r>
              <a:rPr lang="en-US" sz="2400" b="1" dirty="0"/>
              <a:t>Conventional:</a:t>
            </a:r>
            <a:r>
              <a:rPr lang="en-US" sz="2400" dirty="0"/>
              <a:t> ($4,000 x 28%) = $1,200 </a:t>
            </a:r>
            <a:br>
              <a:rPr lang="en-US" sz="700" dirty="0"/>
            </a:br>
            <a:endParaRPr lang="en-US" sz="700" dirty="0"/>
          </a:p>
          <a:p>
            <a:pPr marL="1714500" lvl="3" indent="-457200">
              <a:buFont typeface="Courier New" panose="02070309020205020404" pitchFamily="49" charset="0"/>
              <a:buChar char="o"/>
            </a:pPr>
            <a:r>
              <a:rPr lang="en-US" sz="2400" b="1" dirty="0"/>
              <a:t>FHA:</a:t>
            </a:r>
            <a:r>
              <a:rPr lang="en-US" sz="2400" dirty="0"/>
              <a:t> ($4,000 x 31%) = $1,240 </a:t>
            </a:r>
            <a:endParaRPr lang="en-US" sz="1000" dirty="0"/>
          </a:p>
          <a:p>
            <a:pPr marL="1257300" lvl="3" indent="0">
              <a:buNone/>
            </a:pPr>
            <a:r>
              <a:rPr lang="en-US" sz="1000" dirty="0"/>
              <a:t>	</a:t>
            </a:r>
            <a:endParaRPr lang="en-US" sz="3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a:t>
            </a:r>
            <a:r>
              <a:rPr lang="en-US" dirty="0">
                <a:solidFill>
                  <a:srgbClr val="FF0000"/>
                </a:solidFill>
              </a:rPr>
              <a:t>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365146114"/>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29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5102433"/>
      </p:ext>
    </p:extLst>
  </p:cSld>
  <p:clrMapOvr>
    <a:masterClrMapping/>
  </p:clrMapOvr>
</p:sld>
</file>

<file path=ppt/slides/slide6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498590"/>
          </a:xfrm>
        </p:spPr>
        <p:txBody>
          <a:bodyPr>
            <a:normAutofit/>
          </a:bodyPr>
          <a:lstStyle/>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Finance</a:t>
            </a: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Underwriting: debt ratio calculation</a:t>
            </a:r>
            <a:br>
              <a:rPr lang="en-US" sz="900" b="1" dirty="0"/>
            </a:br>
            <a:br>
              <a:rPr lang="en-US" sz="300" dirty="0"/>
            </a:br>
            <a:endParaRPr lang="en-US" sz="300" dirty="0"/>
          </a:p>
          <a:p>
            <a:pPr marL="1257300" lvl="2" indent="-457200">
              <a:buFont typeface="Wingdings" panose="05000000000000000000" pitchFamily="2" charset="2"/>
              <a:buChar char="§"/>
            </a:pPr>
            <a:r>
              <a:rPr lang="en-US" b="1" dirty="0"/>
              <a:t>Formula: conventional loan</a:t>
            </a:r>
          </a:p>
          <a:p>
            <a:pPr marL="1714500" lvl="3" indent="-457200">
              <a:buFont typeface="Courier New" panose="02070309020205020404" pitchFamily="49" charset="0"/>
              <a:buChar char="o"/>
            </a:pPr>
            <a:r>
              <a:rPr lang="en-US" sz="2400" dirty="0"/>
              <a:t>(36% x income/</a:t>
            </a:r>
            <a:r>
              <a:rPr lang="en-US" sz="2400" dirty="0" err="1"/>
              <a:t>mo</a:t>
            </a:r>
            <a:r>
              <a:rPr lang="en-US" sz="2400" dirty="0"/>
              <a:t>) – monthly debt</a:t>
            </a:r>
            <a:br>
              <a:rPr lang="en-US" sz="600" dirty="0"/>
            </a:br>
            <a:endParaRPr lang="en-US" sz="600" dirty="0"/>
          </a:p>
          <a:p>
            <a:pPr marL="1257300" lvl="2" indent="-457200">
              <a:buFont typeface="Wingdings" panose="05000000000000000000" pitchFamily="2" charset="2"/>
              <a:buChar char="§"/>
            </a:pPr>
            <a:r>
              <a:rPr lang="en-US" b="1" dirty="0"/>
              <a:t>Formula: FHA loan</a:t>
            </a:r>
            <a:br>
              <a:rPr lang="en-US" sz="400" dirty="0"/>
            </a:br>
            <a:endParaRPr lang="en-US" sz="400" dirty="0"/>
          </a:p>
          <a:p>
            <a:pPr marL="1714500" lvl="3" indent="-457200">
              <a:buFont typeface="Courier New" panose="02070309020205020404" pitchFamily="49" charset="0"/>
              <a:buChar char="o"/>
            </a:pPr>
            <a:r>
              <a:rPr lang="en-US" sz="2400" dirty="0"/>
              <a:t>(43% x income/</a:t>
            </a:r>
            <a:r>
              <a:rPr lang="en-US" sz="2400" dirty="0" err="1"/>
              <a:t>mo</a:t>
            </a:r>
            <a:r>
              <a:rPr lang="en-US" sz="2400" dirty="0"/>
              <a:t>) – monthly debt</a:t>
            </a:r>
            <a:br>
              <a:rPr lang="en-US" sz="700" dirty="0"/>
            </a:br>
            <a:endParaRPr lang="en-US" sz="700" dirty="0"/>
          </a:p>
          <a:p>
            <a:pPr marL="1257300" lvl="2" indent="-457200">
              <a:buFont typeface="Wingdings" panose="05000000000000000000" pitchFamily="2" charset="2"/>
              <a:buChar char="§"/>
            </a:pPr>
            <a:r>
              <a:rPr lang="en-US" b="1" dirty="0"/>
              <a:t>Examples</a:t>
            </a:r>
            <a:r>
              <a:rPr lang="en-US" dirty="0"/>
              <a:t>: Borrower income = $4,000; debt of $600/mo.  Borrower can afford:</a:t>
            </a:r>
            <a:br>
              <a:rPr lang="en-US" dirty="0"/>
            </a:br>
            <a:br>
              <a:rPr lang="en-US" sz="600" dirty="0"/>
            </a:br>
            <a:endParaRPr lang="en-US" sz="100" dirty="0"/>
          </a:p>
          <a:p>
            <a:pPr marL="1714500" lvl="3" indent="-457200">
              <a:buFont typeface="Courier New" panose="02070309020205020404" pitchFamily="49" charset="0"/>
              <a:buChar char="o"/>
            </a:pPr>
            <a:r>
              <a:rPr lang="en-US" sz="2400" b="1" dirty="0"/>
              <a:t>Conventional:</a:t>
            </a:r>
            <a:r>
              <a:rPr lang="en-US" sz="2400" dirty="0"/>
              <a:t> (36% x 4,000) – 600 = $840/</a:t>
            </a:r>
            <a:r>
              <a:rPr lang="en-US" sz="2400" dirty="0" err="1"/>
              <a:t>mo</a:t>
            </a:r>
            <a:r>
              <a:rPr lang="en-US" sz="2400" dirty="0"/>
              <a:t> </a:t>
            </a:r>
            <a:br>
              <a:rPr lang="en-US" sz="700" dirty="0"/>
            </a:br>
            <a:endParaRPr lang="en-US" sz="700" dirty="0"/>
          </a:p>
          <a:p>
            <a:pPr marL="1714500" lvl="3" indent="-457200">
              <a:buFont typeface="Courier New" panose="02070309020205020404" pitchFamily="49" charset="0"/>
              <a:buChar char="o"/>
            </a:pPr>
            <a:r>
              <a:rPr lang="en-US" sz="2400" b="1" dirty="0"/>
              <a:t>FHA:</a:t>
            </a:r>
            <a:r>
              <a:rPr lang="en-US" sz="2400" dirty="0"/>
              <a:t> (43% x 4,000) – 600 = $1,120 </a:t>
            </a:r>
            <a:endParaRPr lang="en-US" sz="1000" dirty="0"/>
          </a:p>
          <a:p>
            <a:pPr marL="1257300" lvl="3" indent="0">
              <a:buNone/>
            </a:pPr>
            <a:r>
              <a:rPr lang="en-US" sz="1000" dirty="0"/>
              <a:t>	</a:t>
            </a:r>
            <a:endParaRPr lang="en-US" sz="3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a:t>
            </a:r>
            <a:r>
              <a:rPr lang="en-US" dirty="0">
                <a:solidFill>
                  <a:srgbClr val="FF0000"/>
                </a:solidFill>
              </a:rPr>
              <a:t>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052075732"/>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30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05797275"/>
      </p:ext>
    </p:extLst>
  </p:cSld>
  <p:clrMapOvr>
    <a:masterClrMapping/>
  </p:clrMapOvr>
</p:sld>
</file>

<file path=ppt/slides/slide6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49859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Finance</a:t>
            </a: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Points</a:t>
            </a:r>
            <a:br>
              <a:rPr lang="en-US" sz="900" b="1" dirty="0"/>
            </a:br>
            <a:br>
              <a:rPr lang="en-US" sz="300" dirty="0"/>
            </a:br>
            <a:endParaRPr lang="en-US" sz="300" dirty="0"/>
          </a:p>
          <a:p>
            <a:pPr marL="1257300" lvl="2" indent="-457200">
              <a:buFont typeface="Wingdings" panose="05000000000000000000" pitchFamily="2" charset="2"/>
              <a:buChar char="§"/>
            </a:pPr>
            <a:r>
              <a:rPr lang="en-US" b="1" dirty="0"/>
              <a:t>Formula:</a:t>
            </a:r>
            <a:br>
              <a:rPr lang="en-US" sz="400" dirty="0"/>
            </a:br>
            <a:endParaRPr lang="en-US" sz="400" dirty="0"/>
          </a:p>
          <a:p>
            <a:pPr marL="1714500" lvl="3" indent="-457200">
              <a:buFont typeface="Courier New" panose="02070309020205020404" pitchFamily="49" charset="0"/>
              <a:buChar char="o"/>
            </a:pPr>
            <a:r>
              <a:rPr lang="en-US" sz="2400" dirty="0"/>
              <a:t>1 point = 1%, or (.01) of loan amount</a:t>
            </a:r>
            <a:br>
              <a:rPr lang="en-US" sz="700" dirty="0"/>
            </a:br>
            <a:endParaRPr lang="en-US" sz="700" dirty="0"/>
          </a:p>
          <a:p>
            <a:pPr marL="1257300" lvl="2" indent="-457200">
              <a:buFont typeface="Wingdings" panose="05000000000000000000" pitchFamily="2" charset="2"/>
              <a:buChar char="§"/>
            </a:pPr>
            <a:r>
              <a:rPr lang="en-US" b="1" dirty="0"/>
              <a:t>Example</a:t>
            </a:r>
            <a:r>
              <a:rPr lang="en-US" dirty="0"/>
              <a:t>: Lender charges 3 points on $350,000 loan.  Points charges are:</a:t>
            </a:r>
            <a:br>
              <a:rPr lang="en-US" dirty="0"/>
            </a:br>
            <a:br>
              <a:rPr lang="en-US" sz="600" dirty="0"/>
            </a:br>
            <a:endParaRPr lang="en-US" sz="100" dirty="0"/>
          </a:p>
          <a:p>
            <a:pPr marL="1714500" lvl="3" indent="-457200">
              <a:buFont typeface="Courier New" panose="02070309020205020404" pitchFamily="49" charset="0"/>
              <a:buChar char="o"/>
            </a:pPr>
            <a:r>
              <a:rPr lang="en-US" sz="2400" dirty="0"/>
              <a:t>3 points = 3% or .03 loan amount</a:t>
            </a:r>
            <a:br>
              <a:rPr lang="en-US" sz="800" dirty="0"/>
            </a:br>
            <a:endParaRPr lang="en-US" sz="800" dirty="0"/>
          </a:p>
          <a:p>
            <a:pPr marL="1714500" lvl="3" indent="-457200">
              <a:buFont typeface="Courier New" panose="02070309020205020404" pitchFamily="49" charset="0"/>
              <a:buChar char="o"/>
            </a:pPr>
            <a:r>
              <a:rPr lang="en-US" sz="2400" dirty="0"/>
              <a:t>.03 x $350,000 = $10,500</a:t>
            </a:r>
            <a:br>
              <a:rPr lang="en-US" sz="700" dirty="0"/>
            </a:br>
            <a:endParaRPr lang="en-US" sz="700" dirty="0"/>
          </a:p>
          <a:p>
            <a:pPr marL="1257300" lvl="3" indent="0">
              <a:buNone/>
            </a:pPr>
            <a:r>
              <a:rPr lang="en-US" sz="1000" dirty="0"/>
              <a:t>	</a:t>
            </a:r>
            <a:endParaRPr lang="en-US" sz="3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a:t>
            </a:r>
            <a:r>
              <a:rPr lang="en-US" dirty="0">
                <a:solidFill>
                  <a:srgbClr val="FF0000"/>
                </a:solidFill>
              </a:rPr>
              <a:t>Finance</a:t>
            </a:r>
          </a:p>
          <a:p>
            <a:r>
              <a:rPr lang="en-US" dirty="0"/>
              <a:t>   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524197930"/>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31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04001994"/>
      </p:ext>
    </p:extLst>
  </p:cSld>
  <p:clrMapOvr>
    <a:masterClrMapping/>
  </p:clrMapOvr>
</p:sld>
</file>

<file path=ppt/slides/slide6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49859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Investment</a:t>
            </a: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Appreciation</a:t>
            </a:r>
            <a:br>
              <a:rPr lang="en-US" sz="900" b="1" dirty="0"/>
            </a:br>
            <a:br>
              <a:rPr lang="en-US" sz="300" dirty="0"/>
            </a:br>
            <a:endParaRPr lang="en-US" sz="300" dirty="0"/>
          </a:p>
          <a:p>
            <a:pPr marL="1257300" lvl="2" indent="-457200">
              <a:buFont typeface="Wingdings" panose="05000000000000000000" pitchFamily="2" charset="2"/>
              <a:buChar char="§"/>
            </a:pPr>
            <a:r>
              <a:rPr lang="en-US" b="1" dirty="0"/>
              <a:t>Formulas:</a:t>
            </a:r>
            <a:br>
              <a:rPr lang="en-US" sz="400" dirty="0"/>
            </a:br>
            <a:endParaRPr lang="en-US" sz="400" dirty="0"/>
          </a:p>
          <a:p>
            <a:pPr marL="1714500" lvl="3" indent="-457200">
              <a:buFont typeface="Courier New" panose="02070309020205020404" pitchFamily="49" charset="0"/>
              <a:buChar char="o"/>
            </a:pPr>
            <a:r>
              <a:rPr lang="en-US" sz="2400" dirty="0"/>
              <a:t>Total appreciation = (current value - original price)</a:t>
            </a:r>
            <a:br>
              <a:rPr lang="en-US" sz="700" dirty="0"/>
            </a:br>
            <a:endParaRPr lang="en-US" sz="700" dirty="0"/>
          </a:p>
          <a:p>
            <a:pPr marL="1714500" lvl="3" indent="-457200">
              <a:buFont typeface="Courier New" panose="02070309020205020404" pitchFamily="49" charset="0"/>
              <a:buChar char="o"/>
            </a:pPr>
            <a:r>
              <a:rPr lang="en-US" sz="2400" dirty="0"/>
              <a:t>Appreciation rate = (total appreciation ÷ original price)</a:t>
            </a:r>
            <a:br>
              <a:rPr lang="en-US" sz="800" dirty="0"/>
            </a:br>
            <a:endParaRPr lang="en-US" sz="800" dirty="0"/>
          </a:p>
          <a:p>
            <a:pPr marL="1714500" lvl="3" indent="-457200">
              <a:buFont typeface="Courier New" panose="02070309020205020404" pitchFamily="49" charset="0"/>
              <a:buChar char="o"/>
            </a:pPr>
            <a:r>
              <a:rPr lang="en-US" sz="2400" dirty="0"/>
              <a:t>Appreciation rate/year = (one-year increase ÷ prior year value)</a:t>
            </a:r>
            <a:br>
              <a:rPr lang="en-US" sz="700" dirty="0"/>
            </a:br>
            <a:br>
              <a:rPr lang="en-US" sz="700" dirty="0"/>
            </a:br>
            <a:endParaRPr lang="en-US" sz="700" dirty="0"/>
          </a:p>
          <a:p>
            <a:pPr marL="1257300" lvl="3" indent="0">
              <a:buNone/>
            </a:pPr>
            <a:r>
              <a:rPr lang="en-US" sz="1000" dirty="0"/>
              <a:t>	</a:t>
            </a:r>
            <a:endParaRPr lang="en-US" sz="3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a:t>
            </a:r>
            <a:r>
              <a:rPr lang="en-US" dirty="0">
                <a:solidFill>
                  <a:srgbClr val="FF0000"/>
                </a:solidFill>
              </a:rPr>
              <a:t>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470442156"/>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32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45244040"/>
      </p:ext>
    </p:extLst>
  </p:cSld>
  <p:clrMapOvr>
    <a:masterClrMapping/>
  </p:clrMapOvr>
</p:sld>
</file>

<file path=ppt/slides/slide6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6498590"/>
          </a:xfrm>
        </p:spPr>
        <p:txBody>
          <a:bodyPr>
            <a:normAutofit/>
          </a:bodyPr>
          <a:lstStyle/>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Investment</a:t>
            </a: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Appreciation</a:t>
            </a:r>
            <a:br>
              <a:rPr lang="en-US" sz="900" b="1" dirty="0"/>
            </a:br>
            <a:br>
              <a:rPr lang="en-US" sz="300" dirty="0"/>
            </a:br>
            <a:endParaRPr lang="en-US" sz="300" dirty="0"/>
          </a:p>
          <a:p>
            <a:pPr marL="1257300" lvl="2" indent="-457200">
              <a:buFont typeface="Wingdings" panose="05000000000000000000" pitchFamily="2" charset="2"/>
              <a:buChar char="§"/>
            </a:pPr>
            <a:r>
              <a:rPr lang="en-US" b="1" dirty="0"/>
              <a:t>Examples</a:t>
            </a:r>
            <a:r>
              <a:rPr lang="en-US" dirty="0"/>
              <a:t>: Home bought for $500,000 appreciates $50,000/</a:t>
            </a:r>
            <a:r>
              <a:rPr lang="en-US" dirty="0" err="1"/>
              <a:t>yr</a:t>
            </a:r>
            <a:r>
              <a:rPr lang="en-US" dirty="0"/>
              <a:t> for 3 years.  (note: figures are not compounded!)</a:t>
            </a:r>
            <a:br>
              <a:rPr lang="en-US" dirty="0"/>
            </a:br>
            <a:br>
              <a:rPr lang="en-US" sz="600" dirty="0"/>
            </a:br>
            <a:endParaRPr lang="en-US" sz="100" dirty="0"/>
          </a:p>
          <a:p>
            <a:pPr marL="1714500" lvl="3" indent="-457200">
              <a:buFont typeface="Courier New" panose="02070309020205020404" pitchFamily="49" charset="0"/>
              <a:buChar char="o"/>
            </a:pPr>
            <a:r>
              <a:rPr lang="en-US" sz="2400" dirty="0"/>
              <a:t>Total appreciation = </a:t>
            </a:r>
            <a:br>
              <a:rPr lang="en-US" sz="400" dirty="0"/>
            </a:br>
            <a:br>
              <a:rPr lang="en-US" sz="400" dirty="0"/>
            </a:br>
            <a:r>
              <a:rPr lang="en-US" sz="400" dirty="0"/>
              <a:t>	       </a:t>
            </a:r>
            <a:r>
              <a:rPr lang="en-US" sz="2400" dirty="0"/>
              <a:t>($650,000 – 500,000) = $150,000</a:t>
            </a:r>
            <a:br>
              <a:rPr lang="en-US" sz="2400" dirty="0"/>
            </a:br>
            <a:endParaRPr lang="en-US" sz="800" dirty="0"/>
          </a:p>
          <a:p>
            <a:pPr marL="1714500" lvl="3" indent="-457200">
              <a:buFont typeface="Courier New" panose="02070309020205020404" pitchFamily="49" charset="0"/>
              <a:buChar char="o"/>
            </a:pPr>
            <a:r>
              <a:rPr lang="en-US" sz="2400" dirty="0"/>
              <a:t>Appreciation rate = </a:t>
            </a:r>
            <a:br>
              <a:rPr lang="en-US" sz="800" dirty="0"/>
            </a:br>
            <a:br>
              <a:rPr lang="en-US" sz="800" dirty="0"/>
            </a:br>
            <a:r>
              <a:rPr lang="en-US" sz="800" dirty="0"/>
              <a:t>	       </a:t>
            </a:r>
            <a:r>
              <a:rPr lang="en-US" sz="2400" dirty="0"/>
              <a:t>($150,000 ÷ $500,000) = 30%</a:t>
            </a:r>
            <a:br>
              <a:rPr lang="en-US" sz="500" dirty="0"/>
            </a:br>
            <a:endParaRPr lang="en-US" sz="500" dirty="0"/>
          </a:p>
          <a:p>
            <a:pPr marL="1714500" lvl="3" indent="-457200">
              <a:buFont typeface="Courier New" panose="02070309020205020404" pitchFamily="49" charset="0"/>
              <a:buChar char="o"/>
            </a:pPr>
            <a:r>
              <a:rPr lang="en-US" sz="2400" dirty="0"/>
              <a:t>Annual appreciation rate = </a:t>
            </a:r>
            <a:br>
              <a:rPr lang="en-US" sz="1000" dirty="0"/>
            </a:br>
            <a:br>
              <a:rPr lang="en-US" sz="1000" dirty="0"/>
            </a:br>
            <a:r>
              <a:rPr lang="en-US" sz="1000" dirty="0"/>
              <a:t>	    </a:t>
            </a:r>
            <a:r>
              <a:rPr lang="en-US" sz="2400" dirty="0"/>
              <a:t>($50,000 ÷ $500,000) = .1 or 10%</a:t>
            </a:r>
            <a:br>
              <a:rPr lang="en-US" sz="700" dirty="0"/>
            </a:br>
            <a:endParaRPr lang="en-US" sz="700" dirty="0"/>
          </a:p>
          <a:p>
            <a:pPr marL="1257300" lvl="3" indent="0">
              <a:buNone/>
            </a:pPr>
            <a:r>
              <a:rPr lang="en-US" sz="1000" dirty="0"/>
              <a:t>	</a:t>
            </a:r>
            <a:endParaRPr lang="en-US" sz="3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a:t>
            </a:r>
            <a:r>
              <a:rPr lang="en-US" dirty="0">
                <a:solidFill>
                  <a:srgbClr val="FF0000"/>
                </a:solidFill>
              </a:rPr>
              <a:t>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246298323"/>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33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73852358"/>
      </p:ext>
    </p:extLst>
  </p:cSld>
  <p:clrMapOvr>
    <a:masterClrMapping/>
  </p:clrMapOvr>
</p:sld>
</file>

<file path=ppt/slides/slide6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86360"/>
            <a:ext cx="6857997" cy="6685280"/>
          </a:xfrm>
        </p:spPr>
        <p:txBody>
          <a:bodyPr>
            <a:normAutofit/>
          </a:bodyPr>
          <a:lstStyle/>
          <a:p>
            <a:pPr marL="0" indent="0">
              <a:buNone/>
            </a:pPr>
            <a:endParaRPr lang="en-US" sz="1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Investment</a:t>
            </a: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Equity</a:t>
            </a:r>
            <a:br>
              <a:rPr lang="en-US" sz="900" b="1" dirty="0"/>
            </a:br>
            <a:br>
              <a:rPr lang="en-US" sz="300" dirty="0"/>
            </a:br>
            <a:endParaRPr lang="en-US" sz="300" dirty="0"/>
          </a:p>
          <a:p>
            <a:pPr marL="1257300" lvl="2" indent="-457200">
              <a:buFont typeface="Wingdings" panose="05000000000000000000" pitchFamily="2" charset="2"/>
              <a:buChar char="§"/>
            </a:pPr>
            <a:r>
              <a:rPr lang="en-US" b="1" dirty="0"/>
              <a:t>Formula</a:t>
            </a:r>
            <a:br>
              <a:rPr lang="en-US" sz="900" b="1" dirty="0"/>
            </a:br>
            <a:endParaRPr lang="en-US" sz="900" b="1" dirty="0"/>
          </a:p>
          <a:p>
            <a:pPr marL="1714500" lvl="3" indent="-457200">
              <a:buFont typeface="Courier New" panose="02070309020205020404" pitchFamily="49" charset="0"/>
              <a:buChar char="o"/>
            </a:pPr>
            <a:r>
              <a:rPr lang="en-US" sz="2400" dirty="0"/>
              <a:t>Equity = (current value – current loan balance)</a:t>
            </a:r>
            <a:br>
              <a:rPr lang="en-US" sz="200" b="1" dirty="0"/>
            </a:br>
            <a:br>
              <a:rPr lang="en-US" sz="200" b="1" dirty="0"/>
            </a:br>
            <a:endParaRPr lang="en-US" sz="200" b="1" dirty="0"/>
          </a:p>
          <a:p>
            <a:pPr marL="1257300" lvl="2" indent="-457200">
              <a:buFont typeface="Wingdings" panose="05000000000000000000" pitchFamily="2" charset="2"/>
              <a:buChar char="§"/>
            </a:pPr>
            <a:r>
              <a:rPr lang="en-US" b="1" dirty="0"/>
              <a:t>Example</a:t>
            </a:r>
            <a:r>
              <a:rPr lang="en-US" dirty="0"/>
              <a:t>: home bought for $600,000 with a loan of $450,000. Appreciation = $60,000; original loan paid down by $30,000. Current equity is:</a:t>
            </a:r>
            <a:br>
              <a:rPr lang="en-US" sz="600" dirty="0"/>
            </a:br>
            <a:br>
              <a:rPr lang="en-US" sz="600" dirty="0"/>
            </a:br>
            <a:endParaRPr lang="en-US" sz="100" dirty="0"/>
          </a:p>
          <a:p>
            <a:pPr marL="1714500" lvl="3" indent="-457200">
              <a:buFont typeface="Courier New" panose="02070309020205020404" pitchFamily="49" charset="0"/>
              <a:buChar char="o"/>
            </a:pPr>
            <a:r>
              <a:rPr lang="en-US" sz="2400" dirty="0"/>
              <a:t>($600K + 60K) - ($450,000 - 30,000) =</a:t>
            </a:r>
            <a:br>
              <a:rPr lang="en-US" sz="2400" dirty="0"/>
            </a:br>
            <a:r>
              <a:rPr lang="en-US" sz="2400" dirty="0"/>
              <a:t>($660K – 420K) = $240,000 equity</a:t>
            </a:r>
            <a:br>
              <a:rPr lang="en-US" sz="2400" dirty="0"/>
            </a:br>
            <a:br>
              <a:rPr lang="en-US" sz="500" dirty="0"/>
            </a:br>
            <a:endParaRPr lang="en-US" sz="5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a:t>
            </a:r>
            <a:r>
              <a:rPr lang="en-US" dirty="0">
                <a:solidFill>
                  <a:srgbClr val="FF0000"/>
                </a:solidFill>
              </a:rPr>
              <a:t>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811847538"/>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34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76084835"/>
      </p:ext>
    </p:extLst>
  </p:cSld>
  <p:clrMapOvr>
    <a:masterClrMapping/>
  </p:clrMapOvr>
</p:sld>
</file>

<file path=ppt/slides/slide6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7042150"/>
          </a:xfrm>
        </p:spPr>
        <p:txBody>
          <a:bodyPr>
            <a:normAutofit lnSpcReduction="10000"/>
          </a:bodyPr>
          <a:lstStyle/>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Investment</a:t>
            </a: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Pre-tax cash flow</a:t>
            </a:r>
            <a:br>
              <a:rPr lang="en-US" sz="900" b="1" dirty="0"/>
            </a:br>
            <a:br>
              <a:rPr lang="en-US" sz="300" dirty="0"/>
            </a:br>
            <a:endParaRPr lang="en-US" sz="300" dirty="0"/>
          </a:p>
          <a:p>
            <a:pPr marL="800100" lvl="2" indent="0">
              <a:buNone/>
            </a:pPr>
            <a:r>
              <a:rPr lang="en-US" b="1" dirty="0"/>
              <a:t>potential rental income 		$50,000</a:t>
            </a:r>
          </a:p>
          <a:p>
            <a:pPr marL="800100" lvl="2" indent="0">
              <a:buNone/>
            </a:pPr>
            <a:r>
              <a:rPr lang="en-US" b="1" dirty="0"/>
              <a:t>  -  vacancy and collection loss	    	    3,000</a:t>
            </a:r>
          </a:p>
          <a:p>
            <a:pPr marL="800100" lvl="2" indent="0">
              <a:buNone/>
            </a:pPr>
            <a:r>
              <a:rPr lang="en-US" b="1" dirty="0"/>
              <a:t> =  effective rental income	  	  47,000</a:t>
            </a:r>
            <a:endParaRPr lang="en-US" sz="1200" b="1" dirty="0"/>
          </a:p>
          <a:p>
            <a:pPr marL="800100" lvl="2" indent="0">
              <a:buNone/>
            </a:pPr>
            <a:endParaRPr lang="en-US" sz="1200" b="1" dirty="0"/>
          </a:p>
          <a:p>
            <a:pPr marL="800100" lvl="2" indent="0">
              <a:buNone/>
            </a:pPr>
            <a:r>
              <a:rPr lang="en-US" b="1" dirty="0"/>
              <a:t> +  other income			    2,000</a:t>
            </a:r>
          </a:p>
          <a:p>
            <a:pPr marL="800100" lvl="2" indent="0">
              <a:buNone/>
            </a:pPr>
            <a:r>
              <a:rPr lang="en-US" b="1" dirty="0"/>
              <a:t> =  gross operating income (GOI)	  49,000</a:t>
            </a:r>
          </a:p>
          <a:p>
            <a:pPr marL="800100" lvl="2" indent="0">
              <a:buNone/>
            </a:pPr>
            <a:endParaRPr lang="en-US" b="1" dirty="0"/>
          </a:p>
          <a:p>
            <a:pPr marL="800100" lvl="2" indent="0">
              <a:buNone/>
            </a:pPr>
            <a:r>
              <a:rPr lang="en-US" b="1" dirty="0"/>
              <a:t>  -  operating expenses	  	    	 20,000</a:t>
            </a:r>
          </a:p>
          <a:p>
            <a:pPr marL="800100" lvl="2" indent="0">
              <a:buNone/>
            </a:pPr>
            <a:r>
              <a:rPr lang="en-US" b="1" dirty="0"/>
              <a:t>  -  reserves			   	   3,000</a:t>
            </a:r>
          </a:p>
          <a:p>
            <a:pPr marL="800100" lvl="2" indent="0">
              <a:buNone/>
            </a:pPr>
            <a:r>
              <a:rPr lang="en-US" b="1" dirty="0"/>
              <a:t>=   net operating income (NOI)	 26,000</a:t>
            </a:r>
            <a:endParaRPr lang="en-US" sz="500" b="1" dirty="0"/>
          </a:p>
          <a:p>
            <a:pPr marL="800100" lvl="2" indent="0">
              <a:buNone/>
            </a:pPr>
            <a:endParaRPr lang="en-US" sz="500" b="1" dirty="0"/>
          </a:p>
          <a:p>
            <a:pPr marL="800100" lvl="2" indent="0">
              <a:buNone/>
            </a:pPr>
            <a:r>
              <a:rPr lang="en-US" b="1" dirty="0"/>
              <a:t>  -  debt service			  	 15,000</a:t>
            </a:r>
          </a:p>
          <a:p>
            <a:pPr marL="800100" lvl="2" indent="0">
              <a:buNone/>
            </a:pPr>
            <a:r>
              <a:rPr lang="en-US" b="1" dirty="0"/>
              <a:t>=   pre-tax cash flow		  	 11,000</a:t>
            </a:r>
            <a:br>
              <a:rPr lang="en-US" sz="2400" dirty="0"/>
            </a:br>
            <a:br>
              <a:rPr lang="en-US" sz="500" dirty="0"/>
            </a:br>
            <a:endParaRPr lang="en-US" sz="5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a:t>
            </a:r>
            <a:r>
              <a:rPr lang="en-US" dirty="0">
                <a:solidFill>
                  <a:srgbClr val="FF0000"/>
                </a:solidFill>
              </a:rPr>
              <a:t>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1739850554"/>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35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2429714"/>
      </p:ext>
    </p:extLst>
  </p:cSld>
  <p:clrMapOvr>
    <a:masterClrMapping/>
  </p:clrMapOvr>
</p:sld>
</file>

<file path=ppt/slides/slide6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70421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Investment</a:t>
            </a: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Tax Liability</a:t>
            </a:r>
            <a:br>
              <a:rPr lang="en-US" sz="900" b="1" dirty="0"/>
            </a:br>
            <a:br>
              <a:rPr lang="en-US" sz="300" dirty="0"/>
            </a:br>
            <a:endParaRPr lang="en-US" sz="300" dirty="0"/>
          </a:p>
          <a:p>
            <a:pPr marL="800100" lvl="2" indent="0">
              <a:buNone/>
            </a:pPr>
            <a:r>
              <a:rPr lang="en-US" b="1" dirty="0"/>
              <a:t>Formula and example</a:t>
            </a:r>
            <a:endParaRPr lang="en-US" sz="400" b="1" dirty="0"/>
          </a:p>
          <a:p>
            <a:pPr marL="800100" lvl="2" indent="0">
              <a:buNone/>
            </a:pPr>
            <a:endParaRPr lang="en-US" sz="400" b="1" dirty="0"/>
          </a:p>
          <a:p>
            <a:pPr marL="800100" lvl="2" indent="0">
              <a:buNone/>
            </a:pPr>
            <a:r>
              <a:rPr lang="en-US" b="1" dirty="0"/>
              <a:t>    net operating income (NOI)	26,000</a:t>
            </a:r>
          </a:p>
          <a:p>
            <a:pPr marL="800100" lvl="2" indent="0">
              <a:buNone/>
            </a:pPr>
            <a:r>
              <a:rPr lang="en-US" b="1" dirty="0"/>
              <a:t>+  reserves			  3,000</a:t>
            </a:r>
          </a:p>
          <a:p>
            <a:pPr marL="800100" lvl="2" indent="0">
              <a:buNone/>
            </a:pPr>
            <a:r>
              <a:rPr lang="en-US" b="1" dirty="0"/>
              <a:t>-   interest expense		15,000</a:t>
            </a:r>
          </a:p>
          <a:p>
            <a:pPr marL="800100" lvl="2" indent="0">
              <a:buNone/>
            </a:pPr>
            <a:r>
              <a:rPr lang="en-US" b="1" dirty="0"/>
              <a:t>-   cost recovery expense	  5,000</a:t>
            </a:r>
          </a:p>
          <a:p>
            <a:pPr marL="800100" lvl="2" indent="0">
              <a:buNone/>
            </a:pPr>
            <a:r>
              <a:rPr lang="en-US" b="1" dirty="0"/>
              <a:t>=  taxable income		  9,000</a:t>
            </a:r>
          </a:p>
          <a:p>
            <a:pPr marL="800100" lvl="2" indent="0">
              <a:buNone/>
            </a:pPr>
            <a:r>
              <a:rPr lang="en-US" b="1" dirty="0"/>
              <a:t>x  tax rate (28%)</a:t>
            </a:r>
          </a:p>
          <a:p>
            <a:pPr marL="800100" lvl="2" indent="0">
              <a:buNone/>
            </a:pPr>
            <a:r>
              <a:rPr lang="en-US" b="1" dirty="0"/>
              <a:t>=  tax liability			  2,520</a:t>
            </a:r>
          </a:p>
          <a:p>
            <a:pPr marL="800100" lvl="2" indent="0">
              <a:buNone/>
            </a:pPr>
            <a:endParaRPr lang="en-US" b="1" dirty="0"/>
          </a:p>
          <a:p>
            <a:pPr marL="800100" lvl="2" indent="0">
              <a:buNone/>
            </a:pPr>
            <a:br>
              <a:rPr lang="en-US" sz="2400" dirty="0"/>
            </a:br>
            <a:br>
              <a:rPr lang="en-US" sz="500" dirty="0"/>
            </a:br>
            <a:endParaRPr lang="en-US" sz="5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a:t>
            </a:r>
            <a:r>
              <a:rPr lang="en-US" dirty="0">
                <a:solidFill>
                  <a:srgbClr val="FF0000"/>
                </a:solidFill>
              </a:rPr>
              <a:t>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515738831"/>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36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86017800"/>
      </p:ext>
    </p:extLst>
  </p:cSld>
  <p:clrMapOvr>
    <a:masterClrMapping/>
  </p:clrMapOvr>
</p:sld>
</file>

<file path=ppt/slides/slide6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70421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Investment</a:t>
            </a: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Annual depreciation calculation</a:t>
            </a:r>
            <a:br>
              <a:rPr lang="en-US" sz="900" b="1" dirty="0"/>
            </a:br>
            <a:br>
              <a:rPr lang="en-US" sz="300" dirty="0"/>
            </a:br>
            <a:endParaRPr lang="en-US" sz="300" dirty="0"/>
          </a:p>
          <a:p>
            <a:pPr marL="800100" lvl="2" indent="0">
              <a:buNone/>
            </a:pPr>
            <a:r>
              <a:rPr lang="en-US" dirty="0"/>
              <a:t>Calculation steps:</a:t>
            </a:r>
            <a:br>
              <a:rPr lang="en-US" sz="1000" dirty="0"/>
            </a:br>
            <a:endParaRPr lang="en-US" sz="1000" dirty="0"/>
          </a:p>
          <a:p>
            <a:pPr marL="800100" lvl="2" indent="0">
              <a:buNone/>
            </a:pPr>
            <a:r>
              <a:rPr lang="en-US" dirty="0"/>
              <a:t>(1)  identify improvements-to-land ratio</a:t>
            </a:r>
            <a:endParaRPr lang="en-US" sz="800" dirty="0"/>
          </a:p>
          <a:p>
            <a:pPr marL="800100" lvl="2" indent="0">
              <a:buNone/>
            </a:pPr>
            <a:endParaRPr lang="en-US" sz="800" dirty="0"/>
          </a:p>
          <a:p>
            <a:pPr marL="800100" lvl="2" indent="0">
              <a:buNone/>
            </a:pPr>
            <a:r>
              <a:rPr lang="en-US" dirty="0"/>
              <a:t>(2)  identify value of improvements: </a:t>
            </a:r>
            <a:br>
              <a:rPr lang="en-US" sz="1000" dirty="0"/>
            </a:br>
            <a:br>
              <a:rPr lang="en-US" sz="1000" dirty="0"/>
            </a:br>
            <a:r>
              <a:rPr lang="en-US" dirty="0"/>
              <a:t>		(ratio x property price)</a:t>
            </a:r>
            <a:br>
              <a:rPr lang="en-US" sz="700" dirty="0"/>
            </a:br>
            <a:endParaRPr lang="en-US" sz="700" dirty="0"/>
          </a:p>
          <a:p>
            <a:pPr marL="1257300" lvl="2" indent="-457200">
              <a:buAutoNum type="arabicParenBoth" startAt="3"/>
            </a:pPr>
            <a:r>
              <a:rPr lang="en-US" dirty="0"/>
              <a:t>Identify annual depreciation:</a:t>
            </a:r>
            <a:br>
              <a:rPr lang="en-US" sz="1100" dirty="0"/>
            </a:br>
            <a:br>
              <a:rPr lang="en-US" sz="1100" dirty="0"/>
            </a:br>
            <a:r>
              <a:rPr lang="en-US" dirty="0"/>
              <a:t>(value of improvements ÷ total 			depreciation term)</a:t>
            </a:r>
          </a:p>
          <a:p>
            <a:pPr marL="800100" lvl="2" indent="0">
              <a:buNone/>
            </a:pPr>
            <a:endParaRPr lang="en-US" b="1" dirty="0"/>
          </a:p>
          <a:p>
            <a:pPr marL="800100" lvl="2" indent="0">
              <a:buNone/>
            </a:pPr>
            <a:br>
              <a:rPr lang="en-US" sz="2400" dirty="0"/>
            </a:br>
            <a:br>
              <a:rPr lang="en-US" sz="500" dirty="0"/>
            </a:br>
            <a:endParaRPr lang="en-US" sz="5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a:t>
            </a:r>
            <a:r>
              <a:rPr lang="en-US" dirty="0">
                <a:solidFill>
                  <a:srgbClr val="FF0000"/>
                </a:solidFill>
              </a:rPr>
              <a:t>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541556469"/>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37</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58737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lnSpcReduction="10000"/>
          </a:bodyPr>
          <a:lstStyle/>
          <a:p>
            <a:pPr marL="0" lvl="0" indent="0">
              <a:buNone/>
            </a:pPr>
            <a:r>
              <a:rPr lang="en-US" sz="2400" b="1" dirty="0">
                <a:solidFill>
                  <a:srgbClr val="FF0000"/>
                </a:solidFill>
              </a:rPr>
              <a:t>Cooperatives</a:t>
            </a:r>
          </a:p>
          <a:p>
            <a:pPr marL="0" lvl="0" indent="0">
              <a:buNone/>
            </a:pPr>
            <a:endParaRPr lang="en-US" sz="2400" b="1" dirty="0">
              <a:solidFill>
                <a:srgbClr val="FF0000"/>
              </a:solidFill>
            </a:endParaRPr>
          </a:p>
          <a:p>
            <a:pPr lvl="1">
              <a:buFont typeface="Wingdings" panose="05000000000000000000" pitchFamily="2" charset="2"/>
              <a:buChar char="q"/>
            </a:pPr>
            <a:r>
              <a:rPr lang="en-US" sz="2400" dirty="0"/>
              <a:t>Ownership of </a:t>
            </a:r>
          </a:p>
          <a:p>
            <a:pPr lvl="2">
              <a:buFont typeface="Wingdings" panose="05000000000000000000" pitchFamily="2" charset="2"/>
              <a:buChar char="§"/>
            </a:pPr>
            <a:r>
              <a:rPr lang="en-US" dirty="0"/>
              <a:t>shares in  corporation, plus </a:t>
            </a:r>
          </a:p>
          <a:p>
            <a:pPr lvl="2">
              <a:buFont typeface="Wingdings" panose="05000000000000000000" pitchFamily="2" charset="2"/>
              <a:buChar char="§"/>
            </a:pPr>
            <a:r>
              <a:rPr lang="en-US" dirty="0"/>
              <a:t>proprietary lease in unit</a:t>
            </a:r>
            <a:br>
              <a:rPr lang="en-US" dirty="0"/>
            </a:br>
            <a:endParaRPr lang="en-US" dirty="0"/>
          </a:p>
          <a:p>
            <a:pPr lvl="1">
              <a:buFont typeface="Wingdings" panose="05000000000000000000" pitchFamily="2" charset="2"/>
              <a:buChar char="q"/>
            </a:pPr>
            <a:r>
              <a:rPr lang="en-US" sz="2400" dirty="0"/>
              <a:t>Corporation has sole, undivided ownership</a:t>
            </a:r>
            <a:br>
              <a:rPr lang="en-US" sz="2400" dirty="0"/>
            </a:br>
            <a:endParaRPr lang="en-US" sz="2400" dirty="0"/>
          </a:p>
          <a:p>
            <a:pPr lvl="1">
              <a:buFont typeface="Wingdings" panose="05000000000000000000" pitchFamily="2" charset="2"/>
              <a:buChar char="q"/>
            </a:pPr>
            <a:r>
              <a:rPr lang="en-US" sz="2400" dirty="0"/>
              <a:t>Owners potentially liable for expenses of entire co-op</a:t>
            </a:r>
          </a:p>
          <a:p>
            <a:pPr lvl="2">
              <a:buFont typeface="Wingdings" panose="05000000000000000000" pitchFamily="2" charset="2"/>
              <a:buChar char="§"/>
            </a:pPr>
            <a:r>
              <a:rPr lang="en-US" dirty="0"/>
              <a:t>creditors may foreclose on entire property</a:t>
            </a:r>
          </a:p>
          <a:p>
            <a:pPr marL="457200" lvl="1" indent="0">
              <a:buNone/>
            </a:pPr>
            <a:endParaRPr lang="en-US" sz="2400" b="1" dirty="0"/>
          </a:p>
          <a:p>
            <a:pPr marL="457200" lvl="1" indent="0">
              <a:buNone/>
            </a:pPr>
            <a:br>
              <a:rPr lang="en-US" sz="2400" b="1" dirty="0"/>
            </a:br>
            <a:endParaRPr lang="en-US" dirty="0"/>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solidFill>
                  <a:srgbClr val="FF0000"/>
                </a:solidFill>
              </a:rPr>
              <a:t>Cooperatives</a:t>
            </a:r>
          </a:p>
          <a:p>
            <a:endParaRPr lang="en-US" b="1" dirty="0"/>
          </a:p>
          <a:p>
            <a:r>
              <a:rPr lang="en-US" b="1" dirty="0"/>
              <a:t>Time-Shares</a:t>
            </a:r>
          </a:p>
          <a:p>
            <a:endParaRPr lang="en-US" dirty="0"/>
          </a:p>
          <a:p>
            <a:endParaRPr lang="en-US" dirty="0"/>
          </a:p>
        </p:txBody>
      </p:sp>
      <p:cxnSp>
        <p:nvCxnSpPr>
          <p:cNvPr id="3" name="Straight Connector 2"/>
          <p:cNvCxnSpPr/>
          <p:nvPr/>
        </p:nvCxnSpPr>
        <p:spPr>
          <a:xfrm>
            <a:off x="2209800" y="381000"/>
            <a:ext cx="0" cy="4419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4-18</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460B3551-F784-43DE-87B6-D22991232B93}"/>
              </a:ext>
            </a:extLst>
          </p:cNvPr>
          <p:cNvCxnSpPr>
            <a:cxnSpLocks/>
          </p:cNvCxnSpPr>
          <p:nvPr/>
        </p:nvCxnSpPr>
        <p:spPr>
          <a:xfrm>
            <a:off x="2209800" y="4572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9365587"/>
      </p:ext>
    </p:extLst>
  </p:cSld>
  <p:clrMapOvr>
    <a:masterClrMapping/>
  </p:clrMapOvr>
</p:sld>
</file>

<file path=ppt/slides/slide6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7042150"/>
          </a:xfrm>
        </p:spPr>
        <p:txBody>
          <a:bodyPr>
            <a:normAutofit lnSpcReduction="10000"/>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Investment</a:t>
            </a: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Annual depreciation calculation</a:t>
            </a:r>
            <a:br>
              <a:rPr lang="en-US" sz="900" b="1" dirty="0"/>
            </a:br>
            <a:br>
              <a:rPr lang="en-US" sz="300" dirty="0"/>
            </a:br>
            <a:endParaRPr lang="en-US" sz="300" dirty="0"/>
          </a:p>
          <a:p>
            <a:pPr marL="800100" lvl="2" indent="0">
              <a:buNone/>
            </a:pPr>
            <a:r>
              <a:rPr lang="en-US" dirty="0"/>
              <a:t>Calculation example: property value = $400,000; 75% of value is improvements; depreciation term = 39 years</a:t>
            </a:r>
            <a:br>
              <a:rPr lang="en-US" sz="1000" dirty="0"/>
            </a:br>
            <a:endParaRPr lang="en-US" sz="1000" dirty="0"/>
          </a:p>
          <a:p>
            <a:pPr marL="800100" lvl="2" indent="0">
              <a:buNone/>
            </a:pPr>
            <a:r>
              <a:rPr lang="en-US" dirty="0"/>
              <a:t>(1) improvements-to-land ratio: 75% - 25%</a:t>
            </a:r>
            <a:endParaRPr lang="en-US" sz="800" dirty="0"/>
          </a:p>
          <a:p>
            <a:pPr marL="800100" lvl="2" indent="0">
              <a:buNone/>
            </a:pPr>
            <a:endParaRPr lang="en-US" sz="800" dirty="0"/>
          </a:p>
          <a:p>
            <a:pPr marL="800100" lvl="2" indent="0">
              <a:buNone/>
            </a:pPr>
            <a:r>
              <a:rPr lang="en-US" dirty="0"/>
              <a:t>(2)  value of improvements: </a:t>
            </a:r>
            <a:br>
              <a:rPr lang="en-US" sz="1000" dirty="0"/>
            </a:br>
            <a:br>
              <a:rPr lang="en-US" sz="1000" dirty="0"/>
            </a:br>
            <a:r>
              <a:rPr lang="en-US" dirty="0"/>
              <a:t>		(75% x $400,000) =  $300,000</a:t>
            </a:r>
            <a:br>
              <a:rPr lang="en-US" sz="700" dirty="0"/>
            </a:br>
            <a:endParaRPr lang="en-US" sz="700" dirty="0"/>
          </a:p>
          <a:p>
            <a:pPr marL="1257300" lvl="2" indent="-457200">
              <a:buAutoNum type="arabicParenBoth" startAt="3"/>
            </a:pPr>
            <a:r>
              <a:rPr lang="en-US" dirty="0"/>
              <a:t>annual depreciation:</a:t>
            </a:r>
            <a:br>
              <a:rPr lang="en-US" sz="1100" dirty="0"/>
            </a:br>
            <a:br>
              <a:rPr lang="en-US" sz="1100" dirty="0"/>
            </a:br>
            <a:r>
              <a:rPr lang="en-US" sz="1100" dirty="0"/>
              <a:t>	</a:t>
            </a:r>
            <a:r>
              <a:rPr lang="en-US" dirty="0"/>
              <a:t>($300,000 ÷ 39) = $1,923</a:t>
            </a:r>
          </a:p>
          <a:p>
            <a:pPr marL="800100" lvl="2" indent="0">
              <a:buNone/>
            </a:pPr>
            <a:endParaRPr lang="en-US" b="1" dirty="0"/>
          </a:p>
          <a:p>
            <a:pPr marL="800100" lvl="2" indent="0">
              <a:buNone/>
            </a:pPr>
            <a:br>
              <a:rPr lang="en-US" sz="2400" dirty="0"/>
            </a:br>
            <a:br>
              <a:rPr lang="en-US" sz="500" dirty="0"/>
            </a:br>
            <a:endParaRPr lang="en-US" sz="5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a:t>
            </a:r>
            <a:r>
              <a:rPr lang="en-US" dirty="0">
                <a:solidFill>
                  <a:srgbClr val="FF0000"/>
                </a:solidFill>
              </a:rPr>
              <a:t>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941579232"/>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38</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71468103"/>
      </p:ext>
    </p:extLst>
  </p:cSld>
  <p:clrMapOvr>
    <a:masterClrMapping/>
  </p:clrMapOvr>
</p:sld>
</file>

<file path=ppt/slides/slide6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7575550"/>
          </a:xfrm>
        </p:spPr>
        <p:txBody>
          <a:bodyPr>
            <a:normAutofit lnSpcReduction="10000"/>
          </a:bodyPr>
          <a:lstStyle/>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Investment</a:t>
            </a:r>
            <a:br>
              <a:rPr lang="en-US" sz="800" b="1" dirty="0">
                <a:solidFill>
                  <a:srgbClr val="FF0000"/>
                </a:solidFill>
              </a:rPr>
            </a:br>
            <a:endParaRPr lang="en-US" sz="800" b="1" dirty="0">
              <a:solidFill>
                <a:srgbClr val="FF0000"/>
              </a:solidFill>
            </a:endParaRP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Capital gain formula and example</a:t>
            </a:r>
            <a:br>
              <a:rPr lang="en-US" sz="900" b="1" dirty="0"/>
            </a:br>
            <a:br>
              <a:rPr lang="en-US" sz="300" dirty="0"/>
            </a:br>
            <a:endParaRPr lang="en-US" sz="300" dirty="0"/>
          </a:p>
          <a:p>
            <a:pPr marL="800100" lvl="2" indent="0">
              <a:buNone/>
            </a:pPr>
            <a:r>
              <a:rPr lang="en-US" dirty="0"/>
              <a:t>Selling price of property		$300,000</a:t>
            </a:r>
          </a:p>
          <a:p>
            <a:pPr marL="800100" lvl="2" indent="0">
              <a:buNone/>
            </a:pPr>
            <a:r>
              <a:rPr lang="en-US" dirty="0"/>
              <a:t> -  Selling costs				    24,000</a:t>
            </a:r>
          </a:p>
          <a:p>
            <a:pPr marL="800100" lvl="2" indent="0">
              <a:buNone/>
            </a:pPr>
            <a:r>
              <a:rPr lang="en-US" dirty="0"/>
              <a:t>=  Amount realized (ending basis)	$276,000</a:t>
            </a:r>
            <a:endParaRPr lang="en-US" sz="1100" dirty="0"/>
          </a:p>
          <a:p>
            <a:pPr marL="800100" lvl="2" indent="0">
              <a:buNone/>
            </a:pPr>
            <a:endParaRPr lang="en-US" sz="1100" dirty="0"/>
          </a:p>
          <a:p>
            <a:pPr marL="800100" lvl="2" indent="0">
              <a:buNone/>
            </a:pPr>
            <a:r>
              <a:rPr lang="en-US" dirty="0"/>
              <a:t>    Beginning basis of property		$250,000</a:t>
            </a:r>
          </a:p>
          <a:p>
            <a:pPr marL="800100" lvl="2" indent="0">
              <a:buNone/>
            </a:pPr>
            <a:r>
              <a:rPr lang="en-US" dirty="0"/>
              <a:t>+  Capital improvements		    10,000</a:t>
            </a:r>
          </a:p>
          <a:p>
            <a:pPr marL="800100" lvl="2" indent="0">
              <a:buNone/>
            </a:pPr>
            <a:r>
              <a:rPr lang="en-US" dirty="0"/>
              <a:t> -  Total depreciation expense	   	           0</a:t>
            </a:r>
          </a:p>
          <a:p>
            <a:pPr marL="800100" lvl="2" indent="0">
              <a:buNone/>
            </a:pPr>
            <a:r>
              <a:rPr lang="en-US" dirty="0"/>
              <a:t>=  Adjusted basis of property	 	 260,000</a:t>
            </a:r>
            <a:endParaRPr lang="en-US" sz="1050" dirty="0"/>
          </a:p>
          <a:p>
            <a:pPr marL="800100" lvl="2" indent="0">
              <a:buNone/>
            </a:pPr>
            <a:endParaRPr lang="en-US" sz="1050" dirty="0"/>
          </a:p>
          <a:p>
            <a:pPr marL="800100" lvl="2" indent="0">
              <a:buNone/>
            </a:pPr>
            <a:r>
              <a:rPr lang="en-US" dirty="0"/>
              <a:t>    Amount realized (ending basis)	$276,000</a:t>
            </a:r>
          </a:p>
          <a:p>
            <a:pPr marL="800100" lvl="2" indent="0">
              <a:buNone/>
            </a:pPr>
            <a:r>
              <a:rPr lang="en-US" dirty="0"/>
              <a:t> -  Adjusted basis of property	  	  260,000</a:t>
            </a:r>
          </a:p>
          <a:p>
            <a:pPr marL="800100" lvl="2" indent="0">
              <a:buNone/>
            </a:pPr>
            <a:r>
              <a:rPr lang="en-US" dirty="0"/>
              <a:t>=  Capital gain				 $ 16,000</a:t>
            </a:r>
          </a:p>
          <a:p>
            <a:pPr marL="800100" lvl="2" indent="0">
              <a:buNone/>
            </a:pPr>
            <a:endParaRPr lang="en-US" b="1" dirty="0"/>
          </a:p>
          <a:p>
            <a:pPr marL="800100" lvl="2" indent="0">
              <a:buNone/>
            </a:pPr>
            <a:br>
              <a:rPr lang="en-US" sz="2400" dirty="0"/>
            </a:br>
            <a:br>
              <a:rPr lang="en-US" sz="500" dirty="0"/>
            </a:br>
            <a:endParaRPr lang="en-US" sz="5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a:t>
            </a:r>
            <a:r>
              <a:rPr lang="en-US" dirty="0">
                <a:solidFill>
                  <a:srgbClr val="FF0000"/>
                </a:solidFill>
              </a:rPr>
              <a:t>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54744668"/>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39</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53130841"/>
      </p:ext>
    </p:extLst>
  </p:cSld>
  <p:clrMapOvr>
    <a:masterClrMapping/>
  </p:clrMapOvr>
</p:sld>
</file>

<file path=ppt/slides/slide6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7575550"/>
          </a:xfrm>
        </p:spPr>
        <p:txBody>
          <a:bodyPr>
            <a:normAutofit/>
          </a:bodyPr>
          <a:lstStyle/>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Investment</a:t>
            </a:r>
            <a:br>
              <a:rPr lang="en-US" sz="100" b="1" dirty="0">
                <a:solidFill>
                  <a:srgbClr val="FF0000"/>
                </a:solidFill>
              </a:rPr>
            </a:br>
            <a:endParaRPr lang="en-US" sz="100" b="1" dirty="0">
              <a:solidFill>
                <a:srgbClr val="FF0000"/>
              </a:solidFill>
            </a:endParaRP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Investment return ratios: </a:t>
            </a:r>
            <a:r>
              <a:rPr lang="en-US" sz="2400" dirty="0"/>
              <a:t>assume $200,000 property; $50 K down; $150K interest-only loan; $8,000 cash flow; $30,000 appreciation</a:t>
            </a:r>
            <a:br>
              <a:rPr lang="en-US" sz="900" b="1" dirty="0"/>
            </a:br>
            <a:br>
              <a:rPr lang="en-US" sz="300" dirty="0"/>
            </a:br>
            <a:endParaRPr lang="en-US" sz="300" dirty="0"/>
          </a:p>
          <a:p>
            <a:pPr lvl="2" indent="-342900">
              <a:buFont typeface="Wingdings" panose="05000000000000000000" pitchFamily="2" charset="2"/>
              <a:buChar char="§"/>
            </a:pPr>
            <a:r>
              <a:rPr lang="en-US" b="1" dirty="0"/>
              <a:t>Return on investment</a:t>
            </a:r>
          </a:p>
          <a:p>
            <a:pPr lvl="3" indent="-342900">
              <a:buFont typeface="Courier New" panose="02070309020205020404" pitchFamily="49" charset="0"/>
              <a:buChar char="o"/>
            </a:pPr>
            <a:r>
              <a:rPr lang="en-US" sz="2400" dirty="0"/>
              <a:t>NOI ÷ price</a:t>
            </a:r>
          </a:p>
          <a:p>
            <a:pPr lvl="3" indent="-342900">
              <a:buFont typeface="Courier New" panose="02070309020205020404" pitchFamily="49" charset="0"/>
              <a:buChar char="o"/>
            </a:pPr>
            <a:r>
              <a:rPr lang="en-US" sz="2400" dirty="0"/>
              <a:t>$20,000 ÷ $200,000 = 10%</a:t>
            </a:r>
          </a:p>
          <a:p>
            <a:pPr lvl="2" indent="-342900">
              <a:buFont typeface="Wingdings" panose="05000000000000000000" pitchFamily="2" charset="2"/>
              <a:buChar char="§"/>
            </a:pPr>
            <a:r>
              <a:rPr lang="en-US" b="1" dirty="0"/>
              <a:t>Cash-on-Cash return</a:t>
            </a:r>
          </a:p>
          <a:p>
            <a:pPr lvl="3" indent="-342900">
              <a:buFont typeface="Courier New" panose="02070309020205020404" pitchFamily="49" charset="0"/>
              <a:buChar char="o"/>
            </a:pPr>
            <a:r>
              <a:rPr lang="en-US" sz="2400" dirty="0"/>
              <a:t>Cash flow ÷ cash invested</a:t>
            </a:r>
          </a:p>
          <a:p>
            <a:pPr lvl="3" indent="-342900">
              <a:buFont typeface="Courier New" panose="02070309020205020404" pitchFamily="49" charset="0"/>
              <a:buChar char="o"/>
            </a:pPr>
            <a:r>
              <a:rPr lang="en-US" sz="2400" dirty="0"/>
              <a:t>$8,000 ÷ $50, 000 = 16%</a:t>
            </a:r>
          </a:p>
          <a:p>
            <a:pPr lvl="2" indent="-342900">
              <a:buFont typeface="Wingdings" panose="05000000000000000000" pitchFamily="2" charset="2"/>
              <a:buChar char="§"/>
            </a:pPr>
            <a:r>
              <a:rPr lang="en-US" b="1" dirty="0"/>
              <a:t>Return on equity</a:t>
            </a:r>
          </a:p>
          <a:p>
            <a:pPr lvl="3" indent="-342900">
              <a:buFont typeface="Courier New" panose="02070309020205020404" pitchFamily="49" charset="0"/>
              <a:buChar char="o"/>
            </a:pPr>
            <a:r>
              <a:rPr lang="en-US" sz="2400" dirty="0"/>
              <a:t>Cash flow ÷ equity</a:t>
            </a:r>
          </a:p>
          <a:p>
            <a:pPr lvl="3" indent="-342900">
              <a:buFont typeface="Courier New" panose="02070309020205020404" pitchFamily="49" charset="0"/>
              <a:buChar char="o"/>
            </a:pPr>
            <a:r>
              <a:rPr lang="en-US" sz="2400" dirty="0"/>
              <a:t>$8,000 ÷ $80,000 = 10%</a:t>
            </a:r>
          </a:p>
          <a:p>
            <a:pPr marL="800100" lvl="2" indent="0">
              <a:buNone/>
            </a:pPr>
            <a:br>
              <a:rPr lang="en-US" sz="2400" dirty="0"/>
            </a:br>
            <a:br>
              <a:rPr lang="en-US" sz="500" dirty="0"/>
            </a:br>
            <a:endParaRPr lang="en-US" sz="5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a:t>
            </a:r>
            <a:r>
              <a:rPr lang="en-US" dirty="0">
                <a:solidFill>
                  <a:srgbClr val="FF0000"/>
                </a:solidFill>
              </a:rPr>
              <a:t>Investment</a:t>
            </a:r>
          </a:p>
          <a:p>
            <a:r>
              <a:rPr lang="en-US" dirty="0"/>
              <a:t>   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243253685"/>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40</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43443292"/>
      </p:ext>
    </p:extLst>
  </p:cSld>
  <p:clrMapOvr>
    <a:masterClrMapping/>
  </p:clrMapOvr>
</p:sld>
</file>

<file path=ppt/slides/slide6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75755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Taxation</a:t>
            </a:r>
            <a:br>
              <a:rPr lang="en-US" sz="100" b="1" dirty="0">
                <a:solidFill>
                  <a:srgbClr val="FF0000"/>
                </a:solidFill>
              </a:rPr>
            </a:br>
            <a:endParaRPr lang="en-US" sz="100" b="1" dirty="0">
              <a:solidFill>
                <a:srgbClr val="FF0000"/>
              </a:solidFill>
            </a:endParaRP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Tax rate calculation</a:t>
            </a:r>
            <a:br>
              <a:rPr lang="en-US" sz="900" b="1" dirty="0"/>
            </a:br>
            <a:br>
              <a:rPr lang="en-US" sz="300" dirty="0"/>
            </a:br>
            <a:endParaRPr lang="en-US" sz="300" dirty="0"/>
          </a:p>
          <a:p>
            <a:pPr lvl="2" indent="-342900">
              <a:buFont typeface="Wingdings" panose="05000000000000000000" pitchFamily="2" charset="2"/>
              <a:buChar char="§"/>
            </a:pPr>
            <a:r>
              <a:rPr lang="en-US" b="1" dirty="0"/>
              <a:t>Formula</a:t>
            </a:r>
            <a:br>
              <a:rPr lang="en-US" sz="700" b="1" dirty="0"/>
            </a:br>
            <a:endParaRPr lang="en-US" sz="700" b="1" dirty="0"/>
          </a:p>
          <a:p>
            <a:pPr lvl="3" indent="-342900">
              <a:buFont typeface="Courier New" panose="02070309020205020404" pitchFamily="49" charset="0"/>
              <a:buChar char="o"/>
            </a:pPr>
            <a:r>
              <a:rPr lang="en-US" sz="2400" dirty="0"/>
              <a:t>Tax rate (millage) = </a:t>
            </a:r>
            <a:br>
              <a:rPr lang="en-US" sz="2400" dirty="0"/>
            </a:br>
            <a:r>
              <a:rPr lang="en-US" sz="2400" dirty="0"/>
              <a:t>	(tax requirement ÷ tax base)</a:t>
            </a:r>
            <a:br>
              <a:rPr lang="en-US" sz="1100" dirty="0"/>
            </a:br>
            <a:endParaRPr lang="en-US" sz="1100" dirty="0"/>
          </a:p>
          <a:p>
            <a:pPr lvl="2" indent="-342900">
              <a:buFont typeface="Wingdings" panose="05000000000000000000" pitchFamily="2" charset="2"/>
              <a:buChar char="§"/>
            </a:pPr>
            <a:r>
              <a:rPr lang="en-US" b="1" dirty="0"/>
              <a:t>Example: </a:t>
            </a:r>
            <a:r>
              <a:rPr lang="en-US" dirty="0"/>
              <a:t>tax required from municipal budget: $10 M; tax base after exemptions = $300 M</a:t>
            </a:r>
            <a:endParaRPr lang="en-US" b="1" dirty="0"/>
          </a:p>
          <a:p>
            <a:pPr lvl="3" indent="-342900">
              <a:buFont typeface="Courier New" panose="02070309020205020404" pitchFamily="49" charset="0"/>
              <a:buChar char="o"/>
            </a:pPr>
            <a:r>
              <a:rPr lang="en-US" sz="2400" dirty="0"/>
              <a:t>Tax rate (millage) = </a:t>
            </a:r>
          </a:p>
          <a:p>
            <a:pPr marL="1257300" lvl="3" indent="0">
              <a:buNone/>
            </a:pPr>
            <a:r>
              <a:rPr lang="en-US" sz="2400" dirty="0"/>
              <a:t>	$10M ÷ $300M = .0333, or 33.33 mils</a:t>
            </a:r>
          </a:p>
          <a:p>
            <a:pPr marL="800100" lvl="2" indent="0">
              <a:buNone/>
            </a:pPr>
            <a:br>
              <a:rPr lang="en-US" sz="2400" dirty="0"/>
            </a:br>
            <a:br>
              <a:rPr lang="en-US" sz="500" dirty="0"/>
            </a:br>
            <a:endParaRPr lang="en-US" sz="5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Investment</a:t>
            </a:r>
          </a:p>
          <a:p>
            <a:r>
              <a:rPr lang="en-US" dirty="0"/>
              <a:t>   </a:t>
            </a:r>
            <a:r>
              <a:rPr lang="en-US" dirty="0">
                <a:solidFill>
                  <a:srgbClr val="FF0000"/>
                </a:solidFill>
              </a:rPr>
              <a:t>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404654427"/>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41</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08704573"/>
      </p:ext>
    </p:extLst>
  </p:cSld>
  <p:clrMapOvr>
    <a:masterClrMapping/>
  </p:clrMapOvr>
</p:sld>
</file>

<file path=ppt/slides/slide6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75755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Taxation</a:t>
            </a:r>
            <a:br>
              <a:rPr lang="en-US" sz="100" b="1" dirty="0">
                <a:solidFill>
                  <a:srgbClr val="FF0000"/>
                </a:solidFill>
              </a:rPr>
            </a:br>
            <a:endParaRPr lang="en-US" sz="100" b="1" dirty="0">
              <a:solidFill>
                <a:srgbClr val="FF0000"/>
              </a:solidFill>
            </a:endParaRP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Homestead exemption calculation</a:t>
            </a:r>
            <a:br>
              <a:rPr lang="en-US" sz="900" b="1" dirty="0"/>
            </a:br>
            <a:br>
              <a:rPr lang="en-US" sz="300" dirty="0"/>
            </a:br>
            <a:endParaRPr lang="en-US" sz="300" dirty="0"/>
          </a:p>
          <a:p>
            <a:pPr lvl="2" indent="-342900">
              <a:buFont typeface="Wingdings" panose="05000000000000000000" pitchFamily="2" charset="2"/>
              <a:buChar char="§"/>
            </a:pPr>
            <a:r>
              <a:rPr lang="en-US" b="1" dirty="0"/>
              <a:t>Formula and example</a:t>
            </a:r>
            <a:br>
              <a:rPr lang="en-US" sz="700" b="1" dirty="0"/>
            </a:br>
            <a:endParaRPr lang="en-US" sz="700" b="1" dirty="0"/>
          </a:p>
          <a:p>
            <a:pPr marL="1257300" lvl="3" indent="0">
              <a:buNone/>
            </a:pPr>
            <a:r>
              <a:rPr lang="en-US" sz="2400" dirty="0"/>
              <a:t>   assessed value		$360,000</a:t>
            </a:r>
          </a:p>
          <a:p>
            <a:pPr marL="1257300" lvl="3" indent="0">
              <a:buNone/>
            </a:pPr>
            <a:r>
              <a:rPr lang="en-US" sz="2400" dirty="0"/>
              <a:t>- homestead exemption    	    50,000</a:t>
            </a:r>
          </a:p>
          <a:p>
            <a:pPr marL="1257300" lvl="3" indent="0">
              <a:buNone/>
            </a:pPr>
            <a:r>
              <a:rPr lang="en-US" sz="2400" dirty="0"/>
              <a:t>= taxable value		$310,000</a:t>
            </a:r>
            <a:br>
              <a:rPr lang="en-US" sz="2400" dirty="0"/>
            </a:br>
            <a:br>
              <a:rPr lang="en-US" sz="500" dirty="0"/>
            </a:br>
            <a:endParaRPr lang="en-US" sz="500" dirty="0"/>
          </a:p>
          <a:p>
            <a:pPr marL="400050" lvl="1" indent="0">
              <a:buNone/>
            </a:pPr>
            <a:r>
              <a:rPr lang="en-US" sz="700" dirty="0"/>
              <a:t>	</a:t>
            </a:r>
            <a:br>
              <a:rPr lang="en-US" sz="700" dirty="0"/>
            </a:b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Investment</a:t>
            </a:r>
          </a:p>
          <a:p>
            <a:r>
              <a:rPr lang="en-US" dirty="0"/>
              <a:t>   </a:t>
            </a:r>
            <a:r>
              <a:rPr lang="en-US" dirty="0">
                <a:solidFill>
                  <a:srgbClr val="FF0000"/>
                </a:solidFill>
              </a:rPr>
              <a:t>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508161142"/>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42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3966164"/>
      </p:ext>
    </p:extLst>
  </p:cSld>
  <p:clrMapOvr>
    <a:masterClrMapping/>
  </p:clrMapOvr>
</p:sld>
</file>

<file path=ppt/slides/slide6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7575550"/>
          </a:xfrm>
        </p:spPr>
        <p:txBody>
          <a:bodyPr>
            <a:normAutofit/>
          </a:bodyPr>
          <a:lstStyle/>
          <a:p>
            <a:pPr marL="0" indent="0">
              <a:buNone/>
            </a:pPr>
            <a:r>
              <a:rPr lang="en-US" sz="2400" b="1" dirty="0">
                <a:solidFill>
                  <a:srgbClr val="FF0000"/>
                </a:solidFill>
              </a:rPr>
              <a:t>Real Estate Applications</a:t>
            </a:r>
            <a:endParaRPr lang="en-US" sz="1200" b="1" dirty="0">
              <a:solidFill>
                <a:srgbClr val="FF0000"/>
              </a:solidFill>
            </a:endParaRPr>
          </a:p>
          <a:p>
            <a:pPr marL="0" indent="0">
              <a:buNone/>
            </a:pPr>
            <a:endParaRPr lang="en-US" sz="200" b="1" dirty="0">
              <a:solidFill>
                <a:srgbClr val="FF0000"/>
              </a:solidFill>
            </a:endParaRPr>
          </a:p>
          <a:p>
            <a:pPr marL="400050" lvl="1" indent="0">
              <a:buNone/>
            </a:pPr>
            <a:endParaRPr lang="en-US" sz="200" dirty="0"/>
          </a:p>
          <a:p>
            <a:pPr marL="400050" lvl="1" indent="0">
              <a:buNone/>
            </a:pPr>
            <a:r>
              <a:rPr lang="en-US" sz="2400" b="1" dirty="0">
                <a:solidFill>
                  <a:srgbClr val="FF0000"/>
                </a:solidFill>
              </a:rPr>
              <a:t>Taxation</a:t>
            </a:r>
            <a:br>
              <a:rPr lang="en-US" sz="100" b="1" dirty="0">
                <a:solidFill>
                  <a:srgbClr val="FF0000"/>
                </a:solidFill>
              </a:rPr>
            </a:br>
            <a:endParaRPr lang="en-US" sz="100" b="1" dirty="0">
              <a:solidFill>
                <a:srgbClr val="FF0000"/>
              </a:solidFill>
            </a:endParaRP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Property tax calculation</a:t>
            </a:r>
            <a:br>
              <a:rPr lang="en-US" sz="2400" b="1" dirty="0"/>
            </a:br>
            <a:endParaRPr lang="en-US" sz="300" dirty="0"/>
          </a:p>
          <a:p>
            <a:pPr lvl="2" indent="-342900">
              <a:buFont typeface="Wingdings" panose="05000000000000000000" pitchFamily="2" charset="2"/>
              <a:buChar char="§"/>
            </a:pPr>
            <a:r>
              <a:rPr lang="en-US" b="1" dirty="0"/>
              <a:t>Formula</a:t>
            </a:r>
            <a:br>
              <a:rPr lang="en-US" sz="100" b="1" dirty="0"/>
            </a:br>
            <a:endParaRPr lang="en-US" sz="100" b="1" dirty="0"/>
          </a:p>
          <a:p>
            <a:pPr marL="1257300" lvl="3" indent="0">
              <a:buNone/>
            </a:pPr>
            <a:r>
              <a:rPr lang="en-US" sz="2400" dirty="0"/>
              <a:t>(1)	taxable value of property x tax rate 	(mill rate) for each taxing authority</a:t>
            </a:r>
          </a:p>
          <a:p>
            <a:pPr marL="1714500" lvl="3" indent="-457200">
              <a:buAutoNum type="arabicParenBoth" startAt="2"/>
            </a:pPr>
            <a:r>
              <a:rPr lang="en-US" sz="2400" dirty="0"/>
              <a:t>total tax = sum of all taxes</a:t>
            </a:r>
          </a:p>
          <a:p>
            <a:pPr marL="1257300" lvl="2" indent="-457200">
              <a:buFont typeface="Wingdings" panose="05000000000000000000" pitchFamily="2" charset="2"/>
              <a:buChar char="§"/>
            </a:pPr>
            <a:r>
              <a:rPr lang="en-US" b="1" dirty="0"/>
              <a:t>Example: </a:t>
            </a:r>
            <a:r>
              <a:rPr lang="en-US" dirty="0"/>
              <a:t>taxable value after exemptions = $400 K; rates as shown; property tax is:</a:t>
            </a:r>
            <a:br>
              <a:rPr lang="en-US" sz="500" dirty="0"/>
            </a:br>
            <a:endParaRPr lang="en-US" sz="500" dirty="0"/>
          </a:p>
          <a:p>
            <a:pPr marL="400050" lvl="1" indent="0">
              <a:spcBef>
                <a:spcPts val="300"/>
              </a:spcBef>
              <a:spcAft>
                <a:spcPts val="200"/>
              </a:spcAft>
              <a:buNone/>
            </a:pPr>
            <a:r>
              <a:rPr lang="en-US" sz="700" dirty="0"/>
              <a:t>	</a:t>
            </a:r>
            <a:br>
              <a:rPr lang="en-US" sz="700" dirty="0"/>
            </a:br>
            <a:r>
              <a:rPr lang="en-US" sz="700" dirty="0"/>
              <a:t>	</a:t>
            </a:r>
            <a:r>
              <a:rPr lang="en-US" sz="2400" dirty="0"/>
              <a:t>School tax:  $400,000  x 10 mills	=  $4,000</a:t>
            </a:r>
          </a:p>
          <a:p>
            <a:pPr marL="400050" lvl="1" indent="0">
              <a:spcBef>
                <a:spcPts val="300"/>
              </a:spcBef>
              <a:spcAft>
                <a:spcPts val="200"/>
              </a:spcAft>
              <a:buNone/>
            </a:pPr>
            <a:r>
              <a:rPr lang="en-US" sz="2400" dirty="0"/>
              <a:t>	City tax:         400,000  x  4 mills	=    1,600</a:t>
            </a:r>
          </a:p>
          <a:p>
            <a:pPr marL="400050" lvl="1" indent="0">
              <a:spcBef>
                <a:spcPts val="300"/>
              </a:spcBef>
              <a:spcAft>
                <a:spcPts val="200"/>
              </a:spcAft>
              <a:buNone/>
            </a:pPr>
            <a:r>
              <a:rPr lang="en-US" sz="2400" dirty="0"/>
              <a:t>	County tax:   400,000  x  3 mills	=    </a:t>
            </a:r>
            <a:r>
              <a:rPr lang="en-US" sz="2400" u="sng" dirty="0"/>
              <a:t>1,200</a:t>
            </a:r>
          </a:p>
          <a:p>
            <a:pPr marL="400050" lvl="1" indent="0">
              <a:spcBef>
                <a:spcPts val="300"/>
              </a:spcBef>
              <a:spcAft>
                <a:spcPts val="200"/>
              </a:spcAft>
              <a:buNone/>
            </a:pPr>
            <a:r>
              <a:rPr lang="en-US" sz="2400" dirty="0"/>
              <a:t>	Total tax:	    		   	=  $6,800</a:t>
            </a:r>
          </a:p>
          <a:p>
            <a:pPr marL="400050" lvl="1" indent="0">
              <a:buNone/>
            </a:pP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Investment</a:t>
            </a:r>
          </a:p>
          <a:p>
            <a:r>
              <a:rPr lang="en-US" dirty="0"/>
              <a:t>   </a:t>
            </a:r>
            <a:r>
              <a:rPr lang="en-US" dirty="0">
                <a:solidFill>
                  <a:srgbClr val="FF0000"/>
                </a:solidFill>
              </a:rPr>
              <a:t>Taxation</a:t>
            </a:r>
          </a:p>
          <a:p>
            <a:r>
              <a:rPr lang="en-US" dirty="0"/>
              <a:t>   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998589245"/>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43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24886289"/>
      </p:ext>
    </p:extLst>
  </p:cSld>
  <p:clrMapOvr>
    <a:masterClrMapping/>
  </p:clrMapOvr>
</p:sld>
</file>

<file path=ppt/slides/slide6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7118350"/>
          </a:xfrm>
        </p:spPr>
        <p:txBody>
          <a:bodyPr>
            <a:normAutofit/>
          </a:bodyPr>
          <a:lstStyle/>
          <a:p>
            <a:pPr marL="0" indent="0">
              <a:buNone/>
            </a:pPr>
            <a:r>
              <a:rPr lang="en-US" sz="2400" b="1" dirty="0">
                <a:solidFill>
                  <a:srgbClr val="FF0000"/>
                </a:solidFill>
              </a:rPr>
              <a:t>Real Estate Applications: Closings</a:t>
            </a:r>
            <a:br>
              <a:rPr lang="en-US" sz="100" b="1" dirty="0">
                <a:solidFill>
                  <a:srgbClr val="FF0000"/>
                </a:solidFill>
              </a:rPr>
            </a:br>
            <a:endParaRPr lang="en-US" sz="100" b="1" dirty="0">
              <a:solidFill>
                <a:srgbClr val="FF0000"/>
              </a:solidFill>
            </a:endParaRP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Prorations: 12-month/ 30-day method and 365-day method</a:t>
            </a:r>
            <a:br>
              <a:rPr lang="en-US" sz="2400" b="1" dirty="0"/>
            </a:br>
            <a:endParaRPr lang="en-US" sz="300" dirty="0"/>
          </a:p>
          <a:p>
            <a:pPr lvl="2" indent="-342900">
              <a:buFont typeface="Wingdings" panose="05000000000000000000" pitchFamily="2" charset="2"/>
              <a:buChar char="§"/>
            </a:pPr>
            <a:r>
              <a:rPr lang="en-US" b="1" dirty="0"/>
              <a:t>Formulas and rules: both methods</a:t>
            </a:r>
            <a:br>
              <a:rPr lang="en-US" sz="100" b="1" dirty="0"/>
            </a:br>
            <a:br>
              <a:rPr lang="en-US" sz="100" b="1" dirty="0"/>
            </a:br>
            <a:br>
              <a:rPr lang="en-US" sz="100" b="1" dirty="0"/>
            </a:br>
            <a:endParaRPr lang="en-US" sz="100" b="1" dirty="0"/>
          </a:p>
          <a:p>
            <a:pPr marL="1714500" lvl="3" indent="-457200">
              <a:spcBef>
                <a:spcPts val="0"/>
              </a:spcBef>
              <a:buAutoNum type="arabicParenBoth"/>
            </a:pPr>
            <a:r>
              <a:rPr lang="en-US" sz="2400" dirty="0"/>
              <a:t>Identify daily amount of proration: </a:t>
            </a:r>
            <a:br>
              <a:rPr lang="en-US" sz="2400" dirty="0"/>
            </a:br>
            <a:r>
              <a:rPr lang="en-US" sz="2400" b="1" dirty="0"/>
              <a:t>12-month/ 30-day method: </a:t>
            </a:r>
            <a:r>
              <a:rPr lang="en-US" sz="2400" dirty="0"/>
              <a:t>divide total proration amount  by 12 for monthly; 360 or 30 for daily amounts</a:t>
            </a:r>
            <a:br>
              <a:rPr lang="en-US" sz="2400" dirty="0"/>
            </a:br>
            <a:r>
              <a:rPr lang="en-US" sz="2400" b="1" dirty="0"/>
              <a:t>365-day method:</a:t>
            </a:r>
            <a:r>
              <a:rPr lang="en-US" sz="2400" dirty="0"/>
              <a:t> divide total by 365 or # days in month for monthly proration</a:t>
            </a:r>
            <a:br>
              <a:rPr lang="en-US" sz="100" dirty="0"/>
            </a:br>
            <a:br>
              <a:rPr lang="en-US" sz="100" dirty="0"/>
            </a:br>
            <a:br>
              <a:rPr lang="en-US" sz="100" b="1" dirty="0"/>
            </a:br>
            <a:endParaRPr lang="en-US" sz="100" b="1" dirty="0"/>
          </a:p>
          <a:p>
            <a:pPr marL="1714500" lvl="3" indent="-457200">
              <a:spcBef>
                <a:spcPts val="0"/>
              </a:spcBef>
              <a:buAutoNum type="arabicParenBoth" startAt="2"/>
            </a:pPr>
            <a:r>
              <a:rPr lang="en-US" sz="2400" dirty="0"/>
              <a:t>Identify seller’s # days</a:t>
            </a:r>
          </a:p>
          <a:p>
            <a:pPr marL="1714500" lvl="3" indent="-457200">
              <a:spcBef>
                <a:spcPts val="0"/>
              </a:spcBef>
              <a:buAutoNum type="arabicParenBoth" startAt="2"/>
            </a:pPr>
            <a:r>
              <a:rPr lang="en-US" sz="2400" dirty="0"/>
              <a:t>Seller’s days x daily amt. = seller’s share</a:t>
            </a:r>
            <a:br>
              <a:rPr lang="en-US" sz="100" dirty="0"/>
            </a:br>
            <a:br>
              <a:rPr lang="en-US" sz="100" dirty="0"/>
            </a:br>
            <a:br>
              <a:rPr lang="en-US" sz="100" dirty="0"/>
            </a:br>
            <a:endParaRPr lang="en-US" sz="100" dirty="0"/>
          </a:p>
          <a:p>
            <a:pPr marL="1714500" lvl="3" indent="-457200">
              <a:spcBef>
                <a:spcPts val="0"/>
              </a:spcBef>
              <a:buAutoNum type="arabicParenBoth" startAt="2"/>
            </a:pPr>
            <a:r>
              <a:rPr lang="en-US" sz="2400" dirty="0"/>
              <a:t>(Total proration – seller’s share) = buyer’s share</a:t>
            </a:r>
            <a:br>
              <a:rPr lang="en-US" sz="100" dirty="0"/>
            </a:br>
            <a:endParaRPr lang="en-US" sz="100" dirty="0"/>
          </a:p>
          <a:p>
            <a:pPr marL="1714500" lvl="3" indent="-457200">
              <a:spcBef>
                <a:spcPts val="0"/>
              </a:spcBef>
              <a:buAutoNum type="arabicParenBoth" startAt="2"/>
            </a:pPr>
            <a:r>
              <a:rPr lang="en-US" sz="2400" dirty="0"/>
              <a:t>Credit/debit buyer/seller accordingly</a:t>
            </a:r>
          </a:p>
          <a:p>
            <a:pPr marL="400050" lvl="1" indent="0">
              <a:buNone/>
            </a:pP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a:t>
            </a:r>
            <a:r>
              <a:rPr lang="en-US" dirty="0">
                <a:solidFill>
                  <a:srgbClr val="FF0000"/>
                </a:solidFill>
              </a:rPr>
              <a:t>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135460653"/>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44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09574836"/>
      </p:ext>
    </p:extLst>
  </p:cSld>
  <p:clrMapOvr>
    <a:masterClrMapping/>
  </p:clrMapOvr>
</p:sld>
</file>

<file path=ppt/slides/slide6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781801" cy="71183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 Closings</a:t>
            </a:r>
            <a:br>
              <a:rPr lang="en-US" sz="100" b="1" dirty="0">
                <a:solidFill>
                  <a:srgbClr val="FF0000"/>
                </a:solidFill>
              </a:rPr>
            </a:br>
            <a:endParaRPr lang="en-US" sz="100" b="1" dirty="0">
              <a:solidFill>
                <a:srgbClr val="FF0000"/>
              </a:solidFill>
            </a:endParaRP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Prorations</a:t>
            </a:r>
            <a:br>
              <a:rPr lang="en-US" sz="2400" b="1" dirty="0"/>
            </a:br>
            <a:endParaRPr lang="en-US" sz="300" dirty="0"/>
          </a:p>
          <a:p>
            <a:pPr lvl="2" indent="-342900">
              <a:buFont typeface="Wingdings" panose="05000000000000000000" pitchFamily="2" charset="2"/>
              <a:buChar char="§"/>
            </a:pPr>
            <a:r>
              <a:rPr lang="en-US" b="1" dirty="0"/>
              <a:t>Example data: </a:t>
            </a:r>
            <a:r>
              <a:rPr lang="en-US" dirty="0"/>
              <a:t>Closing is January 25; belongs to seller; monthly rent received = $2,400; taxes = $4,000, paid in arrears.</a:t>
            </a:r>
          </a:p>
          <a:p>
            <a:pPr lvl="2" indent="-342900">
              <a:buFont typeface="Wingdings" panose="05000000000000000000" pitchFamily="2" charset="2"/>
              <a:buChar char="§"/>
            </a:pPr>
            <a:r>
              <a:rPr lang="en-US" b="1" dirty="0"/>
              <a:t>Rent proration: 365-day method</a:t>
            </a:r>
          </a:p>
          <a:p>
            <a:pPr lvl="2" indent="-342900">
              <a:buFont typeface="Wingdings" panose="05000000000000000000" pitchFamily="2" charset="2"/>
              <a:buChar char="§"/>
            </a:pPr>
            <a:br>
              <a:rPr lang="en-US" sz="100" b="1" dirty="0"/>
            </a:br>
            <a:br>
              <a:rPr lang="en-US" sz="100" b="1" dirty="0"/>
            </a:br>
            <a:endParaRPr lang="en-US" sz="100" b="1" dirty="0"/>
          </a:p>
          <a:p>
            <a:pPr marL="1714500" lvl="3" indent="-457200">
              <a:buAutoNum type="arabicParenBoth"/>
            </a:pPr>
            <a:r>
              <a:rPr lang="en-US" sz="2400" dirty="0"/>
              <a:t>Daily amount: $2,400/</a:t>
            </a:r>
            <a:r>
              <a:rPr lang="en-US" sz="2400" dirty="0" err="1"/>
              <a:t>mo</a:t>
            </a:r>
            <a:r>
              <a:rPr lang="en-US" sz="2400" dirty="0"/>
              <a:t> ÷ 31 days = $77.42 daily amt.</a:t>
            </a:r>
            <a:br>
              <a:rPr lang="en-US" sz="100" b="1" dirty="0"/>
            </a:br>
            <a:endParaRPr lang="en-US" sz="100" b="1" dirty="0"/>
          </a:p>
          <a:p>
            <a:pPr marL="1714500" lvl="3" indent="-457200">
              <a:buAutoNum type="arabicParenBoth" startAt="2"/>
            </a:pPr>
            <a:r>
              <a:rPr lang="en-US" sz="2400" dirty="0"/>
              <a:t># Seller’s days = 25</a:t>
            </a:r>
          </a:p>
          <a:p>
            <a:pPr marL="1714500" lvl="3" indent="-457200">
              <a:buAutoNum type="arabicParenBoth" startAt="2"/>
            </a:pPr>
            <a:r>
              <a:rPr lang="en-US" sz="2400" dirty="0"/>
              <a:t>Seller’s share = 25 x $77.42 = $1,935.50</a:t>
            </a:r>
          </a:p>
          <a:p>
            <a:pPr marL="1714500" lvl="3" indent="-457200">
              <a:buAutoNum type="arabicParenBoth" startAt="2"/>
            </a:pPr>
            <a:br>
              <a:rPr lang="en-US" sz="100" dirty="0"/>
            </a:br>
            <a:endParaRPr lang="en-US" sz="100" dirty="0"/>
          </a:p>
          <a:p>
            <a:pPr marL="1714500" lvl="3" indent="-457200">
              <a:buAutoNum type="arabicParenBoth" startAt="2"/>
            </a:pPr>
            <a:r>
              <a:rPr lang="en-US" sz="2400" dirty="0"/>
              <a:t>Buyer’s share = (2,400 – 1,935.50) = $464.50</a:t>
            </a:r>
            <a:br>
              <a:rPr lang="en-US" sz="100" dirty="0"/>
            </a:br>
            <a:endParaRPr lang="en-US" sz="100" dirty="0"/>
          </a:p>
          <a:p>
            <a:pPr marL="1714500" lvl="3" indent="-457200">
              <a:buAutoNum type="arabicParenBoth" startAt="2"/>
            </a:pPr>
            <a:r>
              <a:rPr lang="en-US" sz="2400" dirty="0"/>
              <a:t>Credit buyer, debit seller $464.50</a:t>
            </a:r>
          </a:p>
          <a:p>
            <a:pPr marL="400050" lvl="1" indent="0">
              <a:buNone/>
            </a:pP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a:t>
            </a:r>
            <a:r>
              <a:rPr lang="en-US" dirty="0">
                <a:solidFill>
                  <a:srgbClr val="FF0000"/>
                </a:solidFill>
              </a:rPr>
              <a:t>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396215960"/>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45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36096438"/>
      </p:ext>
    </p:extLst>
  </p:cSld>
  <p:clrMapOvr>
    <a:masterClrMapping/>
  </p:clrMapOvr>
</p:sld>
</file>

<file path=ppt/slides/slide6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04800"/>
            <a:ext cx="1981199" cy="1447800"/>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a:t>
            </a:r>
            <a:r>
              <a:rPr lang="en-US" sz="1000" dirty="0"/>
              <a:t> </a:t>
            </a:r>
            <a:br>
              <a:rPr lang="en-US" sz="100" dirty="0"/>
            </a:br>
            <a:br>
              <a:rPr lang="en-US" sz="300" dirty="0"/>
            </a:br>
            <a:r>
              <a:rPr lang="en-US" sz="2400" dirty="0"/>
              <a:t>Real Estate</a:t>
            </a:r>
            <a:br>
              <a:rPr lang="en-US" sz="2400" dirty="0"/>
            </a:br>
            <a:r>
              <a:rPr lang="en-US" sz="2400" dirty="0"/>
              <a:t>Mathematics</a:t>
            </a:r>
            <a:br>
              <a:rPr lang="en-US" sz="1800" dirty="0"/>
            </a:br>
            <a:endParaRPr lang="en-US" sz="1800" dirty="0"/>
          </a:p>
        </p:txBody>
      </p:sp>
      <p:sp>
        <p:nvSpPr>
          <p:cNvPr id="7" name="Content Placeholder 6"/>
          <p:cNvSpPr>
            <a:spLocks noGrp="1"/>
          </p:cNvSpPr>
          <p:nvPr>
            <p:ph idx="1"/>
          </p:nvPr>
        </p:nvSpPr>
        <p:spPr>
          <a:xfrm>
            <a:off x="2362199" y="273050"/>
            <a:ext cx="6857997" cy="71183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Real Estate Applications: Closings</a:t>
            </a:r>
            <a:br>
              <a:rPr lang="en-US" sz="100" b="1" dirty="0">
                <a:solidFill>
                  <a:srgbClr val="FF0000"/>
                </a:solidFill>
              </a:rPr>
            </a:br>
            <a:endParaRPr lang="en-US" sz="100" b="1" dirty="0">
              <a:solidFill>
                <a:srgbClr val="FF0000"/>
              </a:solidFill>
            </a:endParaRPr>
          </a:p>
          <a:p>
            <a:pPr marL="400050" lvl="1" indent="0">
              <a:buNone/>
            </a:pPr>
            <a:endParaRPr lang="en-US" sz="100" b="1" dirty="0">
              <a:solidFill>
                <a:srgbClr val="FF0000"/>
              </a:solidFill>
            </a:endParaRPr>
          </a:p>
          <a:p>
            <a:pPr marL="400050" lvl="1" indent="0">
              <a:buNone/>
            </a:pPr>
            <a:endParaRPr lang="en-US" sz="100" b="1" dirty="0"/>
          </a:p>
          <a:p>
            <a:pPr marL="400050" lvl="1" indent="0">
              <a:buNone/>
            </a:pPr>
            <a:endParaRPr lang="en-US" sz="100" b="1" dirty="0"/>
          </a:p>
          <a:p>
            <a:pPr marL="400050" lvl="1" indent="0">
              <a:buNone/>
            </a:pPr>
            <a:br>
              <a:rPr lang="en-US" sz="100" b="1" dirty="0"/>
            </a:br>
            <a:endParaRPr lang="en-US" sz="100" b="1" dirty="0"/>
          </a:p>
          <a:p>
            <a:pPr lvl="1" indent="-342900">
              <a:buFont typeface="Wingdings" panose="05000000000000000000" pitchFamily="2" charset="2"/>
              <a:buChar char="q"/>
            </a:pPr>
            <a:r>
              <a:rPr lang="en-US" sz="2400" b="1" dirty="0"/>
              <a:t>Prorations</a:t>
            </a:r>
            <a:br>
              <a:rPr lang="en-US" sz="2400" b="1" dirty="0"/>
            </a:br>
            <a:endParaRPr lang="en-US" sz="300" dirty="0"/>
          </a:p>
          <a:p>
            <a:pPr lvl="2" indent="-342900">
              <a:spcAft>
                <a:spcPts val="500"/>
              </a:spcAft>
              <a:buFont typeface="Wingdings" panose="05000000000000000000" pitchFamily="2" charset="2"/>
              <a:buChar char="§"/>
            </a:pPr>
            <a:r>
              <a:rPr lang="en-US" b="1" dirty="0"/>
              <a:t>Example data: </a:t>
            </a:r>
            <a:r>
              <a:rPr lang="en-US" dirty="0"/>
              <a:t>Closing is Jan 25; belongs to seller; taxes = $2,000, paid in arrears.</a:t>
            </a:r>
          </a:p>
          <a:p>
            <a:pPr lvl="2" indent="-342900">
              <a:spcAft>
                <a:spcPts val="500"/>
              </a:spcAft>
              <a:buFont typeface="Wingdings" panose="05000000000000000000" pitchFamily="2" charset="2"/>
              <a:buChar char="§"/>
            </a:pPr>
            <a:r>
              <a:rPr lang="en-US" b="1" dirty="0"/>
              <a:t>Tax proration: 365-day method </a:t>
            </a:r>
            <a:r>
              <a:rPr lang="en-US" dirty="0"/>
              <a:t> </a:t>
            </a:r>
          </a:p>
          <a:p>
            <a:pPr lvl="2" indent="-342900">
              <a:spcAft>
                <a:spcPts val="500"/>
              </a:spcAft>
              <a:buFont typeface="Wingdings" panose="05000000000000000000" pitchFamily="2" charset="2"/>
              <a:buChar char="§"/>
            </a:pPr>
            <a:br>
              <a:rPr lang="en-US" sz="100" b="1" dirty="0"/>
            </a:br>
            <a:br>
              <a:rPr lang="en-US" sz="100" b="1" dirty="0"/>
            </a:br>
            <a:endParaRPr lang="en-US" sz="100" b="1" dirty="0"/>
          </a:p>
          <a:p>
            <a:pPr marL="1714500" lvl="3" indent="-457200">
              <a:spcAft>
                <a:spcPts val="500"/>
              </a:spcAft>
              <a:buAutoNum type="arabicParenBoth"/>
            </a:pPr>
            <a:r>
              <a:rPr lang="en-US" sz="2400" dirty="0"/>
              <a:t>$4,000 ÷ 365 days = $10.96 daily amt.</a:t>
            </a:r>
            <a:br>
              <a:rPr lang="en-US" sz="100" b="1" dirty="0"/>
            </a:br>
            <a:endParaRPr lang="en-US" sz="100" b="1" dirty="0"/>
          </a:p>
          <a:p>
            <a:pPr marL="1714500" lvl="3" indent="-457200">
              <a:spcAft>
                <a:spcPts val="500"/>
              </a:spcAft>
              <a:buAutoNum type="arabicParenBoth" startAt="2"/>
            </a:pPr>
            <a:r>
              <a:rPr lang="en-US" sz="2400" dirty="0"/>
              <a:t>Seller’s days = 25</a:t>
            </a:r>
          </a:p>
          <a:p>
            <a:pPr marL="1714500" lvl="3" indent="-457200">
              <a:spcAft>
                <a:spcPts val="500"/>
              </a:spcAft>
              <a:buAutoNum type="arabicParenBoth" startAt="2"/>
            </a:pPr>
            <a:r>
              <a:rPr lang="en-US" sz="2400" dirty="0"/>
              <a:t>Seller’s share = 25 x $10.96 = $274</a:t>
            </a:r>
          </a:p>
          <a:p>
            <a:pPr marL="1714500" lvl="3" indent="-457200">
              <a:spcAft>
                <a:spcPts val="500"/>
              </a:spcAft>
              <a:buAutoNum type="arabicParenBoth" startAt="2"/>
            </a:pPr>
            <a:br>
              <a:rPr lang="en-US" sz="100" dirty="0"/>
            </a:br>
            <a:endParaRPr lang="en-US" sz="100" dirty="0"/>
          </a:p>
          <a:p>
            <a:pPr marL="1714500" lvl="3" indent="-457200">
              <a:spcAft>
                <a:spcPts val="500"/>
              </a:spcAft>
              <a:buAutoNum type="arabicParenBoth" startAt="2"/>
            </a:pPr>
            <a:r>
              <a:rPr lang="en-US" sz="2400" dirty="0"/>
              <a:t>Buyer’s share = ($4,000 – 274) = $3,726</a:t>
            </a:r>
            <a:br>
              <a:rPr lang="en-US" sz="100" dirty="0"/>
            </a:br>
            <a:endParaRPr lang="en-US" sz="100" dirty="0"/>
          </a:p>
          <a:p>
            <a:pPr marL="1714500" lvl="3" indent="-457200">
              <a:spcAft>
                <a:spcPts val="500"/>
              </a:spcAft>
              <a:buAutoNum type="arabicParenBoth" startAt="2"/>
            </a:pPr>
            <a:r>
              <a:rPr lang="en-US" sz="2400" dirty="0"/>
              <a:t>Credit buyer, debit seller $274</a:t>
            </a:r>
          </a:p>
          <a:p>
            <a:pPr marL="400050" lvl="1" indent="0">
              <a:buNone/>
            </a:pPr>
            <a:endParaRPr lang="en-US" sz="700" dirty="0"/>
          </a:p>
        </p:txBody>
      </p:sp>
      <p:sp>
        <p:nvSpPr>
          <p:cNvPr id="8" name="Text Placeholder 7"/>
          <p:cNvSpPr>
            <a:spLocks noGrp="1"/>
          </p:cNvSpPr>
          <p:nvPr>
            <p:ph type="body" sz="half" idx="2"/>
          </p:nvPr>
        </p:nvSpPr>
        <p:spPr>
          <a:xfrm>
            <a:off x="304801" y="1752600"/>
            <a:ext cx="2057399" cy="3962400"/>
          </a:xfrm>
          <a:noFill/>
        </p:spPr>
        <p:txBody>
          <a:bodyPr>
            <a:normAutofit/>
          </a:bodyPr>
          <a:lstStyle/>
          <a:p>
            <a:endParaRPr lang="en-US" sz="1200" b="1" dirty="0">
              <a:solidFill>
                <a:srgbClr val="FF0000"/>
              </a:solidFill>
            </a:endParaRPr>
          </a:p>
          <a:p>
            <a:r>
              <a:rPr lang="en-US" b="1" dirty="0"/>
              <a:t>Basic Formulas and Functions</a:t>
            </a:r>
            <a:endParaRPr lang="en-US" sz="900" b="1" dirty="0"/>
          </a:p>
          <a:p>
            <a:endParaRPr lang="en-US" sz="900" b="1" dirty="0">
              <a:solidFill>
                <a:srgbClr val="FF0000"/>
              </a:solidFill>
            </a:endParaRPr>
          </a:p>
          <a:p>
            <a:r>
              <a:rPr lang="en-US" b="1" dirty="0">
                <a:solidFill>
                  <a:srgbClr val="FF0000"/>
                </a:solidFill>
              </a:rPr>
              <a:t>Real Estate Applications</a:t>
            </a:r>
          </a:p>
          <a:p>
            <a:r>
              <a:rPr lang="en-US" dirty="0"/>
              <a:t>   Legal descriptions</a:t>
            </a:r>
          </a:p>
          <a:p>
            <a:r>
              <a:rPr lang="en-US" dirty="0">
                <a:solidFill>
                  <a:srgbClr val="FF0000"/>
                </a:solidFill>
              </a:rPr>
              <a:t>   </a:t>
            </a:r>
            <a:r>
              <a:rPr lang="en-US" dirty="0"/>
              <a:t>Listing agreements</a:t>
            </a:r>
          </a:p>
          <a:p>
            <a:r>
              <a:rPr lang="en-US" dirty="0"/>
              <a:t>   Contracts for sale</a:t>
            </a:r>
          </a:p>
          <a:p>
            <a:r>
              <a:rPr lang="en-US" dirty="0"/>
              <a:t>   Appraisal</a:t>
            </a:r>
          </a:p>
          <a:p>
            <a:r>
              <a:rPr lang="en-US" dirty="0"/>
              <a:t>   Finance</a:t>
            </a:r>
          </a:p>
          <a:p>
            <a:r>
              <a:rPr lang="en-US" dirty="0"/>
              <a:t>   Investment</a:t>
            </a:r>
          </a:p>
          <a:p>
            <a:r>
              <a:rPr lang="en-US" dirty="0"/>
              <a:t>   Taxation</a:t>
            </a:r>
          </a:p>
          <a:p>
            <a:r>
              <a:rPr lang="en-US" dirty="0"/>
              <a:t>   </a:t>
            </a:r>
            <a:r>
              <a:rPr lang="en-US" dirty="0">
                <a:solidFill>
                  <a:srgbClr val="FF0000"/>
                </a:solidFill>
              </a:rPr>
              <a:t>Closings</a:t>
            </a:r>
          </a:p>
          <a:p>
            <a:endParaRPr lang="en-US" dirty="0"/>
          </a:p>
        </p:txBody>
      </p:sp>
      <p:cxnSp>
        <p:nvCxnSpPr>
          <p:cNvPr id="3" name="Straight Connector 2"/>
          <p:cNvCxnSpPr>
            <a:cxnSpLocks/>
          </p:cNvCxnSpPr>
          <p:nvPr/>
        </p:nvCxnSpPr>
        <p:spPr>
          <a:xfrm>
            <a:off x="2285999" y="304800"/>
            <a:ext cx="0" cy="6096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2103320951"/>
              </p:ext>
            </p:extLst>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Real Estate Mathematics         Slide 46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66220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br>
              <a:rPr lang="en-US" sz="2400" dirty="0"/>
            </a:br>
            <a:r>
              <a:rPr lang="en-US" sz="2400" dirty="0"/>
              <a:t># 4:</a:t>
            </a:r>
            <a:br>
              <a:rPr lang="en-US" sz="2400" dirty="0"/>
            </a:br>
            <a:r>
              <a:rPr lang="en-US" sz="2400" dirty="0"/>
              <a:t>Ownership</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fontScale="92500" lnSpcReduction="10000"/>
          </a:bodyPr>
          <a:lstStyle/>
          <a:p>
            <a:pPr marL="0" lvl="0" indent="0">
              <a:buNone/>
            </a:pPr>
            <a:r>
              <a:rPr lang="en-US" sz="2400" b="1" dirty="0">
                <a:solidFill>
                  <a:srgbClr val="FF0000"/>
                </a:solidFill>
              </a:rPr>
              <a:t>Time-Shares</a:t>
            </a:r>
          </a:p>
          <a:p>
            <a:pPr marL="0" lvl="0" indent="0">
              <a:buNone/>
            </a:pPr>
            <a:endParaRPr lang="en-US" sz="2600" b="1" dirty="0">
              <a:solidFill>
                <a:srgbClr val="FF0000"/>
              </a:solidFill>
            </a:endParaRPr>
          </a:p>
          <a:p>
            <a:pPr lvl="1">
              <a:buFont typeface="Wingdings" panose="05000000000000000000" pitchFamily="2" charset="2"/>
              <a:buChar char="q"/>
            </a:pPr>
            <a:r>
              <a:rPr lang="en-US" sz="2600" dirty="0"/>
              <a:t>Lease or ownership interest in a property for periodic use by owners or tenants on a scheduled basis</a:t>
            </a:r>
            <a:br>
              <a:rPr lang="en-US" sz="2600" dirty="0"/>
            </a:br>
            <a:endParaRPr lang="en-US" sz="2600" dirty="0"/>
          </a:p>
          <a:p>
            <a:pPr marL="457200" lvl="1" indent="0">
              <a:buNone/>
            </a:pPr>
            <a:r>
              <a:rPr lang="en-US" sz="2600" b="1" dirty="0"/>
              <a:t>Time share lease</a:t>
            </a:r>
          </a:p>
          <a:p>
            <a:pPr lvl="1">
              <a:buFont typeface="Wingdings" panose="05000000000000000000" pitchFamily="2" charset="2"/>
              <a:buChar char="q"/>
            </a:pPr>
            <a:r>
              <a:rPr lang="en-US" sz="2600" b="1" dirty="0"/>
              <a:t> </a:t>
            </a:r>
            <a:r>
              <a:rPr lang="en-US" sz="2600" dirty="0"/>
              <a:t>Tenant leases property per lease’s schedule</a:t>
            </a:r>
            <a:br>
              <a:rPr lang="en-US" sz="2600" dirty="0"/>
            </a:br>
            <a:endParaRPr lang="en-US" sz="2600" dirty="0"/>
          </a:p>
          <a:p>
            <a:pPr marL="457200" lvl="1" indent="0">
              <a:buNone/>
            </a:pPr>
            <a:r>
              <a:rPr lang="en-US" sz="2600" b="1" dirty="0"/>
              <a:t>Time share freehold</a:t>
            </a:r>
          </a:p>
          <a:p>
            <a:pPr lvl="1">
              <a:buFont typeface="Wingdings" panose="05000000000000000000" pitchFamily="2" charset="2"/>
              <a:buChar char="q"/>
            </a:pPr>
            <a:r>
              <a:rPr lang="en-US" sz="2600" dirty="0"/>
              <a:t>Tenants in common own undivided interests</a:t>
            </a:r>
          </a:p>
          <a:p>
            <a:pPr lvl="1">
              <a:buFont typeface="Wingdings" panose="05000000000000000000" pitchFamily="2" charset="2"/>
              <a:buChar char="q"/>
            </a:pPr>
            <a:r>
              <a:rPr lang="en-US" sz="2600" dirty="0"/>
              <a:t>Expenses and usage rules set by separate agreement upon acquisition</a:t>
            </a:r>
          </a:p>
          <a:p>
            <a:pPr marL="457200" lvl="1" indent="0">
              <a:buNone/>
            </a:pPr>
            <a:br>
              <a:rPr lang="en-US" sz="2400" b="1" dirty="0"/>
            </a:br>
            <a:endParaRPr lang="en-US" dirty="0"/>
          </a:p>
        </p:txBody>
      </p:sp>
      <p:sp>
        <p:nvSpPr>
          <p:cNvPr id="8" name="Text Placeholder 7"/>
          <p:cNvSpPr>
            <a:spLocks noGrp="1"/>
          </p:cNvSpPr>
          <p:nvPr>
            <p:ph type="body" sz="half" idx="2"/>
          </p:nvPr>
        </p:nvSpPr>
        <p:spPr>
          <a:xfrm>
            <a:off x="304801" y="1600200"/>
            <a:ext cx="1904999" cy="4114800"/>
          </a:xfrm>
          <a:noFill/>
        </p:spPr>
        <p:txBody>
          <a:bodyPr>
            <a:normAutofit/>
          </a:bodyPr>
          <a:lstStyle/>
          <a:p>
            <a:endParaRPr lang="en-US" sz="1200" b="1" dirty="0">
              <a:solidFill>
                <a:srgbClr val="FF0000"/>
              </a:solidFill>
            </a:endParaRPr>
          </a:p>
          <a:p>
            <a:r>
              <a:rPr lang="en-US" b="1" dirty="0"/>
              <a:t>Sole Ownership</a:t>
            </a:r>
          </a:p>
          <a:p>
            <a:endParaRPr lang="en-US" b="1" dirty="0">
              <a:solidFill>
                <a:srgbClr val="FF0000"/>
              </a:solidFill>
            </a:endParaRPr>
          </a:p>
          <a:p>
            <a:r>
              <a:rPr lang="en-US" b="1" dirty="0"/>
              <a:t>Co-Ownership</a:t>
            </a:r>
          </a:p>
          <a:p>
            <a:endParaRPr lang="en-US" b="1" dirty="0"/>
          </a:p>
          <a:p>
            <a:r>
              <a:rPr lang="en-US" b="1" dirty="0"/>
              <a:t>Estates in Trust</a:t>
            </a:r>
          </a:p>
          <a:p>
            <a:endParaRPr lang="en-US" b="1" dirty="0"/>
          </a:p>
          <a:p>
            <a:r>
              <a:rPr lang="en-US" b="1" dirty="0"/>
              <a:t>Ownership by Business Entities</a:t>
            </a:r>
          </a:p>
          <a:p>
            <a:endParaRPr lang="en-US" dirty="0"/>
          </a:p>
          <a:p>
            <a:r>
              <a:rPr lang="en-US" b="1" dirty="0"/>
              <a:t>Condominiums</a:t>
            </a:r>
          </a:p>
          <a:p>
            <a:endParaRPr lang="en-US" b="1" dirty="0"/>
          </a:p>
          <a:p>
            <a:r>
              <a:rPr lang="en-US" b="1" dirty="0"/>
              <a:t>Cooperatives</a:t>
            </a:r>
          </a:p>
          <a:p>
            <a:endParaRPr lang="en-US" b="1" dirty="0"/>
          </a:p>
          <a:p>
            <a:r>
              <a:rPr lang="en-US" b="1" dirty="0">
                <a:solidFill>
                  <a:srgbClr val="FF0000"/>
                </a:solidFill>
              </a:rPr>
              <a:t>Time-Shares</a:t>
            </a:r>
          </a:p>
          <a:p>
            <a:endParaRPr lang="en-US" dirty="0"/>
          </a:p>
          <a:p>
            <a:endParaRPr lang="en-US" dirty="0"/>
          </a:p>
        </p:txBody>
      </p:sp>
      <p:cxnSp>
        <p:nvCxnSpPr>
          <p:cNvPr id="3" name="Straight Connector 2"/>
          <p:cNvCxnSpPr/>
          <p:nvPr/>
        </p:nvCxnSpPr>
        <p:spPr>
          <a:xfrm>
            <a:off x="2209800" y="381000"/>
            <a:ext cx="0" cy="4419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4  Ownership                Slide 4-19</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cxnSp>
        <p:nvCxnSpPr>
          <p:cNvPr id="9" name="Straight Connector 8">
            <a:extLst>
              <a:ext uri="{FF2B5EF4-FFF2-40B4-BE49-F238E27FC236}">
                <a16:creationId xmlns:a16="http://schemas.microsoft.com/office/drawing/2014/main" id="{88AF7828-DD19-494E-8BA0-B283B5D11D6D}"/>
              </a:ext>
            </a:extLst>
          </p:cNvPr>
          <p:cNvCxnSpPr>
            <a:cxnSpLocks/>
          </p:cNvCxnSpPr>
          <p:nvPr/>
        </p:nvCxnSpPr>
        <p:spPr>
          <a:xfrm>
            <a:off x="2209800" y="457200"/>
            <a:ext cx="0" cy="525780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800483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14" name="Rectangle 13"/>
          <p:cNvSpPr/>
          <p:nvPr/>
        </p:nvSpPr>
        <p:spPr>
          <a:xfrm>
            <a:off x="0" y="0"/>
            <a:ext cx="9144001" cy="6858000"/>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571499" y="533400"/>
            <a:ext cx="8229600" cy="639762"/>
          </a:xfrm>
        </p:spPr>
        <p:txBody>
          <a:bodyPr>
            <a:noAutofit/>
          </a:bodyPr>
          <a:lstStyle/>
          <a:p>
            <a:r>
              <a:rPr lang="en-US" b="1" dirty="0">
                <a:solidFill>
                  <a:schemeClr val="bg1"/>
                </a:solidFill>
              </a:rPr>
              <a:t>Unit 5:</a:t>
            </a:r>
            <a:r>
              <a:rPr lang="en-US" dirty="0">
                <a:solidFill>
                  <a:schemeClr val="bg1"/>
                </a:solidFill>
              </a:rPr>
              <a:t> </a:t>
            </a:r>
            <a:r>
              <a:rPr lang="en-US" b="1" dirty="0">
                <a:solidFill>
                  <a:schemeClr val="bg1"/>
                </a:solidFill>
              </a:rPr>
              <a:t>LIENS &amp; ENCUMBRANCES</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3143247" y="1545494"/>
          <a:ext cx="3086102" cy="37670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599" y="64008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a:t>
                      </a:r>
                      <a:r>
                        <a:rPr lang="fr-FR" sz="1200" baseline="0" dirty="0">
                          <a:solidFill>
                            <a:schemeClr val="bg1">
                              <a:lumMod val="65000"/>
                            </a:schemeClr>
                          </a:solidFill>
                          <a:latin typeface="+mj-lt"/>
                        </a:rPr>
                        <a:t># 5  Liens &amp; Encumbrances             Slide 5-1</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890137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Encumbrances</a:t>
            </a:r>
          </a:p>
          <a:p>
            <a:pPr marL="0" indent="0">
              <a:buNone/>
            </a:pPr>
            <a:endParaRPr lang="en-US" sz="2400" dirty="0"/>
          </a:p>
          <a:p>
            <a:pPr lvl="1" indent="-342900">
              <a:buFont typeface="Wingdings" panose="05000000000000000000" pitchFamily="2" charset="2"/>
              <a:buChar char="q"/>
            </a:pPr>
            <a:r>
              <a:rPr lang="en-US" sz="2400" dirty="0"/>
              <a:t>Non-possessory interests limiting the legal owner's rights</a:t>
            </a:r>
            <a:br>
              <a:rPr lang="en-US" sz="2400" dirty="0"/>
            </a:br>
            <a:endParaRPr lang="en-US" sz="2400" dirty="0"/>
          </a:p>
          <a:p>
            <a:pPr lvl="1" indent="-342900">
              <a:buFont typeface="Wingdings" panose="05000000000000000000" pitchFamily="2" charset="2"/>
              <a:buChar char="q"/>
            </a:pPr>
            <a:r>
              <a:rPr lang="en-US" sz="2400" dirty="0"/>
              <a:t>Encumbrances do not include possession, thus is a lesser interest than freehold and not an estate</a:t>
            </a:r>
            <a:br>
              <a:rPr lang="en-US" sz="2400" dirty="0"/>
            </a:br>
            <a:endParaRPr lang="en-US" sz="2400" dirty="0"/>
          </a:p>
          <a:p>
            <a:pPr lvl="1" indent="-342900">
              <a:buFont typeface="Wingdings" panose="05000000000000000000" pitchFamily="2" charset="2"/>
              <a:buChar char="q"/>
            </a:pPr>
            <a:r>
              <a:rPr lang="en-US" sz="2400" dirty="0"/>
              <a:t>Two overall types of encumbrance:</a:t>
            </a:r>
          </a:p>
          <a:p>
            <a:pPr lvl="2" indent="-342900">
              <a:buFont typeface="Wingdings" panose="05000000000000000000" pitchFamily="2" charset="2"/>
              <a:buChar char="§"/>
            </a:pPr>
            <a:r>
              <a:rPr lang="en-US" dirty="0"/>
              <a:t>Encumbrances that affect use</a:t>
            </a:r>
          </a:p>
          <a:p>
            <a:pPr lvl="2" indent="-342900">
              <a:buFont typeface="Wingdings" panose="05000000000000000000" pitchFamily="2" charset="2"/>
              <a:buChar char="§"/>
            </a:pPr>
            <a:r>
              <a:rPr lang="en-US" dirty="0"/>
              <a:t>Encumbrances that affect ownership, value &amp; transfer</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5-2</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466318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Encumbrances</a:t>
            </a:r>
          </a:p>
          <a:p>
            <a:pPr marL="0" indent="0">
              <a:buNone/>
            </a:pPr>
            <a:endParaRPr lang="en-US" sz="2400" dirty="0"/>
          </a:p>
          <a:p>
            <a:pPr marL="457200" lvl="1" indent="0">
              <a:buNone/>
            </a:pPr>
            <a:r>
              <a:rPr lang="en-US" sz="2400" b="1" dirty="0"/>
              <a:t>Encumbrances affecting use</a:t>
            </a:r>
          </a:p>
          <a:p>
            <a:pPr lvl="1">
              <a:buFont typeface="Wingdings" panose="05000000000000000000" pitchFamily="2" charset="2"/>
              <a:buChar char="q"/>
            </a:pPr>
            <a:r>
              <a:rPr lang="en-US" sz="2400" dirty="0"/>
              <a:t>Easements</a:t>
            </a:r>
          </a:p>
          <a:p>
            <a:pPr lvl="1">
              <a:buFont typeface="Wingdings" panose="05000000000000000000" pitchFamily="2" charset="2"/>
              <a:buChar char="q"/>
            </a:pPr>
            <a:r>
              <a:rPr lang="en-US" sz="2400" dirty="0"/>
              <a:t>Encroachments</a:t>
            </a:r>
          </a:p>
          <a:p>
            <a:pPr lvl="1">
              <a:buFont typeface="Wingdings" panose="05000000000000000000" pitchFamily="2" charset="2"/>
              <a:buChar char="q"/>
            </a:pPr>
            <a:r>
              <a:rPr lang="en-US" sz="2400" dirty="0"/>
              <a:t>Licenses</a:t>
            </a:r>
          </a:p>
          <a:p>
            <a:pPr lvl="1">
              <a:buFont typeface="Wingdings" panose="05000000000000000000" pitchFamily="2" charset="2"/>
              <a:buChar char="q"/>
            </a:pPr>
            <a:r>
              <a:rPr lang="en-US" sz="2400" dirty="0"/>
              <a:t>Deed restrictions</a:t>
            </a:r>
          </a:p>
          <a:p>
            <a:pPr marL="457200" lvl="1" indent="0">
              <a:buNone/>
            </a:pPr>
            <a:endParaRPr lang="en-US" sz="2400" dirty="0"/>
          </a:p>
          <a:p>
            <a:pPr marL="457200" lvl="1" indent="0">
              <a:buNone/>
            </a:pPr>
            <a:r>
              <a:rPr lang="en-US" sz="2400" b="1" dirty="0"/>
              <a:t>Encumbrances affecting ownership, value, transfer</a:t>
            </a:r>
          </a:p>
          <a:p>
            <a:pPr lvl="1">
              <a:buFont typeface="Wingdings" panose="05000000000000000000" pitchFamily="2" charset="2"/>
              <a:buChar char="q"/>
            </a:pPr>
            <a:r>
              <a:rPr lang="en-US" sz="2400" dirty="0"/>
              <a:t>Liens</a:t>
            </a:r>
          </a:p>
          <a:p>
            <a:pPr lvl="1">
              <a:buFont typeface="Wingdings" panose="05000000000000000000" pitchFamily="2" charset="2"/>
              <a:buChar char="q"/>
            </a:pPr>
            <a:r>
              <a:rPr lang="en-US" sz="2400" dirty="0"/>
              <a:t>Deed conditions</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5-3</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35862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lnSpcReduction="10000"/>
          </a:bodyPr>
          <a:lstStyle/>
          <a:p>
            <a:pPr marL="0" indent="0">
              <a:buNone/>
            </a:pPr>
            <a:endParaRPr lang="en-US" sz="1600" b="1" dirty="0">
              <a:solidFill>
                <a:srgbClr val="00B0F0"/>
              </a:solidFill>
            </a:endParaRPr>
          </a:p>
          <a:p>
            <a:pPr marL="0" lvl="0" indent="0">
              <a:buNone/>
            </a:pPr>
            <a:r>
              <a:rPr lang="en-US" sz="2400" b="1" dirty="0">
                <a:solidFill>
                  <a:srgbClr val="FF0000"/>
                </a:solidFill>
              </a:rPr>
              <a:t>Easements</a:t>
            </a:r>
          </a:p>
          <a:p>
            <a:pPr marL="0" lvl="0" indent="0">
              <a:buNone/>
            </a:pPr>
            <a:endParaRPr lang="en-US" sz="2400" dirty="0"/>
          </a:p>
          <a:p>
            <a:pPr marL="457200" lvl="1" indent="0">
              <a:buNone/>
            </a:pPr>
            <a:r>
              <a:rPr lang="en-US" sz="2400" b="1" dirty="0"/>
              <a:t>Characteristics</a:t>
            </a:r>
          </a:p>
          <a:p>
            <a:pPr lvl="1">
              <a:buFont typeface="Wingdings" panose="05000000000000000000" pitchFamily="2" charset="2"/>
              <a:buChar char="q"/>
            </a:pPr>
            <a:r>
              <a:rPr lang="en-US" sz="2400" dirty="0"/>
              <a:t>Rights to use portions of another's property</a:t>
            </a:r>
            <a:br>
              <a:rPr lang="en-US" sz="2400" dirty="0"/>
            </a:br>
            <a:endParaRPr lang="en-US" sz="2400" dirty="0"/>
          </a:p>
          <a:p>
            <a:pPr lvl="1">
              <a:buFont typeface="Wingdings" panose="05000000000000000000" pitchFamily="2" charset="2"/>
              <a:buChar char="q"/>
            </a:pPr>
            <a:r>
              <a:rPr lang="en-US" sz="2400" dirty="0"/>
              <a:t>Burdened party = giver of the easement</a:t>
            </a:r>
          </a:p>
          <a:p>
            <a:pPr lvl="1">
              <a:buFont typeface="Wingdings" panose="05000000000000000000" pitchFamily="2" charset="2"/>
              <a:buChar char="q"/>
            </a:pPr>
            <a:r>
              <a:rPr lang="en-US" sz="2400" dirty="0"/>
              <a:t>Benefited party = receiver of the easement</a:t>
            </a:r>
            <a:br>
              <a:rPr lang="en-US" sz="2400" dirty="0"/>
            </a:br>
            <a:endParaRPr lang="en-US" sz="2400" dirty="0"/>
          </a:p>
          <a:p>
            <a:pPr lvl="1">
              <a:buFont typeface="Wingdings" panose="05000000000000000000" pitchFamily="2" charset="2"/>
              <a:buChar char="q"/>
            </a:pPr>
            <a:r>
              <a:rPr lang="en-US" sz="2400" dirty="0"/>
              <a:t>Cannot own easement over one’s own property</a:t>
            </a:r>
            <a:br>
              <a:rPr lang="en-US" sz="2400" dirty="0"/>
            </a:br>
            <a:endParaRPr lang="en-US" sz="2400" dirty="0"/>
          </a:p>
          <a:p>
            <a:pPr lvl="1">
              <a:buFont typeface="Wingdings" panose="05000000000000000000" pitchFamily="2" charset="2"/>
              <a:buChar char="q"/>
            </a:pPr>
            <a:r>
              <a:rPr lang="en-US" sz="2400" dirty="0"/>
              <a:t>Affirmative easement = allow a use</a:t>
            </a:r>
          </a:p>
          <a:p>
            <a:pPr lvl="1">
              <a:buFont typeface="Wingdings" panose="05000000000000000000" pitchFamily="2" charset="2"/>
              <a:buChar char="q"/>
            </a:pPr>
            <a:r>
              <a:rPr lang="en-US" sz="2400" dirty="0"/>
              <a:t>Negative easement = prohibit a use</a:t>
            </a:r>
            <a:br>
              <a:rPr lang="en-US" sz="2400" dirty="0"/>
            </a:br>
            <a:endParaRPr lang="en-US" sz="2400" dirty="0"/>
          </a:p>
          <a:p>
            <a:pPr lvl="1">
              <a:buFont typeface="Wingdings" panose="05000000000000000000" pitchFamily="2" charset="2"/>
              <a:buChar char="q"/>
            </a:pPr>
            <a:endParaRPr lang="en-US" sz="2400" dirty="0"/>
          </a:p>
          <a:p>
            <a:pPr marL="457200" lvl="1" indent="0">
              <a:buNone/>
            </a:pPr>
            <a:endParaRPr lang="en-US" sz="2400" b="1" dirty="0"/>
          </a:p>
          <a:p>
            <a:pPr marL="45720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solidFill>
                  <a:srgbClr val="FF0000"/>
                </a:solidFill>
              </a:rPr>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5-4</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910489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Easements</a:t>
            </a:r>
            <a:endParaRPr lang="en-US" sz="2400" dirty="0"/>
          </a:p>
          <a:p>
            <a:pPr marL="457200" lvl="1" indent="0">
              <a:buNone/>
            </a:pPr>
            <a:endParaRPr lang="en-US" sz="2400" b="1" dirty="0"/>
          </a:p>
          <a:p>
            <a:pPr marL="457200" lvl="1" indent="0">
              <a:buNone/>
            </a:pPr>
            <a:r>
              <a:rPr lang="en-US" sz="2400" b="1" dirty="0"/>
              <a:t>Types of easements</a:t>
            </a:r>
          </a:p>
          <a:p>
            <a:pPr marL="457200" lvl="1" indent="0">
              <a:buNone/>
            </a:pPr>
            <a:endParaRPr lang="en-US" sz="2400" b="1" dirty="0"/>
          </a:p>
          <a:p>
            <a:pPr lvl="1">
              <a:buFont typeface="Wingdings" panose="05000000000000000000" pitchFamily="2" charset="2"/>
              <a:buChar char="q"/>
            </a:pPr>
            <a:r>
              <a:rPr lang="en-US" sz="2400" dirty="0"/>
              <a:t>Easement </a:t>
            </a:r>
            <a:r>
              <a:rPr lang="en-US" sz="2400" b="1" dirty="0"/>
              <a:t>appurtenant</a:t>
            </a:r>
          </a:p>
          <a:p>
            <a:pPr lvl="2">
              <a:buFont typeface="Wingdings" panose="05000000000000000000" pitchFamily="2" charset="2"/>
              <a:buChar char="§"/>
            </a:pPr>
            <a:r>
              <a:rPr lang="en-US" dirty="0"/>
              <a:t>Easement by necessity</a:t>
            </a:r>
          </a:p>
          <a:p>
            <a:pPr lvl="2">
              <a:buFont typeface="Wingdings" panose="05000000000000000000" pitchFamily="2" charset="2"/>
              <a:buChar char="§"/>
            </a:pPr>
            <a:r>
              <a:rPr lang="en-US" dirty="0"/>
              <a:t>Party wall</a:t>
            </a:r>
          </a:p>
          <a:p>
            <a:pPr marL="457200" lvl="1" indent="0">
              <a:buNone/>
            </a:pPr>
            <a:endParaRPr lang="en-US" sz="2400" dirty="0"/>
          </a:p>
          <a:p>
            <a:pPr lvl="1">
              <a:buFont typeface="Wingdings" panose="05000000000000000000" pitchFamily="2" charset="2"/>
              <a:buChar char="q"/>
            </a:pPr>
            <a:r>
              <a:rPr lang="en-US" sz="2400" dirty="0"/>
              <a:t>Easement in </a:t>
            </a:r>
            <a:r>
              <a:rPr lang="en-US" sz="2400" b="1" dirty="0"/>
              <a:t>gross</a:t>
            </a:r>
          </a:p>
          <a:p>
            <a:pPr lvl="2">
              <a:buFont typeface="Wingdings" panose="05000000000000000000" pitchFamily="2" charset="2"/>
              <a:buChar char="§"/>
            </a:pPr>
            <a:r>
              <a:rPr lang="en-US" dirty="0"/>
              <a:t>Personal</a:t>
            </a:r>
          </a:p>
          <a:p>
            <a:pPr lvl="2">
              <a:buFont typeface="Wingdings" panose="05000000000000000000" pitchFamily="2" charset="2"/>
              <a:buChar char="§"/>
            </a:pPr>
            <a:r>
              <a:rPr lang="en-US" dirty="0"/>
              <a:t>Commercial</a:t>
            </a:r>
          </a:p>
          <a:p>
            <a:pPr marL="45720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solidFill>
                  <a:srgbClr val="FF0000"/>
                </a:solidFill>
              </a:rPr>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5-5</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650113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Easements</a:t>
            </a:r>
            <a:endParaRPr lang="en-US" sz="2400" dirty="0"/>
          </a:p>
          <a:p>
            <a:pPr marL="457200" lvl="1" indent="0">
              <a:buNone/>
            </a:pPr>
            <a:endParaRPr lang="en-US" sz="2400" b="1" dirty="0"/>
          </a:p>
          <a:p>
            <a:pPr marL="45720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solidFill>
                  <a:srgbClr val="FF0000"/>
                </a:solidFill>
              </a:rPr>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5-6</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12 easement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590800" y="1143000"/>
            <a:ext cx="6172200" cy="533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65848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Easements</a:t>
            </a:r>
            <a:endParaRPr lang="en-US" sz="2400" dirty="0"/>
          </a:p>
          <a:p>
            <a:pPr marL="457200" lvl="1" indent="0">
              <a:buNone/>
            </a:pPr>
            <a:endParaRPr lang="en-US" sz="2400" b="1" dirty="0"/>
          </a:p>
          <a:p>
            <a:pPr marL="457200" lvl="1" indent="0">
              <a:buNone/>
            </a:pPr>
            <a:r>
              <a:rPr lang="en-US" sz="2400" b="1" dirty="0"/>
              <a:t>Easement appurtenant</a:t>
            </a:r>
          </a:p>
          <a:p>
            <a:pPr lvl="1">
              <a:buFont typeface="Wingdings" panose="05000000000000000000" pitchFamily="2" charset="2"/>
              <a:buChar char="q"/>
            </a:pPr>
            <a:r>
              <a:rPr lang="en-US" sz="2400" dirty="0"/>
              <a:t>Gives right of one owner the right to use portions of adjoining property owned by another</a:t>
            </a:r>
            <a:br>
              <a:rPr lang="en-US" sz="2400" b="1" dirty="0"/>
            </a:br>
            <a:endParaRPr lang="en-US" sz="2400" b="1" dirty="0"/>
          </a:p>
          <a:p>
            <a:pPr lvl="1">
              <a:buFont typeface="Wingdings" panose="05000000000000000000" pitchFamily="2" charset="2"/>
              <a:buChar char="q"/>
            </a:pPr>
            <a:r>
              <a:rPr lang="en-US" sz="2400" dirty="0"/>
              <a:t>Property benefitting from easement is the </a:t>
            </a:r>
            <a:r>
              <a:rPr lang="en-US" sz="2400" b="1" dirty="0"/>
              <a:t>dominant tenement</a:t>
            </a:r>
            <a:br>
              <a:rPr lang="en-US" sz="2400" b="1" dirty="0"/>
            </a:br>
            <a:endParaRPr lang="en-US" sz="2400" b="1" dirty="0"/>
          </a:p>
          <a:p>
            <a:pPr lvl="1">
              <a:buFont typeface="Wingdings" panose="05000000000000000000" pitchFamily="2" charset="2"/>
              <a:buChar char="q"/>
            </a:pPr>
            <a:r>
              <a:rPr lang="en-US" sz="2400" dirty="0"/>
              <a:t>Property containing easement is the </a:t>
            </a:r>
            <a:r>
              <a:rPr lang="en-US" sz="2400" b="1" dirty="0"/>
              <a:t>servient tenement</a:t>
            </a:r>
            <a:br>
              <a:rPr lang="en-US" sz="2400" b="1" dirty="0"/>
            </a:br>
            <a:endParaRPr lang="en-US" sz="2400" b="1"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solidFill>
                  <a:srgbClr val="FF0000"/>
                </a:solidFill>
              </a:rPr>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5-7</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41611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a:t>
            </a:r>
            <a:br>
              <a:rPr lang="en-US" sz="2400" dirty="0"/>
            </a:br>
            <a:r>
              <a:rPr lang="en-US" sz="2400" dirty="0"/>
              <a:t>The </a:t>
            </a:r>
            <a:r>
              <a:rPr lang="en-US" sz="2400" dirty="0">
                <a:ea typeface="Times New Roman"/>
                <a:cs typeface="Shruti"/>
              </a:rPr>
              <a:t>Real Estate Business</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fontScale="85000" lnSpcReduction="20000"/>
          </a:bodyPr>
          <a:lstStyle/>
          <a:p>
            <a:pPr marL="0" indent="0">
              <a:buNone/>
            </a:pPr>
            <a:endParaRPr lang="en-US" sz="1600" b="1" dirty="0">
              <a:solidFill>
                <a:srgbClr val="00B0F0"/>
              </a:solidFill>
            </a:endParaRPr>
          </a:p>
          <a:p>
            <a:pPr marL="0" lvl="0" indent="0">
              <a:buNone/>
            </a:pPr>
            <a:r>
              <a:rPr lang="en-US" sz="2600" b="1" dirty="0">
                <a:solidFill>
                  <a:srgbClr val="FF0000"/>
                </a:solidFill>
              </a:rPr>
              <a:t>Real Estate Brokerage</a:t>
            </a:r>
          </a:p>
          <a:p>
            <a:pPr marL="0" indent="0">
              <a:buNone/>
            </a:pPr>
            <a:endParaRPr lang="en-US" sz="2600" dirty="0"/>
          </a:p>
          <a:p>
            <a:pPr lvl="1" indent="-342900">
              <a:buFont typeface="Wingdings" panose="05000000000000000000" pitchFamily="2" charset="2"/>
              <a:buChar char="q"/>
            </a:pPr>
            <a:r>
              <a:rPr lang="en-US" sz="2600" dirty="0"/>
              <a:t>Procure a seller or landlord for a buyer or tenant,  or a buyer or tenant for an owner or landlord</a:t>
            </a:r>
            <a:r>
              <a:rPr lang="en-US" sz="2600" b="1" dirty="0"/>
              <a:t>	</a:t>
            </a:r>
          </a:p>
          <a:p>
            <a:pPr marL="400050" lvl="1" indent="0">
              <a:buNone/>
            </a:pPr>
            <a:endParaRPr lang="en-US" sz="2600" b="1" dirty="0"/>
          </a:p>
          <a:p>
            <a:pPr marL="400050" lvl="1" indent="0">
              <a:buNone/>
            </a:pPr>
            <a:r>
              <a:rPr lang="en-US" sz="2600" b="1" dirty="0"/>
              <a:t>Forms of specialization</a:t>
            </a:r>
            <a:br>
              <a:rPr lang="en-US" sz="2600" b="1" dirty="0"/>
            </a:br>
            <a:endParaRPr lang="en-US" sz="2600" b="1" dirty="0"/>
          </a:p>
          <a:p>
            <a:pPr lvl="1" indent="-342900">
              <a:buFont typeface="Wingdings" panose="05000000000000000000" pitchFamily="2" charset="2"/>
              <a:buChar char="q"/>
            </a:pPr>
            <a:r>
              <a:rPr lang="en-US" sz="2600" dirty="0"/>
              <a:t>By property type – residential, office, etc.</a:t>
            </a:r>
          </a:p>
          <a:p>
            <a:pPr lvl="1" indent="-342900">
              <a:buFont typeface="Wingdings" panose="05000000000000000000" pitchFamily="2" charset="2"/>
              <a:buChar char="q"/>
            </a:pPr>
            <a:r>
              <a:rPr lang="en-US" sz="2600" dirty="0"/>
              <a:t>geographical area – southern suburbs, etc.</a:t>
            </a:r>
          </a:p>
          <a:p>
            <a:pPr lvl="1" indent="-342900">
              <a:buFont typeface="Wingdings" panose="05000000000000000000" pitchFamily="2" charset="2"/>
              <a:buChar char="q"/>
            </a:pPr>
            <a:r>
              <a:rPr lang="en-US" sz="2600" dirty="0"/>
              <a:t>transaction type – sale, lease, sublease, exchange, option</a:t>
            </a:r>
          </a:p>
          <a:p>
            <a:pPr lvl="1" indent="-342900">
              <a:buFont typeface="Wingdings" panose="05000000000000000000" pitchFamily="2" charset="2"/>
              <a:buChar char="q"/>
            </a:pPr>
            <a:r>
              <a:rPr lang="en-US" sz="2600" dirty="0"/>
              <a:t>client type – multi-market users, small tenants, etc.</a:t>
            </a:r>
          </a:p>
          <a:p>
            <a:pPr lvl="1" indent="-342900">
              <a:buFont typeface="Wingdings" panose="05000000000000000000" pitchFamily="2" charset="2"/>
              <a:buChar char="q"/>
            </a:pPr>
            <a:r>
              <a:rPr lang="en-US" sz="2600" dirty="0"/>
              <a:t>business type – restaurants, relocations, etc.</a:t>
            </a:r>
          </a:p>
          <a:p>
            <a:pPr lvl="1" indent="-342900">
              <a:buFont typeface="Wingdings" panose="05000000000000000000" pitchFamily="2" charset="2"/>
              <a:buChar char="q"/>
            </a:pPr>
            <a:r>
              <a:rPr lang="en-US" sz="2600" dirty="0"/>
              <a:t>form of client relationship – brokerage, management, etc.</a:t>
            </a:r>
          </a:p>
          <a:p>
            <a:pPr marL="400050" lvl="1" indent="0">
              <a:buNone/>
            </a:pPr>
            <a:endParaRPr lang="en-US" sz="1400"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t>Real Estate Professions</a:t>
            </a:r>
          </a:p>
          <a:p>
            <a:pPr>
              <a:buFont typeface="Wingdings" panose="05000000000000000000" pitchFamily="2" charset="2"/>
              <a:buChar char="q"/>
            </a:pPr>
            <a:endParaRPr lang="en-US" b="1" dirty="0"/>
          </a:p>
          <a:p>
            <a:r>
              <a:rPr lang="en-US" b="1" dirty="0">
                <a:solidFill>
                  <a:srgbClr val="FF0000"/>
                </a:solidFill>
              </a:rPr>
              <a:t>Real Estate Brokerage</a:t>
            </a:r>
          </a:p>
          <a:p>
            <a:pPr>
              <a:buFont typeface="Wingdings" panose="05000000000000000000" pitchFamily="2" charset="2"/>
              <a:buChar char="q"/>
            </a:pPr>
            <a:endParaRPr lang="en-US" b="1" dirty="0"/>
          </a:p>
          <a:p>
            <a:r>
              <a:rPr lang="en-US" b="1" dirty="0"/>
              <a:t>Professional Organizations</a:t>
            </a:r>
          </a:p>
          <a:p>
            <a:pPr>
              <a:buFont typeface="Wingdings" panose="05000000000000000000" pitchFamily="2" charset="2"/>
              <a:buChar char="q"/>
            </a:pPr>
            <a:endParaRPr lang="en-US" b="1" dirty="0"/>
          </a:p>
          <a:p>
            <a:r>
              <a:rPr lang="en-US" b="1" dirty="0"/>
              <a:t>Regulation &amp; Licensing</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576628190"/>
              </p:ext>
            </p:extLst>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1  The Real Estate Business            Slide 1-4</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89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Easements</a:t>
            </a:r>
            <a:endParaRPr lang="en-US" sz="2400" dirty="0"/>
          </a:p>
          <a:p>
            <a:pPr marL="457200" lvl="1" indent="0">
              <a:buNone/>
            </a:pPr>
            <a:endParaRPr lang="en-US" sz="2400" b="1" dirty="0"/>
          </a:p>
          <a:p>
            <a:pPr marL="457200" lvl="1" indent="0">
              <a:buNone/>
            </a:pPr>
            <a:r>
              <a:rPr lang="en-US" sz="2400" b="1" dirty="0"/>
              <a:t>Easement appurtenant (cont.)</a:t>
            </a:r>
            <a:br>
              <a:rPr lang="en-US" sz="2400" b="1" dirty="0"/>
            </a:br>
            <a:endParaRPr lang="en-US" sz="2400" b="1" dirty="0"/>
          </a:p>
          <a:p>
            <a:pPr lvl="1">
              <a:buFont typeface="Wingdings" panose="05000000000000000000" pitchFamily="2" charset="2"/>
              <a:buChar char="q"/>
            </a:pPr>
            <a:r>
              <a:rPr lang="en-US" sz="2400" dirty="0"/>
              <a:t>Appurtenant = attaches to the real property estate</a:t>
            </a:r>
            <a:br>
              <a:rPr lang="en-US" sz="2400" dirty="0"/>
            </a:br>
            <a:endParaRPr lang="en-US" sz="2400" dirty="0"/>
          </a:p>
          <a:p>
            <a:pPr lvl="1">
              <a:buFont typeface="Wingdings" panose="05000000000000000000" pitchFamily="2" charset="2"/>
              <a:buChar char="q"/>
            </a:pPr>
            <a:r>
              <a:rPr lang="en-US" sz="2400" dirty="0"/>
              <a:t>Rights and obligations of dominant and servient tenement transfer automatically with title conveyance of either property</a:t>
            </a:r>
            <a:br>
              <a:rPr lang="en-US" sz="2400" dirty="0"/>
            </a:br>
            <a:endParaRPr lang="en-US" sz="2400" dirty="0"/>
          </a:p>
          <a:p>
            <a:pPr lvl="1">
              <a:buFont typeface="Wingdings" panose="05000000000000000000" pitchFamily="2" charset="2"/>
              <a:buChar char="q"/>
            </a:pPr>
            <a:r>
              <a:rPr lang="en-US" sz="2400" dirty="0"/>
              <a:t>Easement use is not exclusive to the dominant tenement; both may use</a:t>
            </a:r>
            <a:br>
              <a:rPr lang="en-US" dirty="0"/>
            </a:b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solidFill>
                  <a:srgbClr val="FF0000"/>
                </a:solidFill>
              </a:rPr>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5-8</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6584913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Easements</a:t>
            </a:r>
            <a:endParaRPr lang="en-US" sz="2400" dirty="0"/>
          </a:p>
          <a:p>
            <a:pPr marL="457200" lvl="1" indent="0">
              <a:buNone/>
            </a:pPr>
            <a:endParaRPr lang="en-US" sz="2400" b="1" dirty="0"/>
          </a:p>
          <a:p>
            <a:pPr marL="457200" lvl="1" indent="0">
              <a:buNone/>
            </a:pPr>
            <a:r>
              <a:rPr lang="en-US" sz="2400" b="1" dirty="0"/>
              <a:t>Easement appurtenant (cont.)</a:t>
            </a:r>
            <a:br>
              <a:rPr lang="en-US" sz="2400" b="1" dirty="0"/>
            </a:br>
            <a:endParaRPr lang="en-US" dirty="0"/>
          </a:p>
          <a:p>
            <a:pPr lvl="1">
              <a:buFont typeface="Wingdings" panose="05000000000000000000" pitchFamily="2" charset="2"/>
              <a:buChar char="q"/>
            </a:pPr>
            <a:r>
              <a:rPr lang="en-US" sz="2400" b="1" dirty="0"/>
              <a:t>Easement by necessity</a:t>
            </a:r>
            <a:r>
              <a:rPr lang="en-US" sz="2400" dirty="0"/>
              <a:t>: granted out of necessity, i.e., to </a:t>
            </a:r>
            <a:r>
              <a:rPr lang="en-US" sz="2400" b="1" dirty="0"/>
              <a:t>landlocked</a:t>
            </a:r>
            <a:r>
              <a:rPr lang="en-US" sz="2400" dirty="0"/>
              <a:t> owners</a:t>
            </a:r>
          </a:p>
          <a:p>
            <a:pPr lvl="2">
              <a:buFont typeface="Wingdings" panose="05000000000000000000" pitchFamily="2" charset="2"/>
              <a:buChar char="§"/>
            </a:pPr>
            <a:r>
              <a:rPr lang="en-US" dirty="0"/>
              <a:t>Landlocked party is dominant tenement; property containing thoroughfare access is servient tenement</a:t>
            </a:r>
            <a:br>
              <a:rPr lang="en-US" sz="2000" dirty="0"/>
            </a:br>
            <a:endParaRPr lang="en-US" sz="2000" dirty="0"/>
          </a:p>
          <a:p>
            <a:pPr lvl="1">
              <a:buFont typeface="Wingdings" panose="05000000000000000000" pitchFamily="2" charset="2"/>
              <a:buChar char="q"/>
            </a:pPr>
            <a:r>
              <a:rPr lang="en-US" sz="2400" b="1" dirty="0"/>
              <a:t>Party wall</a:t>
            </a:r>
            <a:r>
              <a:rPr lang="en-US" sz="2400" dirty="0"/>
              <a:t>: common wall shared by two separate owners along a property boundary</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solidFill>
                  <a:srgbClr val="FF0000"/>
                </a:solidFill>
              </a:rPr>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5-9</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5845368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Easements</a:t>
            </a:r>
            <a:endParaRPr lang="en-US" sz="2400" dirty="0"/>
          </a:p>
          <a:p>
            <a:pPr marL="457200" lvl="1" indent="0">
              <a:buNone/>
            </a:pPr>
            <a:endParaRPr lang="en-US" sz="2400" b="1" dirty="0"/>
          </a:p>
          <a:p>
            <a:pPr marL="457200" lvl="1" indent="0">
              <a:buNone/>
            </a:pPr>
            <a:r>
              <a:rPr lang="en-US" sz="2400" b="1" dirty="0"/>
              <a:t>Easements in gross</a:t>
            </a:r>
          </a:p>
          <a:p>
            <a:pPr lvl="1">
              <a:buFont typeface="Wingdings" panose="05000000000000000000" pitchFamily="2" charset="2"/>
              <a:buChar char="q"/>
            </a:pPr>
            <a:r>
              <a:rPr lang="en-US" sz="2400" dirty="0"/>
              <a:t>A right to use property; </a:t>
            </a:r>
            <a:r>
              <a:rPr lang="en-US" sz="2400" b="1" dirty="0"/>
              <a:t>does not attach </a:t>
            </a:r>
            <a:r>
              <a:rPr lang="en-US" sz="2400" dirty="0"/>
              <a:t>to the real estate</a:t>
            </a:r>
          </a:p>
          <a:p>
            <a:pPr lvl="1">
              <a:buFont typeface="Wingdings" panose="05000000000000000000" pitchFamily="2" charset="2"/>
              <a:buChar char="q"/>
            </a:pPr>
            <a:r>
              <a:rPr lang="en-US" sz="2400" dirty="0"/>
              <a:t>Two types: </a:t>
            </a:r>
            <a:r>
              <a:rPr lang="en-US" sz="2400" b="1" dirty="0"/>
              <a:t>personal</a:t>
            </a:r>
            <a:r>
              <a:rPr lang="en-US" sz="2400" dirty="0"/>
              <a:t> and </a:t>
            </a:r>
            <a:r>
              <a:rPr lang="en-US" sz="2400" b="1" dirty="0"/>
              <a:t>commercial</a:t>
            </a:r>
            <a:br>
              <a:rPr lang="en-US" sz="2400" dirty="0"/>
            </a:br>
            <a:endParaRPr lang="en-US" sz="2400" dirty="0"/>
          </a:p>
          <a:p>
            <a:pPr lvl="1">
              <a:buFont typeface="Wingdings" panose="05000000000000000000" pitchFamily="2" charset="2"/>
              <a:buChar char="q"/>
            </a:pPr>
            <a:r>
              <a:rPr lang="en-US" sz="2400" b="1" dirty="0"/>
              <a:t>Personal</a:t>
            </a:r>
            <a:r>
              <a:rPr lang="en-US" sz="2400" dirty="0"/>
              <a:t>: </a:t>
            </a:r>
          </a:p>
          <a:p>
            <a:pPr lvl="2">
              <a:buFont typeface="Wingdings" panose="05000000000000000000" pitchFamily="2" charset="2"/>
              <a:buChar char="§"/>
            </a:pPr>
            <a:r>
              <a:rPr lang="en-US" b="1" dirty="0"/>
              <a:t>Not revocable </a:t>
            </a:r>
            <a:r>
              <a:rPr lang="en-US" dirty="0"/>
              <a:t>as with a license</a:t>
            </a:r>
          </a:p>
          <a:p>
            <a:pPr lvl="2">
              <a:buFont typeface="Wingdings" panose="05000000000000000000" pitchFamily="2" charset="2"/>
              <a:buChar char="§"/>
            </a:pPr>
            <a:r>
              <a:rPr lang="en-US" b="1" dirty="0"/>
              <a:t>Not transferrable</a:t>
            </a:r>
          </a:p>
          <a:p>
            <a:pPr lvl="2">
              <a:buFont typeface="Wingdings" panose="05000000000000000000" pitchFamily="2" charset="2"/>
              <a:buChar char="§"/>
            </a:pPr>
            <a:r>
              <a:rPr lang="en-US" b="1" dirty="0"/>
              <a:t>Ends on death </a:t>
            </a:r>
            <a:r>
              <a:rPr lang="en-US" dirty="0"/>
              <a:t>of easement holder</a:t>
            </a:r>
            <a:br>
              <a:rPr lang="en-US" dirty="0"/>
            </a:br>
            <a:endParaRPr lang="en-US" dirty="0"/>
          </a:p>
          <a:p>
            <a:pPr lvl="2">
              <a:buFont typeface="Wingdings" panose="05000000000000000000" pitchFamily="2" charset="2"/>
              <a:buChar char="§"/>
            </a:pPr>
            <a:r>
              <a:rPr lang="en-US" dirty="0"/>
              <a:t>E.g.,  use of pathway to the beach</a:t>
            </a:r>
            <a:br>
              <a:rPr lang="en-US" sz="2000" dirty="0"/>
            </a:br>
            <a:endParaRPr lang="en-US" sz="20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solidFill>
                  <a:srgbClr val="FF0000"/>
                </a:solidFill>
              </a:rPr>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5-10</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490130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Easements</a:t>
            </a:r>
            <a:endParaRPr lang="en-US" sz="2400" dirty="0"/>
          </a:p>
          <a:p>
            <a:pPr marL="457200" lvl="1" indent="0">
              <a:buNone/>
            </a:pPr>
            <a:endParaRPr lang="en-US" sz="2400" b="1" dirty="0"/>
          </a:p>
          <a:p>
            <a:pPr marL="457200" lvl="1" indent="0">
              <a:buNone/>
            </a:pPr>
            <a:r>
              <a:rPr lang="en-US" sz="2400" b="1" dirty="0"/>
              <a:t>Easements in gross (cont.)</a:t>
            </a:r>
          </a:p>
          <a:p>
            <a:pPr marL="457200" lvl="1" indent="0">
              <a:buNone/>
            </a:pPr>
            <a:endParaRPr lang="en-US" sz="2400" dirty="0"/>
          </a:p>
          <a:p>
            <a:pPr lvl="1">
              <a:buFont typeface="Wingdings" panose="05000000000000000000" pitchFamily="2" charset="2"/>
              <a:buChar char="q"/>
            </a:pPr>
            <a:r>
              <a:rPr lang="en-US" sz="2400" b="1" dirty="0"/>
              <a:t>Commercial</a:t>
            </a:r>
            <a:r>
              <a:rPr lang="en-US" sz="2400" dirty="0"/>
              <a:t> </a:t>
            </a:r>
          </a:p>
          <a:p>
            <a:pPr lvl="2">
              <a:buFont typeface="Wingdings" panose="05000000000000000000" pitchFamily="2" charset="2"/>
              <a:buChar char="§"/>
            </a:pPr>
            <a:r>
              <a:rPr lang="en-US" dirty="0"/>
              <a:t>granted to </a:t>
            </a:r>
            <a:r>
              <a:rPr lang="en-US" b="1" dirty="0"/>
              <a:t>businesses</a:t>
            </a:r>
            <a:endParaRPr lang="en-US" dirty="0"/>
          </a:p>
          <a:p>
            <a:pPr lvl="2">
              <a:buFont typeface="Wingdings" panose="05000000000000000000" pitchFamily="2" charset="2"/>
              <a:buChar char="§"/>
            </a:pPr>
            <a:r>
              <a:rPr lang="en-US" dirty="0"/>
              <a:t>duration is indeterminable </a:t>
            </a:r>
          </a:p>
          <a:p>
            <a:pPr lvl="2">
              <a:buFont typeface="Wingdings" panose="05000000000000000000" pitchFamily="2" charset="2"/>
              <a:buChar char="§"/>
            </a:pPr>
            <a:r>
              <a:rPr lang="en-US" dirty="0"/>
              <a:t>easement right is transferrable, assignable</a:t>
            </a:r>
            <a:br>
              <a:rPr lang="en-US" dirty="0"/>
            </a:br>
            <a:endParaRPr lang="en-US" dirty="0"/>
          </a:p>
          <a:p>
            <a:pPr lvl="2">
              <a:buFont typeface="Wingdings" panose="05000000000000000000" pitchFamily="2" charset="2"/>
              <a:buChar char="§"/>
            </a:pPr>
            <a:r>
              <a:rPr lang="en-US" dirty="0"/>
              <a:t>E.g., utility lines across frontage of property</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solidFill>
                  <a:srgbClr val="FF0000"/>
                </a:solidFill>
              </a:rPr>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5-11</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422601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indent="0">
              <a:buNone/>
            </a:pPr>
            <a:endParaRPr lang="en-US" sz="1600" b="1" dirty="0">
              <a:solidFill>
                <a:srgbClr val="00B0F0"/>
              </a:solidFill>
            </a:endParaRPr>
          </a:p>
          <a:p>
            <a:pPr marL="0" lvl="0" indent="0">
              <a:buNone/>
            </a:pPr>
            <a:r>
              <a:rPr lang="en-US" sz="2400" b="1" dirty="0">
                <a:solidFill>
                  <a:srgbClr val="FF0000"/>
                </a:solidFill>
              </a:rPr>
              <a:t>Easements</a:t>
            </a:r>
            <a:endParaRPr lang="en-US" sz="2400" dirty="0"/>
          </a:p>
          <a:p>
            <a:pPr marL="457200" lvl="1" indent="0">
              <a:buNone/>
            </a:pPr>
            <a:endParaRPr lang="en-US" sz="2400" b="1" dirty="0"/>
          </a:p>
          <a:p>
            <a:pPr marL="457200" lvl="1" indent="0">
              <a:buNone/>
            </a:pPr>
            <a:r>
              <a:rPr lang="en-US" sz="2400" b="1" dirty="0"/>
              <a:t>Easement creation</a:t>
            </a:r>
          </a:p>
          <a:p>
            <a:pPr marL="457200" lvl="1" indent="0">
              <a:buNone/>
            </a:pPr>
            <a:endParaRPr lang="en-US" sz="2400" b="1" dirty="0"/>
          </a:p>
          <a:p>
            <a:pPr lvl="1">
              <a:buFont typeface="Wingdings" panose="05000000000000000000" pitchFamily="2" charset="2"/>
              <a:buChar char="q"/>
            </a:pPr>
            <a:r>
              <a:rPr lang="en-US" sz="2400" dirty="0"/>
              <a:t>Easements created by </a:t>
            </a:r>
            <a:br>
              <a:rPr lang="en-US" sz="2400" dirty="0"/>
            </a:br>
            <a:endParaRPr lang="en-US" sz="2400" dirty="0"/>
          </a:p>
          <a:p>
            <a:pPr lvl="2">
              <a:buFont typeface="Wingdings" panose="05000000000000000000" pitchFamily="2" charset="2"/>
              <a:buChar char="§"/>
            </a:pPr>
            <a:r>
              <a:rPr lang="en-US" dirty="0"/>
              <a:t>voluntary action </a:t>
            </a:r>
            <a:br>
              <a:rPr lang="en-US" dirty="0"/>
            </a:br>
            <a:endParaRPr lang="en-US" dirty="0"/>
          </a:p>
          <a:p>
            <a:pPr lvl="2">
              <a:buFont typeface="Wingdings" panose="05000000000000000000" pitchFamily="2" charset="2"/>
              <a:buChar char="§"/>
            </a:pPr>
            <a:r>
              <a:rPr lang="en-US" dirty="0"/>
              <a:t>court decree by necessity (landlocked)</a:t>
            </a:r>
            <a:br>
              <a:rPr lang="en-US" dirty="0"/>
            </a:br>
            <a:endParaRPr lang="en-US" dirty="0"/>
          </a:p>
          <a:p>
            <a:pPr lvl="2">
              <a:buFont typeface="Wingdings" panose="05000000000000000000" pitchFamily="2" charset="2"/>
              <a:buChar char="§"/>
            </a:pPr>
            <a:r>
              <a:rPr lang="en-US" dirty="0"/>
              <a:t> court order by prescription </a:t>
            </a:r>
            <a:br>
              <a:rPr lang="en-US" dirty="0"/>
            </a:br>
            <a:endParaRPr lang="en-US" dirty="0"/>
          </a:p>
          <a:p>
            <a:pPr lvl="2">
              <a:buFont typeface="Wingdings" panose="05000000000000000000" pitchFamily="2" charset="2"/>
              <a:buChar char="§"/>
            </a:pPr>
            <a:r>
              <a:rPr lang="en-US" dirty="0"/>
              <a:t>eminent domain &amp; condemnation</a:t>
            </a:r>
            <a:br>
              <a:rPr lang="en-US" dirty="0"/>
            </a:b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solidFill>
                  <a:srgbClr val="FF0000"/>
                </a:solidFill>
              </a:rPr>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5-12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3771987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Easements</a:t>
            </a:r>
          </a:p>
          <a:p>
            <a:pPr marL="0" lvl="0" indent="0">
              <a:buNone/>
            </a:pPr>
            <a:endParaRPr lang="en-US" sz="2400" b="1" dirty="0"/>
          </a:p>
          <a:p>
            <a:pPr marL="457200" lvl="1" indent="0">
              <a:buNone/>
            </a:pPr>
            <a:r>
              <a:rPr lang="en-US" sz="2400" b="1" dirty="0"/>
              <a:t>Easement creation (cont.)</a:t>
            </a:r>
          </a:p>
          <a:p>
            <a:pPr lvl="1">
              <a:buFont typeface="Wingdings" panose="05000000000000000000" pitchFamily="2" charset="2"/>
              <a:buChar char="q"/>
            </a:pPr>
            <a:r>
              <a:rPr lang="en-US" sz="2400" dirty="0"/>
              <a:t>Easements by prescription</a:t>
            </a:r>
          </a:p>
          <a:p>
            <a:pPr lvl="2">
              <a:buFont typeface="Wingdings" panose="05000000000000000000" pitchFamily="2" charset="2"/>
              <a:buChar char="§"/>
            </a:pPr>
            <a:r>
              <a:rPr lang="en-US" dirty="0"/>
              <a:t>Property used </a:t>
            </a:r>
            <a:r>
              <a:rPr lang="en-US" b="1" dirty="0"/>
              <a:t>without permission </a:t>
            </a:r>
            <a:r>
              <a:rPr lang="en-US" dirty="0"/>
              <a:t>over a </a:t>
            </a:r>
            <a:r>
              <a:rPr lang="en-US" b="1" dirty="0"/>
              <a:t>statutory period </a:t>
            </a:r>
            <a:r>
              <a:rPr lang="en-US" dirty="0"/>
              <a:t>qualifies for easement creation </a:t>
            </a:r>
            <a:r>
              <a:rPr lang="en-US" b="1" dirty="0"/>
              <a:t>regardless of owner’s wishes</a:t>
            </a:r>
            <a:br>
              <a:rPr lang="en-US" sz="2200" dirty="0"/>
            </a:br>
            <a:endParaRPr lang="en-US" sz="2200" dirty="0"/>
          </a:p>
          <a:p>
            <a:pPr lvl="1">
              <a:buFont typeface="Wingdings" panose="05000000000000000000" pitchFamily="2" charset="2"/>
              <a:buChar char="q"/>
            </a:pPr>
            <a:r>
              <a:rPr lang="en-US" sz="2400" dirty="0"/>
              <a:t>Qualifies if use is </a:t>
            </a:r>
          </a:p>
          <a:p>
            <a:pPr lvl="2">
              <a:buFont typeface="Wingdings" panose="05000000000000000000" pitchFamily="2" charset="2"/>
              <a:buChar char="§"/>
            </a:pPr>
            <a:r>
              <a:rPr lang="en-US" dirty="0"/>
              <a:t>Adverse and hostile (without permission)</a:t>
            </a:r>
          </a:p>
          <a:p>
            <a:pPr lvl="2">
              <a:buFont typeface="Wingdings" panose="05000000000000000000" pitchFamily="2" charset="2"/>
              <a:buChar char="§"/>
            </a:pPr>
            <a:r>
              <a:rPr lang="en-US" dirty="0"/>
              <a:t>Open and notorious</a:t>
            </a:r>
          </a:p>
          <a:p>
            <a:pPr lvl="2">
              <a:buFont typeface="Wingdings" panose="05000000000000000000" pitchFamily="2" charset="2"/>
              <a:buChar char="§"/>
            </a:pPr>
            <a:r>
              <a:rPr lang="en-US" dirty="0"/>
              <a:t>Continuous, uninterrupted</a:t>
            </a:r>
          </a:p>
          <a:p>
            <a:pPr marL="914400" lvl="2" indent="0">
              <a:buNone/>
            </a:pPr>
            <a:endParaRPr lang="en-US" sz="2000" dirty="0"/>
          </a:p>
          <a:p>
            <a:pPr marL="971550" lvl="1" indent="-457200">
              <a:buFont typeface="Wingdings" panose="05000000000000000000" pitchFamily="2" charset="2"/>
              <a:buChar char="q"/>
            </a:pPr>
            <a:r>
              <a:rPr lang="en-US" sz="2400" dirty="0"/>
              <a:t>Prescription period varies by state</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solidFill>
                  <a:srgbClr val="FF0000"/>
                </a:solidFill>
              </a:rPr>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5-13</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0772968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Easements</a:t>
            </a:r>
          </a:p>
          <a:p>
            <a:pPr marL="0" lvl="0" indent="0">
              <a:buNone/>
            </a:pPr>
            <a:endParaRPr lang="en-US" sz="2400" b="1" dirty="0"/>
          </a:p>
          <a:p>
            <a:pPr marL="457200" lvl="1" indent="0">
              <a:buNone/>
            </a:pPr>
            <a:r>
              <a:rPr lang="en-US" sz="2400" b="1" dirty="0"/>
              <a:t>Easement termination</a:t>
            </a:r>
          </a:p>
          <a:p>
            <a:pPr marL="457200" lvl="1" indent="0">
              <a:buNone/>
            </a:pPr>
            <a:endParaRPr lang="en-US" sz="2400" b="1" dirty="0"/>
          </a:p>
          <a:p>
            <a:pPr lvl="1">
              <a:buFont typeface="Wingdings" panose="05000000000000000000" pitchFamily="2" charset="2"/>
              <a:buChar char="q"/>
            </a:pPr>
            <a:r>
              <a:rPr lang="en-US" sz="2400" b="1" dirty="0"/>
              <a:t> </a:t>
            </a:r>
            <a:r>
              <a:rPr lang="en-US" sz="2400" dirty="0"/>
              <a:t>Easements terminated by</a:t>
            </a:r>
            <a:r>
              <a:rPr lang="en-US" sz="2400" b="1" dirty="0"/>
              <a:t>:</a:t>
            </a:r>
          </a:p>
          <a:p>
            <a:pPr lvl="2">
              <a:buFont typeface="Wingdings" panose="05000000000000000000" pitchFamily="2" charset="2"/>
              <a:buChar char="§"/>
            </a:pPr>
            <a:r>
              <a:rPr lang="en-US" dirty="0"/>
              <a:t>Express release by benefitting party</a:t>
            </a:r>
          </a:p>
          <a:p>
            <a:pPr lvl="2">
              <a:buFont typeface="Wingdings" panose="05000000000000000000" pitchFamily="2" charset="2"/>
              <a:buChar char="§"/>
            </a:pPr>
            <a:r>
              <a:rPr lang="en-US" dirty="0"/>
              <a:t>Merger of properties</a:t>
            </a:r>
          </a:p>
          <a:p>
            <a:pPr lvl="2">
              <a:buFont typeface="Wingdings" panose="05000000000000000000" pitchFamily="2" charset="2"/>
              <a:buChar char="§"/>
            </a:pPr>
            <a:r>
              <a:rPr lang="en-US" dirty="0"/>
              <a:t>Property abandoned by dominant party</a:t>
            </a:r>
          </a:p>
          <a:p>
            <a:pPr lvl="2">
              <a:buFont typeface="Wingdings" panose="05000000000000000000" pitchFamily="2" charset="2"/>
              <a:buChar char="§"/>
            </a:pPr>
            <a:r>
              <a:rPr lang="en-US" dirty="0"/>
              <a:t>Condemnation via eminent domain</a:t>
            </a:r>
          </a:p>
          <a:p>
            <a:pPr lvl="2">
              <a:buFont typeface="Wingdings" panose="05000000000000000000" pitchFamily="2" charset="2"/>
              <a:buChar char="§"/>
            </a:pPr>
            <a:r>
              <a:rPr lang="en-US" dirty="0"/>
              <a:t>Change/cessation of purpose for easement</a:t>
            </a:r>
          </a:p>
          <a:p>
            <a:pPr lvl="2">
              <a:buFont typeface="Wingdings" panose="05000000000000000000" pitchFamily="2" charset="2"/>
              <a:buChar char="§"/>
            </a:pPr>
            <a:r>
              <a:rPr lang="en-US" dirty="0"/>
              <a:t>Destruction of an easement structure (party wall)</a:t>
            </a:r>
          </a:p>
          <a:p>
            <a:pPr lvl="2">
              <a:buFont typeface="Wingdings" panose="05000000000000000000" pitchFamily="2" charset="2"/>
              <a:buChar char="§"/>
            </a:pPr>
            <a:r>
              <a:rPr lang="en-US" dirty="0"/>
              <a:t>Non-use of an easement by prescription</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solidFill>
                  <a:srgbClr val="FF0000"/>
                </a:solidFill>
              </a:rPr>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5-14</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6485949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Encroachments</a:t>
            </a:r>
          </a:p>
          <a:p>
            <a:pPr marL="0" lvl="0" indent="0">
              <a:buNone/>
            </a:pPr>
            <a:endParaRPr lang="en-US" sz="2400" b="1" dirty="0"/>
          </a:p>
          <a:p>
            <a:pPr lvl="1">
              <a:buFont typeface="Wingdings" panose="05000000000000000000" pitchFamily="2" charset="2"/>
              <a:buChar char="q"/>
            </a:pPr>
            <a:r>
              <a:rPr lang="en-US" sz="2400" b="1" dirty="0"/>
              <a:t> </a:t>
            </a:r>
            <a:r>
              <a:rPr lang="en-US" sz="2400" dirty="0"/>
              <a:t>Unauthorized intrusions of one owner’s real property onto another’s</a:t>
            </a:r>
            <a:br>
              <a:rPr lang="en-US" sz="2400" dirty="0"/>
            </a:br>
            <a:endParaRPr lang="en-US" sz="2400" dirty="0"/>
          </a:p>
          <a:p>
            <a:pPr lvl="1">
              <a:buFont typeface="Wingdings" panose="05000000000000000000" pitchFamily="2" charset="2"/>
              <a:buChar char="q"/>
            </a:pPr>
            <a:r>
              <a:rPr lang="en-US" sz="2400" dirty="0"/>
              <a:t>May require survey to detect</a:t>
            </a:r>
            <a:br>
              <a:rPr lang="en-US" sz="2400" dirty="0"/>
            </a:br>
            <a:endParaRPr lang="en-US" sz="2400" dirty="0"/>
          </a:p>
          <a:p>
            <a:pPr lvl="1">
              <a:buFont typeface="Wingdings" panose="05000000000000000000" pitchFamily="2" charset="2"/>
              <a:buChar char="q"/>
            </a:pPr>
            <a:r>
              <a:rPr lang="en-US" sz="2400" dirty="0"/>
              <a:t>May become prescriptive easements if not remedied over prescription period</a:t>
            </a: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solidFill>
                  <a:srgbClr val="FF0000"/>
                </a:solidFill>
              </a:rPr>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5-15</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1" y="4343400"/>
            <a:ext cx="4724400"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647918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Licenses</a:t>
            </a:r>
          </a:p>
          <a:p>
            <a:pPr marL="0" lvl="0" indent="0">
              <a:buNone/>
            </a:pPr>
            <a:endParaRPr lang="en-US" sz="2400" b="1" dirty="0">
              <a:solidFill>
                <a:srgbClr val="FF0000"/>
              </a:solidFill>
            </a:endParaRPr>
          </a:p>
          <a:p>
            <a:pPr lvl="1" indent="-342900">
              <a:buFont typeface="Wingdings" panose="05000000000000000000" pitchFamily="2" charset="2"/>
              <a:buChar char="q"/>
            </a:pPr>
            <a:r>
              <a:rPr lang="en-US" sz="2400" dirty="0"/>
              <a:t>Personal rights to use / access a property </a:t>
            </a:r>
          </a:p>
          <a:p>
            <a:pPr lvl="1" indent="-342900">
              <a:buFont typeface="Wingdings" panose="05000000000000000000" pitchFamily="2" charset="2"/>
              <a:buChar char="q"/>
            </a:pPr>
            <a:r>
              <a:rPr lang="en-US" sz="2400" dirty="0"/>
              <a:t>Do not attach</a:t>
            </a:r>
          </a:p>
          <a:p>
            <a:pPr lvl="1" indent="-342900">
              <a:buFont typeface="Wingdings" panose="05000000000000000000" pitchFamily="2" charset="2"/>
              <a:buChar char="q"/>
            </a:pPr>
            <a:r>
              <a:rPr lang="en-US" sz="2400" dirty="0"/>
              <a:t>Non-transferrable </a:t>
            </a:r>
          </a:p>
          <a:p>
            <a:pPr lvl="1" indent="-342900">
              <a:buFont typeface="Wingdings" panose="05000000000000000000" pitchFamily="2" charset="2"/>
              <a:buChar char="q"/>
            </a:pPr>
            <a:r>
              <a:rPr lang="en-US" sz="2400" dirty="0"/>
              <a:t>Revocable</a:t>
            </a:r>
          </a:p>
          <a:p>
            <a:pPr lvl="1" indent="-342900">
              <a:buFont typeface="Wingdings" panose="05000000000000000000" pitchFamily="2" charset="2"/>
              <a:buChar char="q"/>
            </a:pPr>
            <a:r>
              <a:rPr lang="en-US" sz="2400" dirty="0"/>
              <a:t>Cease upon death of either party</a:t>
            </a:r>
          </a:p>
          <a:p>
            <a:pPr lvl="1" indent="-3429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solidFill>
                  <a:srgbClr val="FF0000"/>
                </a:solidFill>
              </a:rPr>
              <a:t>Licenses</a:t>
            </a:r>
          </a:p>
          <a:p>
            <a:endParaRPr lang="en-US" b="1" dirty="0"/>
          </a:p>
          <a:p>
            <a:r>
              <a:rPr lang="en-US" b="1" dirty="0"/>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5-16</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671"/>
          <a:stretch/>
        </p:blipFill>
        <p:spPr bwMode="auto">
          <a:xfrm>
            <a:off x="3124200" y="3733800"/>
            <a:ext cx="4800600"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4614619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Deed Restrictions</a:t>
            </a:r>
          </a:p>
          <a:p>
            <a:pPr lvl="1" indent="-342900">
              <a:buFont typeface="Wingdings" panose="05000000000000000000" pitchFamily="2" charset="2"/>
              <a:buChar char="q"/>
            </a:pPr>
            <a:endParaRPr lang="en-US" sz="2400" dirty="0"/>
          </a:p>
          <a:p>
            <a:pPr lvl="1" indent="-342900">
              <a:buFont typeface="Wingdings" panose="05000000000000000000" pitchFamily="2" charset="2"/>
              <a:buChar char="q"/>
            </a:pPr>
            <a:r>
              <a:rPr lang="en-US" sz="2400" dirty="0"/>
              <a:t>Conditions and covenants imposed on a property by deed or subdivision plat</a:t>
            </a:r>
            <a:br>
              <a:rPr lang="en-US" sz="2400" dirty="0"/>
            </a:br>
            <a:endParaRPr lang="en-US" sz="2400" dirty="0"/>
          </a:p>
          <a:p>
            <a:pPr lvl="1" indent="-342900">
              <a:buFont typeface="Wingdings" panose="05000000000000000000" pitchFamily="2" charset="2"/>
              <a:buChar char="q"/>
            </a:pPr>
            <a:r>
              <a:rPr lang="en-US" sz="2400" dirty="0"/>
              <a:t>Goes with the property upon transfer</a:t>
            </a:r>
            <a:br>
              <a:rPr lang="en-US" sz="2400" dirty="0"/>
            </a:br>
            <a:endParaRPr lang="en-US" sz="2400" dirty="0"/>
          </a:p>
          <a:p>
            <a:pPr lvl="1" indent="-342900">
              <a:buFont typeface="Wingdings" panose="05000000000000000000" pitchFamily="2" charset="2"/>
              <a:buChar char="q"/>
            </a:pPr>
            <a:r>
              <a:rPr lang="en-US" sz="2400" dirty="0"/>
              <a:t>Established to control quality and standards of a property or subdivision</a:t>
            </a:r>
            <a:br>
              <a:rPr lang="en-US" sz="2400" dirty="0"/>
            </a:br>
            <a:endParaRPr lang="en-US" sz="2400" dirty="0"/>
          </a:p>
          <a:p>
            <a:pPr lvl="1" indent="-342900">
              <a:buFont typeface="Wingdings" panose="05000000000000000000" pitchFamily="2" charset="2"/>
              <a:buChar char="q"/>
            </a:pPr>
            <a:r>
              <a:rPr lang="en-US" sz="2400" dirty="0"/>
              <a:t>Apply to land use, type of structure, setbacks, minimum house size, etc.</a:t>
            </a:r>
          </a:p>
          <a:p>
            <a:pPr marL="400050" lvl="1" indent="0">
              <a:buNone/>
            </a:pPr>
            <a:r>
              <a:rPr lang="en-US" sz="2400" dirty="0"/>
              <a:t> </a:t>
            </a:r>
            <a:br>
              <a:rPr lang="en-US" sz="2400" dirty="0"/>
            </a:b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solidFill>
                  <a:srgbClr val="FF0000"/>
                </a:solidFill>
              </a:rPr>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5-17</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48503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a:t>
            </a:r>
            <a:br>
              <a:rPr lang="en-US" sz="2400" dirty="0"/>
            </a:br>
            <a:r>
              <a:rPr lang="en-US" sz="2400" dirty="0"/>
              <a:t>The </a:t>
            </a:r>
            <a:r>
              <a:rPr lang="en-US" sz="2400" dirty="0">
                <a:ea typeface="Times New Roman"/>
                <a:cs typeface="Shruti"/>
              </a:rPr>
              <a:t>Real Estate Business</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03950"/>
          </a:xfrm>
        </p:spPr>
        <p:txBody>
          <a:bodyPr>
            <a:normAutofit lnSpcReduction="10000"/>
          </a:bodyPr>
          <a:lstStyle/>
          <a:p>
            <a:pPr marL="0" indent="0">
              <a:buNone/>
            </a:pPr>
            <a:endParaRPr lang="en-US" sz="1600" b="1" dirty="0">
              <a:solidFill>
                <a:srgbClr val="00B0F0"/>
              </a:solidFill>
            </a:endParaRPr>
          </a:p>
          <a:p>
            <a:pPr marL="0" lvl="0" indent="0">
              <a:buNone/>
            </a:pPr>
            <a:r>
              <a:rPr lang="en-US" sz="2400" b="1" dirty="0">
                <a:solidFill>
                  <a:srgbClr val="FF0000"/>
                </a:solidFill>
              </a:rPr>
              <a:t>Real Estate Brokerage</a:t>
            </a:r>
          </a:p>
          <a:p>
            <a:pPr marL="0" indent="0">
              <a:buNone/>
            </a:pPr>
            <a:endParaRPr lang="en-US" sz="2400" dirty="0"/>
          </a:p>
          <a:p>
            <a:pPr marL="400050" lvl="1" indent="0">
              <a:buNone/>
            </a:pPr>
            <a:r>
              <a:rPr lang="en-US" sz="2400" b="1" dirty="0"/>
              <a:t>Skills and knowledge</a:t>
            </a:r>
          </a:p>
          <a:p>
            <a:pPr marL="400050" lvl="1" indent="0">
              <a:buNone/>
            </a:pPr>
            <a:endParaRPr lang="en-US" sz="2400" b="1" dirty="0"/>
          </a:p>
          <a:p>
            <a:pPr lvl="1" indent="-342900">
              <a:buFont typeface="Wingdings" panose="05000000000000000000" pitchFamily="2" charset="2"/>
              <a:buChar char="q"/>
            </a:pPr>
            <a:r>
              <a:rPr lang="en-US" sz="2400" dirty="0"/>
              <a:t>Market conditions </a:t>
            </a:r>
          </a:p>
          <a:p>
            <a:pPr lvl="1" indent="-342900">
              <a:buFont typeface="Wingdings" panose="05000000000000000000" pitchFamily="2" charset="2"/>
              <a:buChar char="q"/>
            </a:pPr>
            <a:r>
              <a:rPr lang="en-US" sz="2400" dirty="0"/>
              <a:t>Law</a:t>
            </a:r>
          </a:p>
          <a:p>
            <a:pPr lvl="1" indent="-342900">
              <a:buFont typeface="Wingdings" panose="05000000000000000000" pitchFamily="2" charset="2"/>
              <a:buChar char="q"/>
            </a:pPr>
            <a:r>
              <a:rPr lang="en-US" sz="2400" dirty="0"/>
              <a:t>Financing</a:t>
            </a:r>
          </a:p>
          <a:p>
            <a:pPr lvl="1" indent="-342900">
              <a:buFont typeface="Wingdings" panose="05000000000000000000" pitchFamily="2" charset="2"/>
              <a:buChar char="q"/>
            </a:pPr>
            <a:r>
              <a:rPr lang="en-US" sz="2400" dirty="0"/>
              <a:t>Marketing</a:t>
            </a:r>
          </a:p>
          <a:p>
            <a:pPr lvl="1" indent="-342900">
              <a:buFont typeface="Wingdings" panose="05000000000000000000" pitchFamily="2" charset="2"/>
              <a:buChar char="q"/>
            </a:pPr>
            <a:r>
              <a:rPr lang="en-US" sz="2400" dirty="0"/>
              <a:t>Ethics</a:t>
            </a:r>
          </a:p>
          <a:p>
            <a:pPr lvl="1" indent="-342900">
              <a:buFont typeface="Wingdings" panose="05000000000000000000" pitchFamily="2" charset="2"/>
              <a:buChar char="q"/>
            </a:pPr>
            <a:r>
              <a:rPr lang="en-US" sz="2400" dirty="0"/>
              <a:t>Selling</a:t>
            </a:r>
          </a:p>
          <a:p>
            <a:pPr lvl="1" indent="-342900">
              <a:buFont typeface="Wingdings" panose="05000000000000000000" pitchFamily="2" charset="2"/>
              <a:buChar char="q"/>
            </a:pPr>
            <a:r>
              <a:rPr lang="en-US" sz="2400" dirty="0"/>
              <a:t>Communications </a:t>
            </a:r>
          </a:p>
          <a:p>
            <a:pPr lvl="1" indent="-342900">
              <a:buFont typeface="Wingdings" panose="05000000000000000000" pitchFamily="2" charset="2"/>
              <a:buChar char="q"/>
            </a:pPr>
            <a:r>
              <a:rPr lang="en-US" sz="2400" dirty="0"/>
              <a:t>Computer / mobile device usage </a:t>
            </a:r>
          </a:p>
          <a:p>
            <a:pPr lvl="1" indent="-342900">
              <a:buFont typeface="Wingdings" panose="05000000000000000000" pitchFamily="2" charset="2"/>
              <a:buChar char="q"/>
            </a:pPr>
            <a:r>
              <a:rPr lang="en-US" sz="2400" dirty="0"/>
              <a:t>Social media</a:t>
            </a:r>
          </a:p>
          <a:p>
            <a:pPr lvl="1" indent="-342900">
              <a:buFont typeface="Wingdings" panose="05000000000000000000" pitchFamily="2" charset="2"/>
              <a:buChar char="q"/>
            </a:pPr>
            <a:r>
              <a:rPr lang="en-US" sz="2400" dirty="0"/>
              <a:t>Other skills</a:t>
            </a:r>
          </a:p>
          <a:p>
            <a:pPr marL="400050" lvl="1" indent="0">
              <a:buNone/>
            </a:pPr>
            <a:endParaRPr lang="en-US" sz="1400" dirty="0"/>
          </a:p>
        </p:txBody>
      </p:sp>
      <p:sp>
        <p:nvSpPr>
          <p:cNvPr id="8" name="Text Placeholder 7"/>
          <p:cNvSpPr>
            <a:spLocks noGrp="1"/>
          </p:cNvSpPr>
          <p:nvPr>
            <p:ph type="body" sz="half" idx="2"/>
          </p:nvPr>
        </p:nvSpPr>
        <p:spPr>
          <a:xfrm>
            <a:off x="304801" y="1600200"/>
            <a:ext cx="1904999" cy="2286000"/>
          </a:xfrm>
          <a:noFill/>
        </p:spPr>
        <p:txBody>
          <a:bodyPr>
            <a:normAutofit/>
          </a:bodyPr>
          <a:lstStyle/>
          <a:p>
            <a:endParaRPr lang="en-US" sz="1200" b="1" dirty="0">
              <a:solidFill>
                <a:srgbClr val="FF0000"/>
              </a:solidFill>
            </a:endParaRPr>
          </a:p>
          <a:p>
            <a:r>
              <a:rPr lang="en-US" b="1" dirty="0"/>
              <a:t>Real Estate Professions</a:t>
            </a:r>
          </a:p>
          <a:p>
            <a:pPr>
              <a:buFont typeface="Wingdings" panose="05000000000000000000" pitchFamily="2" charset="2"/>
              <a:buChar char="q"/>
            </a:pPr>
            <a:endParaRPr lang="en-US" b="1" dirty="0"/>
          </a:p>
          <a:p>
            <a:r>
              <a:rPr lang="en-US" b="1" dirty="0">
                <a:solidFill>
                  <a:srgbClr val="FF0000"/>
                </a:solidFill>
              </a:rPr>
              <a:t>Real Estate Brokerage</a:t>
            </a:r>
          </a:p>
          <a:p>
            <a:pPr>
              <a:buFont typeface="Wingdings" panose="05000000000000000000" pitchFamily="2" charset="2"/>
              <a:buChar char="q"/>
            </a:pPr>
            <a:endParaRPr lang="en-US" b="1" dirty="0"/>
          </a:p>
          <a:p>
            <a:r>
              <a:rPr lang="en-US" b="1" dirty="0"/>
              <a:t>Professional Organizations</a:t>
            </a:r>
          </a:p>
          <a:p>
            <a:pPr>
              <a:buFont typeface="Wingdings" panose="05000000000000000000" pitchFamily="2" charset="2"/>
              <a:buChar char="q"/>
            </a:pPr>
            <a:endParaRPr lang="en-US" b="1" dirty="0"/>
          </a:p>
          <a:p>
            <a:r>
              <a:rPr lang="en-US" b="1" dirty="0"/>
              <a:t>Regulation &amp; Licensing</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615113990"/>
              </p:ext>
            </p:extLst>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1  The Real Estate Business            Slide 1-5</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1076617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Deed Restrictions</a:t>
            </a:r>
          </a:p>
          <a:p>
            <a:pPr lvl="1" indent="-342900">
              <a:buFont typeface="Wingdings" panose="05000000000000000000" pitchFamily="2" charset="2"/>
              <a:buChar char="q"/>
            </a:pPr>
            <a:endParaRPr lang="en-US" sz="2400" dirty="0"/>
          </a:p>
          <a:p>
            <a:pPr marL="400050" lvl="1" indent="0">
              <a:buNone/>
            </a:pPr>
            <a:r>
              <a:rPr lang="en-US" sz="2400" b="1" dirty="0"/>
              <a:t>Conditions</a:t>
            </a:r>
          </a:p>
          <a:p>
            <a:pPr lvl="1" indent="-342900">
              <a:buFont typeface="Wingdings" panose="05000000000000000000" pitchFamily="2" charset="2"/>
              <a:buChar char="q"/>
            </a:pPr>
            <a:r>
              <a:rPr lang="en-US" sz="2400" dirty="0"/>
              <a:t>Created upon property transfer</a:t>
            </a:r>
          </a:p>
          <a:p>
            <a:pPr lvl="1" indent="-342900">
              <a:buFont typeface="Wingdings" panose="05000000000000000000" pitchFamily="2" charset="2"/>
              <a:buChar char="q"/>
            </a:pPr>
            <a:r>
              <a:rPr lang="en-US" sz="2400" dirty="0"/>
              <a:t>If violated, ownership may revert to previous owner </a:t>
            </a:r>
            <a:br>
              <a:rPr lang="en-US" sz="2400" dirty="0"/>
            </a:br>
            <a:endParaRPr lang="en-US" sz="2400" b="1" dirty="0"/>
          </a:p>
          <a:p>
            <a:pPr marL="400050" lvl="1" indent="0">
              <a:buNone/>
            </a:pPr>
            <a:r>
              <a:rPr lang="en-US" sz="2400" b="1" dirty="0"/>
              <a:t>Covenants</a:t>
            </a:r>
          </a:p>
          <a:p>
            <a:pPr lvl="1" indent="-342900">
              <a:buFont typeface="Wingdings" panose="05000000000000000000" pitchFamily="2" charset="2"/>
              <a:buChar char="q"/>
            </a:pPr>
            <a:r>
              <a:rPr lang="en-US" sz="2400" dirty="0"/>
              <a:t>Created by mutual agreement</a:t>
            </a:r>
          </a:p>
          <a:p>
            <a:pPr lvl="1" indent="-342900">
              <a:buFont typeface="Wingdings" panose="05000000000000000000" pitchFamily="2" charset="2"/>
              <a:buChar char="q"/>
            </a:pPr>
            <a:r>
              <a:rPr lang="en-US" sz="2400" dirty="0"/>
              <a:t>Enforceable by injunction</a:t>
            </a:r>
            <a:br>
              <a:rPr lang="en-US" sz="2400" dirty="0"/>
            </a:b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solidFill>
                  <a:srgbClr val="FF0000"/>
                </a:solidFill>
              </a:rPr>
              <a:t>Deed Restrictions</a:t>
            </a:r>
          </a:p>
          <a:p>
            <a:endParaRPr lang="en-US" b="1" dirty="0"/>
          </a:p>
          <a:p>
            <a:r>
              <a:rPr lang="en-US" b="1" dirty="0"/>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5-18</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8271023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Liens</a:t>
            </a:r>
          </a:p>
          <a:p>
            <a:pPr lvl="1" indent="-342900">
              <a:buFont typeface="Wingdings" panose="05000000000000000000" pitchFamily="2" charset="2"/>
              <a:buChar char="q"/>
            </a:pPr>
            <a:endParaRPr lang="en-US" sz="2400" dirty="0"/>
          </a:p>
          <a:p>
            <a:pPr lvl="1" indent="-342900">
              <a:buFont typeface="Wingdings" panose="05000000000000000000" pitchFamily="2" charset="2"/>
              <a:buChar char="q"/>
            </a:pPr>
            <a:r>
              <a:rPr lang="en-US" sz="2400" dirty="0"/>
              <a:t>Claims attaching to real and personal property as security for debt</a:t>
            </a:r>
          </a:p>
          <a:p>
            <a:pPr marL="400050" lvl="1" indent="0">
              <a:buNone/>
            </a:pPr>
            <a:endParaRPr lang="en-US" sz="2400" b="1" dirty="0"/>
          </a:p>
          <a:p>
            <a:pPr marL="400050" lvl="1" indent="0">
              <a:buNone/>
            </a:pPr>
            <a:r>
              <a:rPr lang="en-US" sz="2400" b="1" dirty="0"/>
              <a:t>Lien characteristics</a:t>
            </a:r>
          </a:p>
          <a:p>
            <a:pPr lvl="1" indent="-342900">
              <a:buFont typeface="Wingdings" panose="05000000000000000000" pitchFamily="2" charset="2"/>
              <a:buChar char="q"/>
            </a:pPr>
            <a:r>
              <a:rPr lang="en-US" sz="2400" dirty="0"/>
              <a:t>Recorded on title effectively reducing equity in the amount of the lien</a:t>
            </a:r>
          </a:p>
          <a:p>
            <a:pPr lvl="1" indent="-342900">
              <a:buFont typeface="Wingdings" panose="05000000000000000000" pitchFamily="2" charset="2"/>
              <a:buChar char="q"/>
            </a:pPr>
            <a:r>
              <a:rPr lang="en-US" sz="2400" dirty="0"/>
              <a:t>Does not convey ownership unless a mortgage in a title theory state</a:t>
            </a:r>
          </a:p>
          <a:p>
            <a:pPr lvl="1" indent="-342900">
              <a:buFont typeface="Wingdings" panose="05000000000000000000" pitchFamily="2" charset="2"/>
              <a:buChar char="q"/>
            </a:pPr>
            <a:r>
              <a:rPr lang="en-US" sz="2400" dirty="0"/>
              <a:t>Lien attaches to the property</a:t>
            </a:r>
          </a:p>
          <a:p>
            <a:pPr lvl="1" indent="-342900">
              <a:buFont typeface="Wingdings" panose="05000000000000000000" pitchFamily="2" charset="2"/>
              <a:buChar char="q"/>
            </a:pPr>
            <a:r>
              <a:rPr lang="en-US" sz="2400" dirty="0"/>
              <a:t>Property can be encumbered by multiple liens</a:t>
            </a:r>
          </a:p>
          <a:p>
            <a:pPr lvl="1" indent="-342900">
              <a:buFont typeface="Wingdings" panose="05000000000000000000" pitchFamily="2" charset="2"/>
              <a:buChar char="q"/>
            </a:pPr>
            <a:r>
              <a:rPr lang="en-US" sz="2400" dirty="0"/>
              <a:t>Lien terminates upon payment, recording satisfaction</a:t>
            </a:r>
            <a:br>
              <a:rPr lang="en-US" sz="2400" dirty="0"/>
            </a:b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solidFill>
                  <a:srgbClr val="FF0000"/>
                </a:solidFill>
              </a:rPr>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5-19</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9331286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Liens</a:t>
            </a:r>
          </a:p>
          <a:p>
            <a:pPr lvl="1" indent="-342900">
              <a:buFont typeface="Wingdings" panose="05000000000000000000" pitchFamily="2" charset="2"/>
              <a:buChar char="q"/>
            </a:pPr>
            <a:endParaRPr lang="en-US" sz="2400" dirty="0"/>
          </a:p>
          <a:p>
            <a:pPr marL="400050" lvl="1" indent="0">
              <a:buNone/>
            </a:pPr>
            <a:r>
              <a:rPr lang="en-US" sz="2400" b="1" dirty="0"/>
              <a:t>Lien characteristics (cont.)</a:t>
            </a:r>
          </a:p>
          <a:p>
            <a:pPr marL="400050" lvl="1" indent="0">
              <a:buNone/>
            </a:pPr>
            <a:endParaRPr lang="en-US" sz="2400" b="1" dirty="0"/>
          </a:p>
          <a:p>
            <a:pPr lvl="1" indent="-342900">
              <a:buFont typeface="Wingdings" panose="05000000000000000000" pitchFamily="2" charset="2"/>
              <a:buChar char="q"/>
            </a:pPr>
            <a:r>
              <a:rPr lang="en-US" sz="2400" b="1" dirty="0"/>
              <a:t>Voluntary </a:t>
            </a:r>
          </a:p>
          <a:p>
            <a:pPr lvl="2" indent="-342900">
              <a:buFont typeface="Wingdings" panose="05000000000000000000" pitchFamily="2" charset="2"/>
              <a:buChar char="§"/>
            </a:pPr>
            <a:r>
              <a:rPr lang="en-US" dirty="0"/>
              <a:t>Owner borrows money</a:t>
            </a:r>
            <a:br>
              <a:rPr lang="en-US" dirty="0"/>
            </a:br>
            <a:endParaRPr lang="en-US" dirty="0"/>
          </a:p>
          <a:p>
            <a:pPr lvl="1" indent="-342900">
              <a:buFont typeface="Wingdings" panose="05000000000000000000" pitchFamily="2" charset="2"/>
              <a:buChar char="q"/>
            </a:pPr>
            <a:r>
              <a:rPr lang="en-US" sz="2400" b="1" dirty="0"/>
              <a:t>Involuntary</a:t>
            </a:r>
          </a:p>
          <a:p>
            <a:pPr lvl="2" indent="-342900">
              <a:buFont typeface="Wingdings" panose="05000000000000000000" pitchFamily="2" charset="2"/>
              <a:buChar char="§"/>
            </a:pPr>
            <a:r>
              <a:rPr lang="en-US" b="1" dirty="0"/>
              <a:t>Statutory lien </a:t>
            </a:r>
            <a:r>
              <a:rPr lang="en-US" dirty="0"/>
              <a:t>(tax lien)</a:t>
            </a:r>
          </a:p>
          <a:p>
            <a:pPr lvl="2" indent="-342900">
              <a:buFont typeface="Wingdings" panose="05000000000000000000" pitchFamily="2" charset="2"/>
              <a:buChar char="§"/>
            </a:pPr>
            <a:r>
              <a:rPr lang="en-US" dirty="0"/>
              <a:t>Court-imposed </a:t>
            </a:r>
            <a:r>
              <a:rPr lang="en-US" b="1" dirty="0"/>
              <a:t>equitable lien </a:t>
            </a:r>
            <a:r>
              <a:rPr lang="en-US" dirty="0"/>
              <a:t>(judgment lien)</a:t>
            </a:r>
            <a:br>
              <a:rPr lang="en-US" sz="1600" dirty="0"/>
            </a:br>
            <a:endParaRPr lang="en-US"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solidFill>
                  <a:srgbClr val="FF0000"/>
                </a:solidFill>
              </a:rPr>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5-20</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5243400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Liens</a:t>
            </a:r>
          </a:p>
          <a:p>
            <a:pPr lvl="1" indent="-342900">
              <a:buFont typeface="Wingdings" panose="05000000000000000000" pitchFamily="2" charset="2"/>
              <a:buChar char="q"/>
            </a:pPr>
            <a:endParaRPr lang="en-US" sz="2400" dirty="0"/>
          </a:p>
          <a:p>
            <a:pPr marL="400050" lvl="1" indent="0">
              <a:buNone/>
            </a:pPr>
            <a:r>
              <a:rPr lang="en-US" sz="2400" b="1" dirty="0"/>
              <a:t>Lien characteristics (cont.)</a:t>
            </a:r>
          </a:p>
          <a:p>
            <a:pPr marL="400050" lvl="1" indent="0">
              <a:buNone/>
            </a:pPr>
            <a:endParaRPr lang="en-US" sz="2400" b="1" dirty="0"/>
          </a:p>
          <a:p>
            <a:pPr lvl="1" indent="-342900">
              <a:buFont typeface="Wingdings" panose="05000000000000000000" pitchFamily="2" charset="2"/>
              <a:buChar char="q"/>
            </a:pPr>
            <a:r>
              <a:rPr lang="en-US" sz="2400" b="1" dirty="0"/>
              <a:t>General</a:t>
            </a:r>
            <a:r>
              <a:rPr lang="en-US" sz="2400" dirty="0"/>
              <a:t> vs. </a:t>
            </a:r>
            <a:r>
              <a:rPr lang="en-US" sz="2400" b="1" dirty="0"/>
              <a:t>specific</a:t>
            </a:r>
            <a:r>
              <a:rPr lang="en-US" sz="2400" dirty="0"/>
              <a:t> liens</a:t>
            </a:r>
          </a:p>
          <a:p>
            <a:pPr lvl="2" indent="-342900">
              <a:buFont typeface="Wingdings" panose="05000000000000000000" pitchFamily="2" charset="2"/>
              <a:buChar char="§"/>
            </a:pPr>
            <a:r>
              <a:rPr lang="en-US" dirty="0"/>
              <a:t>General = lien placed against all property</a:t>
            </a:r>
          </a:p>
          <a:p>
            <a:pPr lvl="2" indent="-342900">
              <a:buFont typeface="Wingdings" panose="05000000000000000000" pitchFamily="2" charset="2"/>
              <a:buChar char="§"/>
            </a:pPr>
            <a:r>
              <a:rPr lang="en-US" dirty="0"/>
              <a:t>Specific = lien placed on a specific property</a:t>
            </a:r>
            <a:br>
              <a:rPr lang="en-US" dirty="0"/>
            </a:br>
            <a:endParaRPr lang="en-US" dirty="0"/>
          </a:p>
          <a:p>
            <a:pPr marL="857250" lvl="1" indent="-457200">
              <a:buFont typeface="Wingdings" panose="05000000000000000000" pitchFamily="2" charset="2"/>
              <a:buChar char="q"/>
            </a:pPr>
            <a:r>
              <a:rPr lang="en-US" sz="2400" b="1" dirty="0"/>
              <a:t>Superior/senior</a:t>
            </a:r>
            <a:r>
              <a:rPr lang="en-US" sz="2400" dirty="0"/>
              <a:t>  vs. </a:t>
            </a:r>
            <a:r>
              <a:rPr lang="en-US" sz="2400" b="1" dirty="0"/>
              <a:t>inferior/junior</a:t>
            </a:r>
            <a:r>
              <a:rPr lang="en-US" sz="2400" dirty="0"/>
              <a:t> lien</a:t>
            </a:r>
          </a:p>
          <a:p>
            <a:pPr marL="1257300" lvl="2" indent="-457200">
              <a:buFont typeface="Wingdings" panose="05000000000000000000" pitchFamily="2" charset="2"/>
              <a:buChar char="§"/>
            </a:pPr>
            <a:r>
              <a:rPr lang="en-US" dirty="0"/>
              <a:t>Establishes seniority ranking for order of payment in a foreclosure</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solidFill>
                  <a:srgbClr val="FF0000"/>
                </a:solidFill>
              </a:rPr>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5-21</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8447276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Liens</a:t>
            </a:r>
            <a:endParaRPr lang="en-US" sz="2400" dirty="0"/>
          </a:p>
          <a:p>
            <a:pPr marL="400050" lvl="1" indent="0">
              <a:buNone/>
            </a:pPr>
            <a:r>
              <a:rPr lang="en-US" sz="2400" b="1" dirty="0"/>
              <a:t>Lien priority</a:t>
            </a:r>
          </a:p>
          <a:p>
            <a:pPr marL="400050" lvl="1" indent="0">
              <a:buNone/>
            </a:pPr>
            <a:endParaRPr lang="en-US" sz="2400" b="1"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solidFill>
                  <a:srgbClr val="FF0000"/>
                </a:solidFill>
              </a:rPr>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5-22</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13 liens and lien priority.jpg"/>
          <p:cNvPicPr>
            <a:picLocks noChangeAspect="1" noChangeArrowheads="1"/>
          </p:cNvPicPr>
          <p:nvPr/>
        </p:nvPicPr>
        <p:blipFill rotWithShape="1">
          <a:blip r:embed="rId3">
            <a:extLst>
              <a:ext uri="{28A0092B-C50C-407E-A947-70E740481C1C}">
                <a14:useLocalDpi xmlns:a14="http://schemas.microsoft.com/office/drawing/2010/main" val="0"/>
              </a:ext>
            </a:extLst>
          </a:blip>
          <a:srcRect t="11481" b="14021"/>
          <a:stretch/>
        </p:blipFill>
        <p:spPr bwMode="auto">
          <a:xfrm>
            <a:off x="3124200" y="1295400"/>
            <a:ext cx="5105400" cy="49820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313813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Liens</a:t>
            </a:r>
            <a:endParaRPr lang="en-US" sz="2400" dirty="0"/>
          </a:p>
          <a:p>
            <a:pPr marL="400050" lvl="1" indent="0">
              <a:buNone/>
            </a:pPr>
            <a:endParaRPr lang="en-US" sz="2400" b="1" dirty="0"/>
          </a:p>
          <a:p>
            <a:pPr marL="400050" lvl="1" indent="0">
              <a:buNone/>
            </a:pPr>
            <a:r>
              <a:rPr lang="en-US" sz="2400" b="1" dirty="0"/>
              <a:t>Lien priority</a:t>
            </a:r>
          </a:p>
          <a:p>
            <a:pPr marL="400050" lvl="1" indent="0">
              <a:buNone/>
            </a:pPr>
            <a:endParaRPr lang="en-US" sz="2400" b="1" dirty="0"/>
          </a:p>
          <a:p>
            <a:pPr lvl="1" indent="-342900">
              <a:buFont typeface="Wingdings" panose="05000000000000000000" pitchFamily="2" charset="2"/>
              <a:buChar char="q"/>
            </a:pPr>
            <a:r>
              <a:rPr lang="en-US" sz="2400" dirty="0"/>
              <a:t>Rank order of claims</a:t>
            </a:r>
            <a:br>
              <a:rPr lang="en-US" sz="2400" dirty="0"/>
            </a:br>
            <a:endParaRPr lang="en-US" sz="2400" dirty="0"/>
          </a:p>
          <a:p>
            <a:pPr lvl="1" indent="-342900">
              <a:buFont typeface="Wingdings" panose="05000000000000000000" pitchFamily="2" charset="2"/>
              <a:buChar char="q"/>
            </a:pPr>
            <a:r>
              <a:rPr lang="en-US" sz="2400" dirty="0"/>
              <a:t>Lien priority determines who gets paid first upon default</a:t>
            </a:r>
            <a:br>
              <a:rPr lang="en-US" sz="2400" dirty="0"/>
            </a:br>
            <a:endParaRPr lang="en-US" sz="2400" dirty="0"/>
          </a:p>
          <a:p>
            <a:pPr lvl="1" indent="-342900">
              <a:buFont typeface="Wingdings" panose="05000000000000000000" pitchFamily="2" charset="2"/>
              <a:buChar char="q"/>
            </a:pPr>
            <a:r>
              <a:rPr lang="en-US" sz="2400" dirty="0"/>
              <a:t>Priority criterion:</a:t>
            </a:r>
          </a:p>
          <a:p>
            <a:pPr lvl="2" indent="-342900">
              <a:buFont typeface="Wingdings" panose="05000000000000000000" pitchFamily="2" charset="2"/>
              <a:buChar char="§"/>
            </a:pPr>
            <a:r>
              <a:rPr lang="en-US" dirty="0"/>
              <a:t>Categorization as superior vs junior</a:t>
            </a:r>
          </a:p>
          <a:p>
            <a:pPr lvl="2" indent="-342900">
              <a:buFont typeface="Wingdings" panose="05000000000000000000" pitchFamily="2" charset="2"/>
              <a:buChar char="§"/>
            </a:pPr>
            <a:r>
              <a:rPr lang="en-US" dirty="0"/>
              <a:t>Date of recordation</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solidFill>
                  <a:srgbClr val="FF0000"/>
                </a:solidFill>
              </a:rPr>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5-23</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3274348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Liens</a:t>
            </a:r>
            <a:endParaRPr lang="en-US" sz="2400" dirty="0"/>
          </a:p>
          <a:p>
            <a:pPr marL="400050" lvl="1" indent="0">
              <a:buNone/>
            </a:pPr>
            <a:endParaRPr lang="en-US" sz="2400" b="1" dirty="0"/>
          </a:p>
          <a:p>
            <a:pPr marL="400050" lvl="1" indent="0">
              <a:buNone/>
            </a:pPr>
            <a:r>
              <a:rPr lang="en-US" sz="2400" b="1" dirty="0"/>
              <a:t>Superior liens</a:t>
            </a:r>
          </a:p>
          <a:p>
            <a:pPr lvl="1" indent="-342900">
              <a:buFont typeface="Wingdings" panose="05000000000000000000" pitchFamily="2" charset="2"/>
              <a:buChar char="q"/>
            </a:pPr>
            <a:r>
              <a:rPr lang="en-US" sz="2400" dirty="0"/>
              <a:t>Superior rank over junior liens </a:t>
            </a:r>
          </a:p>
          <a:p>
            <a:pPr lvl="1" indent="-342900">
              <a:buFont typeface="Wingdings" panose="05000000000000000000" pitchFamily="2" charset="2"/>
              <a:buChar char="q"/>
            </a:pPr>
            <a:r>
              <a:rPr lang="en-US" sz="2400" b="1" dirty="0"/>
              <a:t>Not</a:t>
            </a:r>
            <a:r>
              <a:rPr lang="en-US" sz="2400" dirty="0"/>
              <a:t> ranked by recording date</a:t>
            </a:r>
            <a:br>
              <a:rPr lang="en-US" sz="2400" dirty="0"/>
            </a:br>
            <a:endParaRPr lang="en-US" sz="2400" dirty="0"/>
          </a:p>
          <a:p>
            <a:pPr lvl="1" indent="-342900">
              <a:buFont typeface="Wingdings" panose="05000000000000000000" pitchFamily="2" charset="2"/>
              <a:buChar char="q"/>
            </a:pPr>
            <a:r>
              <a:rPr lang="en-US" sz="2400" dirty="0"/>
              <a:t>Superior real estate liens in rank order:</a:t>
            </a:r>
          </a:p>
          <a:p>
            <a:pPr lvl="2" indent="-342900">
              <a:buFont typeface="Wingdings" panose="05000000000000000000" pitchFamily="2" charset="2"/>
              <a:buChar char="§"/>
            </a:pPr>
            <a:r>
              <a:rPr lang="en-US" dirty="0"/>
              <a:t>Real estate tax liens</a:t>
            </a:r>
          </a:p>
          <a:p>
            <a:pPr lvl="2" indent="-342900">
              <a:buFont typeface="Wingdings" panose="05000000000000000000" pitchFamily="2" charset="2"/>
              <a:buChar char="§"/>
            </a:pPr>
            <a:r>
              <a:rPr lang="en-US" dirty="0"/>
              <a:t>Special assessment liens</a:t>
            </a:r>
          </a:p>
          <a:p>
            <a:pPr lvl="2" indent="-342900">
              <a:buFont typeface="Wingdings" panose="05000000000000000000" pitchFamily="2" charset="2"/>
              <a:buChar char="§"/>
            </a:pPr>
            <a:r>
              <a:rPr lang="en-US" dirty="0"/>
              <a:t>Federal estate tax liens</a:t>
            </a:r>
            <a:br>
              <a:rPr lang="en-US" dirty="0"/>
            </a:b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solidFill>
                  <a:srgbClr val="FF0000"/>
                </a:solidFill>
              </a:rPr>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5-24</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0155902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lnSpcReduction="10000"/>
          </a:bodyPr>
          <a:lstStyle/>
          <a:p>
            <a:pPr marL="0" lvl="0" indent="0">
              <a:buNone/>
            </a:pPr>
            <a:r>
              <a:rPr lang="en-US" sz="2400" b="1" dirty="0">
                <a:solidFill>
                  <a:srgbClr val="FF0000"/>
                </a:solidFill>
              </a:rPr>
              <a:t>Liens</a:t>
            </a:r>
            <a:endParaRPr lang="en-US" sz="2400" dirty="0"/>
          </a:p>
          <a:p>
            <a:pPr marL="400050" lvl="1" indent="0">
              <a:buNone/>
            </a:pPr>
            <a:endParaRPr lang="en-US" sz="2400" b="1" dirty="0"/>
          </a:p>
          <a:p>
            <a:pPr marL="400050" lvl="1" indent="0">
              <a:buNone/>
            </a:pPr>
            <a:r>
              <a:rPr lang="en-US" sz="2400" b="1" dirty="0"/>
              <a:t>Junior liens</a:t>
            </a:r>
          </a:p>
          <a:p>
            <a:pPr marL="400050" lvl="1" indent="0">
              <a:buNone/>
            </a:pPr>
            <a:endParaRPr lang="en-US" sz="2400" b="1" dirty="0"/>
          </a:p>
          <a:p>
            <a:pPr lvl="1" indent="-342900">
              <a:buFont typeface="Wingdings" panose="05000000000000000000" pitchFamily="2" charset="2"/>
              <a:buChar char="q"/>
            </a:pPr>
            <a:r>
              <a:rPr lang="en-US" sz="2400" dirty="0"/>
              <a:t>Rank by recording date: </a:t>
            </a:r>
          </a:p>
          <a:p>
            <a:pPr lvl="2" indent="-342900">
              <a:buFont typeface="Wingdings" panose="05000000000000000000" pitchFamily="2" charset="2"/>
              <a:buChar char="§"/>
            </a:pPr>
            <a:r>
              <a:rPr lang="en-US" dirty="0"/>
              <a:t>judgment</a:t>
            </a:r>
          </a:p>
          <a:p>
            <a:pPr lvl="2" indent="-342900">
              <a:buFont typeface="Wingdings" panose="05000000000000000000" pitchFamily="2" charset="2"/>
              <a:buChar char="§"/>
            </a:pPr>
            <a:r>
              <a:rPr lang="en-US" dirty="0"/>
              <a:t>mortgage</a:t>
            </a:r>
          </a:p>
          <a:p>
            <a:pPr lvl="2" indent="-342900">
              <a:buFont typeface="Wingdings" panose="05000000000000000000" pitchFamily="2" charset="2"/>
              <a:buChar char="§"/>
            </a:pPr>
            <a:r>
              <a:rPr lang="en-US" dirty="0"/>
              <a:t>vendor's</a:t>
            </a:r>
          </a:p>
          <a:p>
            <a:pPr lvl="2" indent="-342900">
              <a:buFont typeface="Wingdings" panose="05000000000000000000" pitchFamily="2" charset="2"/>
              <a:buChar char="§"/>
            </a:pPr>
            <a:r>
              <a:rPr lang="en-US" dirty="0"/>
              <a:t>utility</a:t>
            </a:r>
          </a:p>
          <a:p>
            <a:pPr lvl="2" indent="-342900">
              <a:buFont typeface="Wingdings" panose="05000000000000000000" pitchFamily="2" charset="2"/>
              <a:buChar char="§"/>
            </a:pPr>
            <a:r>
              <a:rPr lang="en-US" dirty="0"/>
              <a:t>mechanic’s</a:t>
            </a:r>
          </a:p>
          <a:p>
            <a:pPr lvl="2" indent="-342900">
              <a:buFont typeface="Wingdings" panose="05000000000000000000" pitchFamily="2" charset="2"/>
              <a:buChar char="§"/>
            </a:pPr>
            <a:r>
              <a:rPr lang="en-US" dirty="0"/>
              <a:t>broker’s lien</a:t>
            </a:r>
          </a:p>
          <a:p>
            <a:pPr lvl="2" indent="-342900">
              <a:buFont typeface="Wingdings" panose="05000000000000000000" pitchFamily="2" charset="2"/>
              <a:buChar char="§"/>
            </a:pPr>
            <a:r>
              <a:rPr lang="en-US" dirty="0"/>
              <a:t>other tax liens </a:t>
            </a:r>
            <a:br>
              <a:rPr lang="en-US" sz="2000" dirty="0"/>
            </a:br>
            <a:endParaRPr lang="en-US" sz="2000" dirty="0"/>
          </a:p>
          <a:p>
            <a:pPr marL="857250" lvl="1" indent="-457200">
              <a:buFont typeface="Wingdings" panose="05000000000000000000" pitchFamily="2" charset="2"/>
              <a:buChar char="q"/>
            </a:pPr>
            <a:r>
              <a:rPr lang="en-US" sz="2400" dirty="0"/>
              <a:t>Mechanic's lien priority "dates back"  to when work or sale transpired</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solidFill>
                  <a:srgbClr val="FF0000"/>
                </a:solidFill>
              </a:rPr>
              <a:t>Liens</a:t>
            </a:r>
          </a:p>
          <a:p>
            <a:endParaRPr lang="en-US" b="1" dirty="0"/>
          </a:p>
          <a:p>
            <a:r>
              <a:rPr lang="en-US" b="1" dirty="0"/>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5-25</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8421347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fontScale="92500" lnSpcReduction="10000"/>
          </a:bodyPr>
          <a:lstStyle/>
          <a:p>
            <a:pPr marL="0" lvl="0" indent="0">
              <a:buNone/>
            </a:pPr>
            <a:endParaRPr lang="en-US" sz="2400" b="1" dirty="0">
              <a:solidFill>
                <a:srgbClr val="FF0000"/>
              </a:solidFill>
            </a:endParaRPr>
          </a:p>
          <a:p>
            <a:pPr marL="0" lvl="0" indent="0">
              <a:buNone/>
            </a:pPr>
            <a:r>
              <a:rPr lang="en-US" sz="2400" b="1" dirty="0">
                <a:solidFill>
                  <a:srgbClr val="FF0000"/>
                </a:solidFill>
              </a:rPr>
              <a:t>Foreclosure</a:t>
            </a:r>
          </a:p>
          <a:p>
            <a:pPr marL="0" lvl="0" indent="0">
              <a:buNone/>
            </a:pPr>
            <a:endParaRPr lang="en-US" sz="2400" b="1" dirty="0">
              <a:solidFill>
                <a:srgbClr val="FF0000"/>
              </a:solidFill>
            </a:endParaRPr>
          </a:p>
          <a:p>
            <a:pPr lvl="1">
              <a:buFont typeface="Wingdings" panose="05000000000000000000" pitchFamily="2" charset="2"/>
              <a:buChar char="q"/>
            </a:pPr>
            <a:r>
              <a:rPr lang="en-US" sz="2400" dirty="0"/>
              <a:t>Liquidation or transfer of collateral property by judicial, non-judicial, or strict foreclosure</a:t>
            </a:r>
          </a:p>
          <a:p>
            <a:pPr marL="400050" lvl="1" indent="0">
              <a:buNone/>
            </a:pPr>
            <a:endParaRPr lang="en-US" sz="2000" b="1" dirty="0"/>
          </a:p>
          <a:p>
            <a:pPr marL="400050" lvl="1" indent="0">
              <a:buNone/>
            </a:pPr>
            <a:r>
              <a:rPr lang="en-US" sz="2600" b="1" dirty="0"/>
              <a:t>Types of foreclosure</a:t>
            </a:r>
          </a:p>
          <a:p>
            <a:pPr marL="400050" lvl="1" indent="0">
              <a:buNone/>
            </a:pPr>
            <a:endParaRPr lang="en-US" sz="2000" b="1" dirty="0"/>
          </a:p>
          <a:p>
            <a:pPr lvl="1" indent="-342900">
              <a:buFont typeface="Wingdings" panose="05000000000000000000" pitchFamily="2" charset="2"/>
              <a:buChar char="q"/>
            </a:pPr>
            <a:r>
              <a:rPr lang="en-US" sz="2600" dirty="0"/>
              <a:t>Mortgage lien foreclosure</a:t>
            </a:r>
            <a:br>
              <a:rPr lang="en-US" sz="2600" dirty="0"/>
            </a:br>
            <a:endParaRPr lang="en-US" sz="2600" dirty="0"/>
          </a:p>
          <a:p>
            <a:pPr lvl="1" indent="-342900">
              <a:buFont typeface="Wingdings" panose="05000000000000000000" pitchFamily="2" charset="2"/>
              <a:buChar char="q"/>
            </a:pPr>
            <a:r>
              <a:rPr lang="en-US" sz="2600" dirty="0"/>
              <a:t>Judicial foreclosure</a:t>
            </a:r>
            <a:br>
              <a:rPr lang="en-US" sz="2600" dirty="0"/>
            </a:br>
            <a:endParaRPr lang="en-US" sz="2600" dirty="0"/>
          </a:p>
          <a:p>
            <a:pPr lvl="1" indent="-342900">
              <a:buFont typeface="Wingdings" panose="05000000000000000000" pitchFamily="2" charset="2"/>
              <a:buChar char="q"/>
            </a:pPr>
            <a:r>
              <a:rPr lang="en-US" sz="2600" dirty="0"/>
              <a:t>Non-judicial foreclosure</a:t>
            </a:r>
            <a:br>
              <a:rPr lang="en-US" sz="2600" dirty="0"/>
            </a:br>
            <a:endParaRPr lang="en-US" sz="2600" dirty="0"/>
          </a:p>
          <a:p>
            <a:pPr lvl="1" indent="-342900">
              <a:buFont typeface="Wingdings" panose="05000000000000000000" pitchFamily="2" charset="2"/>
              <a:buChar char="q"/>
            </a:pPr>
            <a:r>
              <a:rPr lang="en-US" sz="2600" dirty="0"/>
              <a:t>Strict foreclosure</a:t>
            </a:r>
            <a:br>
              <a:rPr lang="en-US" sz="2600" dirty="0"/>
            </a:br>
            <a:endParaRPr lang="en-US" sz="2600" dirty="0"/>
          </a:p>
          <a:p>
            <a:pPr lvl="1" indent="-342900">
              <a:buFont typeface="Wingdings" panose="05000000000000000000" pitchFamily="2" charset="2"/>
              <a:buChar char="q"/>
            </a:pPr>
            <a:r>
              <a:rPr lang="en-US" sz="2600" dirty="0"/>
              <a:t>Deed in lieu of foreclosure</a:t>
            </a:r>
          </a:p>
          <a:p>
            <a:pPr marL="400050" lvl="1" indent="0">
              <a:buNone/>
            </a:pPr>
            <a:endParaRPr lang="en-US" sz="2400" b="1"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solidFill>
                  <a:srgbClr val="FF0000"/>
                </a:solidFill>
              </a:rPr>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5-26</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813732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Foreclosure</a:t>
            </a:r>
          </a:p>
          <a:p>
            <a:pPr marL="400050" lvl="1" indent="0">
              <a:buNone/>
            </a:pPr>
            <a:endParaRPr lang="en-US" sz="2400" b="1"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solidFill>
                  <a:srgbClr val="FF0000"/>
                </a:solidFill>
              </a:rPr>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5-27</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14 foreclosure processes.jpg"/>
          <p:cNvPicPr>
            <a:picLocks noChangeAspect="1" noChangeArrowheads="1"/>
          </p:cNvPicPr>
          <p:nvPr/>
        </p:nvPicPr>
        <p:blipFill rotWithShape="1">
          <a:blip r:embed="rId3">
            <a:extLst>
              <a:ext uri="{28A0092B-C50C-407E-A947-70E740481C1C}">
                <a14:useLocalDpi xmlns:a14="http://schemas.microsoft.com/office/drawing/2010/main" val="0"/>
              </a:ext>
            </a:extLst>
          </a:blip>
          <a:srcRect b="19365"/>
          <a:stretch/>
        </p:blipFill>
        <p:spPr bwMode="auto">
          <a:xfrm>
            <a:off x="2895600" y="1447800"/>
            <a:ext cx="5181600" cy="5072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27966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3050"/>
            <a:ext cx="1828799" cy="1631950"/>
          </a:xfrm>
          <a:noFill/>
          <a:ln>
            <a:solidFill>
              <a:schemeClr val="tx1">
                <a:alpha val="0"/>
              </a:schemeClr>
            </a:solidFill>
          </a:ln>
          <a:effectLst>
            <a:glow rad="228600">
              <a:schemeClr val="accent1">
                <a:satMod val="175000"/>
                <a:alpha val="40000"/>
              </a:schemeClr>
            </a:glow>
          </a:effectLst>
        </p:spPr>
        <p:txBody>
          <a:bodyPr anchor="t">
            <a:normAutofit fontScale="90000"/>
          </a:bodyPr>
          <a:lstStyle/>
          <a:p>
            <a:r>
              <a:rPr lang="en-US" sz="2400" dirty="0"/>
              <a:t># 1:</a:t>
            </a:r>
            <a:br>
              <a:rPr lang="en-US" sz="2400" dirty="0"/>
            </a:br>
            <a:r>
              <a:rPr lang="en-US" sz="2400" dirty="0"/>
              <a:t>The </a:t>
            </a:r>
            <a:r>
              <a:rPr lang="en-US" sz="2400" dirty="0">
                <a:ea typeface="Times New Roman"/>
                <a:cs typeface="Shruti"/>
              </a:rPr>
              <a:t>Real Estate Business</a:t>
            </a:r>
            <a:br>
              <a:rPr lang="en-US" sz="2400" dirty="0"/>
            </a:br>
            <a:br>
              <a:rPr lang="en-US" sz="1800" dirty="0"/>
            </a:br>
            <a:br>
              <a:rPr lang="en-US" sz="1800" dirty="0"/>
            </a:br>
            <a:endParaRPr lang="en-US" sz="1800" dirty="0"/>
          </a:p>
        </p:txBody>
      </p:sp>
      <p:sp>
        <p:nvSpPr>
          <p:cNvPr id="7" name="Content Placeholder 6"/>
          <p:cNvSpPr>
            <a:spLocks noGrp="1"/>
          </p:cNvSpPr>
          <p:nvPr>
            <p:ph idx="1"/>
          </p:nvPr>
        </p:nvSpPr>
        <p:spPr>
          <a:xfrm>
            <a:off x="2362200" y="227783"/>
            <a:ext cx="6324600" cy="6400800"/>
          </a:xfrm>
        </p:spPr>
        <p:txBody>
          <a:bodyPr>
            <a:normAutofit fontScale="92500" lnSpcReduction="20000"/>
          </a:bodyPr>
          <a:lstStyle/>
          <a:p>
            <a:pPr marL="0" indent="0">
              <a:buNone/>
            </a:pPr>
            <a:endParaRPr lang="en-US" sz="1600" b="1" dirty="0">
              <a:solidFill>
                <a:srgbClr val="00B0F0"/>
              </a:solidFill>
            </a:endParaRPr>
          </a:p>
          <a:p>
            <a:pPr marL="0" lvl="0" indent="0">
              <a:buNone/>
            </a:pPr>
            <a:r>
              <a:rPr lang="en-US" sz="2600" b="1" dirty="0">
                <a:solidFill>
                  <a:srgbClr val="FF0000"/>
                </a:solidFill>
              </a:rPr>
              <a:t>Professional Organizations</a:t>
            </a:r>
          </a:p>
          <a:p>
            <a:pPr marL="0" indent="0">
              <a:buNone/>
            </a:pPr>
            <a:endParaRPr lang="en-US" sz="1700" dirty="0"/>
          </a:p>
          <a:p>
            <a:pPr marL="400050" lvl="1" indent="0">
              <a:buNone/>
            </a:pPr>
            <a:r>
              <a:rPr lang="en-US" sz="2600" b="1" dirty="0"/>
              <a:t>Purpose: </a:t>
            </a:r>
            <a:r>
              <a:rPr lang="en-US" sz="2600" dirty="0"/>
              <a:t>to promote interests of practitioners and  enhance professional standing</a:t>
            </a:r>
          </a:p>
          <a:p>
            <a:pPr marL="400050" lvl="1" indent="0">
              <a:buNone/>
            </a:pPr>
            <a:endParaRPr lang="en-US" sz="2600" dirty="0"/>
          </a:p>
          <a:p>
            <a:pPr marL="400050" lvl="1" indent="0">
              <a:buNone/>
            </a:pPr>
            <a:r>
              <a:rPr lang="en-US" sz="2600" b="1" dirty="0"/>
              <a:t>Principal organizations</a:t>
            </a:r>
            <a:r>
              <a:rPr lang="en-US" sz="2600" dirty="0"/>
              <a:t>: </a:t>
            </a:r>
          </a:p>
          <a:p>
            <a:pPr lvl="1" indent="-342900">
              <a:buFont typeface="Wingdings" panose="05000000000000000000" pitchFamily="2" charset="2"/>
              <a:buChar char="q"/>
            </a:pPr>
            <a:r>
              <a:rPr lang="en-US" sz="2600" dirty="0"/>
              <a:t>National Association of Realtors</a:t>
            </a:r>
          </a:p>
          <a:p>
            <a:pPr lvl="2" indent="-342900">
              <a:buFont typeface="Wingdings" panose="05000000000000000000" pitchFamily="2" charset="2"/>
              <a:buChar char="§"/>
            </a:pPr>
            <a:r>
              <a:rPr lang="en-US" sz="2600" dirty="0"/>
              <a:t>NAR-affiliated Institutes and Councils</a:t>
            </a:r>
          </a:p>
          <a:p>
            <a:pPr lvl="1" indent="-342900">
              <a:buFont typeface="Wingdings" panose="05000000000000000000" pitchFamily="2" charset="2"/>
              <a:buChar char="q"/>
            </a:pPr>
            <a:r>
              <a:rPr lang="en-US" sz="2600" dirty="0"/>
              <a:t>National Association of Home Builders</a:t>
            </a:r>
          </a:p>
          <a:p>
            <a:pPr lvl="1" indent="-342900">
              <a:buFont typeface="Wingdings" panose="05000000000000000000" pitchFamily="2" charset="2"/>
              <a:buChar char="q"/>
            </a:pPr>
            <a:r>
              <a:rPr lang="en-US" sz="2600" dirty="0"/>
              <a:t>American Society of Appraisers</a:t>
            </a:r>
          </a:p>
          <a:p>
            <a:pPr lvl="1" indent="-342900">
              <a:buFont typeface="Wingdings" panose="05000000000000000000" pitchFamily="2" charset="2"/>
              <a:buChar char="q"/>
            </a:pPr>
            <a:r>
              <a:rPr lang="en-US" sz="2600" dirty="0"/>
              <a:t>International Association of Assessing Officers</a:t>
            </a:r>
          </a:p>
          <a:p>
            <a:pPr lvl="1" indent="-342900">
              <a:buFont typeface="Wingdings" panose="05000000000000000000" pitchFamily="2" charset="2"/>
              <a:buChar char="q"/>
            </a:pPr>
            <a:r>
              <a:rPr lang="en-US" sz="2600" dirty="0"/>
              <a:t>Association of Real Estate License Law Officials</a:t>
            </a:r>
          </a:p>
          <a:p>
            <a:pPr lvl="1" indent="-342900">
              <a:buFont typeface="Wingdings" panose="05000000000000000000" pitchFamily="2" charset="2"/>
              <a:buChar char="q"/>
            </a:pPr>
            <a:r>
              <a:rPr lang="en-US" sz="2600" dirty="0"/>
              <a:t>Building Owners and Managers Association</a:t>
            </a:r>
          </a:p>
          <a:p>
            <a:pPr lvl="1" indent="-342900">
              <a:buFont typeface="Wingdings" panose="05000000000000000000" pitchFamily="2" charset="2"/>
              <a:buChar char="q"/>
            </a:pPr>
            <a:r>
              <a:rPr lang="en-US" sz="2600" dirty="0"/>
              <a:t>International Council of Shopping Centers</a:t>
            </a:r>
          </a:p>
          <a:p>
            <a:pPr lvl="1" indent="-342900">
              <a:buFont typeface="Wingdings" panose="05000000000000000000" pitchFamily="2" charset="2"/>
              <a:buChar char="q"/>
            </a:pPr>
            <a:r>
              <a:rPr lang="en-US" sz="2600" dirty="0"/>
              <a:t>Mortgage Bankers Association of America</a:t>
            </a:r>
          </a:p>
          <a:p>
            <a:pPr lvl="1" indent="-342900">
              <a:buFont typeface="Wingdings" panose="05000000000000000000" pitchFamily="2" charset="2"/>
              <a:buChar char="q"/>
            </a:pPr>
            <a:endParaRPr lang="en-US" sz="2000" dirty="0"/>
          </a:p>
          <a:p>
            <a:pPr marL="400050" lvl="1" indent="0">
              <a:buNone/>
            </a:pPr>
            <a:endParaRPr lang="en-US" sz="1400" dirty="0"/>
          </a:p>
        </p:txBody>
      </p:sp>
      <p:sp>
        <p:nvSpPr>
          <p:cNvPr id="8" name="Text Placeholder 7"/>
          <p:cNvSpPr>
            <a:spLocks noGrp="1"/>
          </p:cNvSpPr>
          <p:nvPr>
            <p:ph type="body" sz="half" idx="2"/>
          </p:nvPr>
        </p:nvSpPr>
        <p:spPr>
          <a:xfrm>
            <a:off x="304801" y="1600200"/>
            <a:ext cx="1904999" cy="2286000"/>
          </a:xfrm>
          <a:noFill/>
        </p:spPr>
        <p:txBody>
          <a:bodyPr>
            <a:noAutofit/>
          </a:bodyPr>
          <a:lstStyle/>
          <a:p>
            <a:endParaRPr lang="en-US" b="1" dirty="0">
              <a:solidFill>
                <a:srgbClr val="FF0000"/>
              </a:solidFill>
            </a:endParaRPr>
          </a:p>
          <a:p>
            <a:r>
              <a:rPr lang="en-US" b="1" dirty="0"/>
              <a:t>Real Estate Professions</a:t>
            </a:r>
          </a:p>
          <a:p>
            <a:pPr>
              <a:buFont typeface="Wingdings" panose="05000000000000000000" pitchFamily="2" charset="2"/>
              <a:buChar char="q"/>
            </a:pPr>
            <a:endParaRPr lang="en-US" b="1" dirty="0"/>
          </a:p>
          <a:p>
            <a:r>
              <a:rPr lang="en-US" b="1" dirty="0"/>
              <a:t>Real Estate Brokerage</a:t>
            </a:r>
          </a:p>
          <a:p>
            <a:pPr>
              <a:buFont typeface="Wingdings" panose="05000000000000000000" pitchFamily="2" charset="2"/>
              <a:buChar char="q"/>
            </a:pPr>
            <a:endParaRPr lang="en-US" b="1" dirty="0"/>
          </a:p>
          <a:p>
            <a:r>
              <a:rPr lang="en-US" b="1" dirty="0">
                <a:solidFill>
                  <a:srgbClr val="FF0000"/>
                </a:solidFill>
              </a:rPr>
              <a:t>Professional Organizations</a:t>
            </a:r>
          </a:p>
          <a:p>
            <a:pPr>
              <a:buFont typeface="Wingdings" panose="05000000000000000000" pitchFamily="2" charset="2"/>
              <a:buChar char="q"/>
            </a:pPr>
            <a:endParaRPr lang="en-US" b="1" dirty="0"/>
          </a:p>
          <a:p>
            <a:r>
              <a:rPr lang="en-US" b="1" dirty="0"/>
              <a:t>Regulation &amp; Licensing</a:t>
            </a:r>
          </a:p>
          <a:p>
            <a:endParaRPr lang="en-US" dirty="0"/>
          </a:p>
          <a:p>
            <a:endParaRPr lang="en-US" dirty="0"/>
          </a:p>
        </p:txBody>
      </p:sp>
      <p:cxnSp>
        <p:nvCxnSpPr>
          <p:cNvPr id="3" name="Straight Connector 2"/>
          <p:cNvCxnSpPr/>
          <p:nvPr/>
        </p:nvCxnSpPr>
        <p:spPr>
          <a:xfrm>
            <a:off x="2209800" y="381000"/>
            <a:ext cx="0" cy="3505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866290618"/>
              </p:ext>
            </p:extLst>
          </p:nvPr>
        </p:nvGraphicFramePr>
        <p:xfrm>
          <a:off x="228600" y="654094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1  The Real Estate Business            Slide 1-6</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0363709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Foreclosure</a:t>
            </a:r>
          </a:p>
          <a:p>
            <a:pPr marL="0" lvl="0" indent="0">
              <a:buNone/>
            </a:pPr>
            <a:endParaRPr lang="en-US" sz="2400" dirty="0">
              <a:solidFill>
                <a:srgbClr val="FF0000"/>
              </a:solidFill>
            </a:endParaRPr>
          </a:p>
          <a:p>
            <a:pPr marL="400050" lvl="1" indent="0">
              <a:buNone/>
            </a:pPr>
            <a:r>
              <a:rPr lang="en-US" sz="2400" b="1" dirty="0"/>
              <a:t>Mortgage lien foreclosure</a:t>
            </a:r>
          </a:p>
          <a:p>
            <a:pPr lvl="1" indent="-342900">
              <a:buFont typeface="Wingdings" panose="05000000000000000000" pitchFamily="2" charset="2"/>
              <a:buChar char="q"/>
            </a:pPr>
            <a:r>
              <a:rPr lang="en-US" sz="2400" dirty="0"/>
              <a:t>Foreclosed via judicial, non-judicial, or strict foreclosure</a:t>
            </a:r>
            <a:br>
              <a:rPr lang="en-US" sz="2400" dirty="0"/>
            </a:br>
            <a:endParaRPr lang="en-US" sz="2400" dirty="0"/>
          </a:p>
          <a:p>
            <a:pPr marL="400050" lvl="1" indent="0">
              <a:buNone/>
            </a:pPr>
            <a:r>
              <a:rPr lang="en-US" sz="2400" b="1" dirty="0"/>
              <a:t>Judicial foreclosure</a:t>
            </a:r>
          </a:p>
          <a:p>
            <a:pPr lvl="1" indent="-342900">
              <a:buFont typeface="Wingdings" panose="05000000000000000000" pitchFamily="2" charset="2"/>
              <a:buChar char="q"/>
            </a:pPr>
            <a:r>
              <a:rPr lang="en-US" sz="2400" dirty="0"/>
              <a:t>Occurs when no ‘power of sale’ clause is in mortgage docs</a:t>
            </a:r>
          </a:p>
          <a:p>
            <a:pPr lvl="1" indent="-342900">
              <a:buFont typeface="Wingdings" panose="05000000000000000000" pitchFamily="2" charset="2"/>
              <a:buChar char="q"/>
            </a:pPr>
            <a:r>
              <a:rPr lang="en-US" sz="2400" dirty="0"/>
              <a:t>Lender files a foreclosure suit against defaulting borrower</a:t>
            </a:r>
          </a:p>
          <a:p>
            <a:pPr lvl="1" indent="-342900">
              <a:buFont typeface="Wingdings" panose="05000000000000000000" pitchFamily="2" charset="2"/>
              <a:buChar char="q"/>
            </a:pPr>
            <a:r>
              <a:rPr lang="en-US" sz="2400" dirty="0"/>
              <a:t>Court proceeding follows to enforce lien</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solidFill>
                  <a:srgbClr val="FF0000"/>
                </a:solidFill>
              </a:rPr>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5-28</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892114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Foreclosure</a:t>
            </a:r>
          </a:p>
          <a:p>
            <a:pPr marL="0" lvl="0" indent="0">
              <a:buNone/>
            </a:pPr>
            <a:endParaRPr lang="en-US" sz="2400" dirty="0">
              <a:solidFill>
                <a:srgbClr val="FF0000"/>
              </a:solidFill>
            </a:endParaRPr>
          </a:p>
          <a:p>
            <a:pPr marL="400050" lvl="1" indent="0">
              <a:buNone/>
            </a:pPr>
            <a:r>
              <a:rPr lang="en-US" sz="2400" b="1" dirty="0"/>
              <a:t>Judicial foreclosure suit steps</a:t>
            </a:r>
          </a:p>
          <a:p>
            <a:pPr marL="857250" lvl="1" indent="-457200">
              <a:buFont typeface="+mj-lt"/>
              <a:buAutoNum type="arabicParenR"/>
            </a:pPr>
            <a:r>
              <a:rPr lang="en-US" sz="2400" dirty="0"/>
              <a:t>Lender accelerates payment deadline to present; files suit</a:t>
            </a:r>
          </a:p>
          <a:p>
            <a:pPr marL="857250" lvl="1" indent="-457200">
              <a:buFont typeface="+mj-lt"/>
              <a:buAutoNum type="arabicParenR"/>
            </a:pPr>
            <a:r>
              <a:rPr lang="en-US" sz="2400" dirty="0"/>
              <a:t>Court orders property to be publicly sold and the proceeds applied to the debt balance</a:t>
            </a:r>
          </a:p>
          <a:p>
            <a:pPr marL="857250" lvl="1" indent="-457200">
              <a:buFont typeface="+mj-lt"/>
              <a:buAutoNum type="arabicParenR"/>
            </a:pPr>
            <a:r>
              <a:rPr lang="en-US" sz="2400" dirty="0"/>
              <a:t>Notice given to public (</a:t>
            </a:r>
            <a:r>
              <a:rPr lang="en-US" sz="2400" b="1" dirty="0"/>
              <a:t>lis pendens</a:t>
            </a:r>
            <a:r>
              <a:rPr lang="en-US" sz="2400" dirty="0"/>
              <a:t>) of impending action</a:t>
            </a:r>
          </a:p>
          <a:p>
            <a:pPr marL="857250" lvl="1" indent="-457200">
              <a:buFont typeface="+mj-lt"/>
              <a:buAutoNum type="arabicParenR"/>
            </a:pPr>
            <a:r>
              <a:rPr lang="en-US" sz="2400" dirty="0"/>
              <a:t>Court issues </a:t>
            </a:r>
            <a:r>
              <a:rPr lang="en-US" sz="2400" b="1" dirty="0"/>
              <a:t>writ of execution </a:t>
            </a:r>
            <a:r>
              <a:rPr lang="en-US" sz="2400" dirty="0"/>
              <a:t>to seize and sell property</a:t>
            </a:r>
          </a:p>
          <a:p>
            <a:pPr marL="857250" lvl="1" indent="-457200">
              <a:buFont typeface="+mj-lt"/>
              <a:buAutoNum type="arabicParenR"/>
            </a:pPr>
            <a:r>
              <a:rPr lang="en-US" sz="2400" dirty="0"/>
              <a:t>Property sold to highest bidder who gets clear and marketable title</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solidFill>
                  <a:srgbClr val="FF0000"/>
                </a:solidFill>
              </a:rPr>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5-29</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3049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Foreclosure</a:t>
            </a:r>
          </a:p>
          <a:p>
            <a:pPr marL="0" lvl="0" indent="0">
              <a:buNone/>
            </a:pPr>
            <a:endParaRPr lang="en-US" sz="2400" dirty="0">
              <a:solidFill>
                <a:srgbClr val="FF0000"/>
              </a:solidFill>
            </a:endParaRPr>
          </a:p>
          <a:p>
            <a:pPr marL="400050" lvl="1" indent="0">
              <a:buNone/>
            </a:pPr>
            <a:r>
              <a:rPr lang="en-US" sz="2400" b="1" dirty="0"/>
              <a:t>Judicial foreclosure: deficiency judgments</a:t>
            </a:r>
            <a:br>
              <a:rPr lang="en-US" sz="2400" b="1" dirty="0"/>
            </a:br>
            <a:endParaRPr lang="en-US" sz="2400" b="1" dirty="0"/>
          </a:p>
          <a:p>
            <a:pPr marL="857250" lvl="1" indent="-457200">
              <a:buFont typeface="+mj-lt"/>
              <a:buAutoNum type="arabicParenR"/>
            </a:pPr>
            <a:r>
              <a:rPr lang="en-US" sz="2400" dirty="0"/>
              <a:t>Following sale, taxes and liens are paid off</a:t>
            </a:r>
            <a:br>
              <a:rPr lang="en-US" sz="2400" dirty="0"/>
            </a:br>
            <a:endParaRPr lang="en-US" sz="2400" dirty="0"/>
          </a:p>
          <a:p>
            <a:pPr marL="857250" lvl="1" indent="-457200">
              <a:buFont typeface="+mj-lt"/>
              <a:buAutoNum type="arabicParenR"/>
            </a:pPr>
            <a:r>
              <a:rPr lang="en-US" sz="2400" dirty="0"/>
              <a:t>If shortfall, lender may ask for a deficiency judgment on other borrower property</a:t>
            </a:r>
            <a:br>
              <a:rPr lang="en-US" sz="2400" dirty="0"/>
            </a:br>
            <a:endParaRPr lang="en-US" sz="2400" dirty="0"/>
          </a:p>
          <a:p>
            <a:pPr marL="857250" lvl="1" indent="-457200">
              <a:buFont typeface="+mj-lt"/>
              <a:buAutoNum type="arabicParenR"/>
            </a:pPr>
            <a:r>
              <a:rPr lang="en-US" sz="2400" dirty="0"/>
              <a:t>If granted, lender can attach other assets for balance owed</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solidFill>
                  <a:srgbClr val="FF0000"/>
                </a:solidFill>
              </a:rPr>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5-30</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3005801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Foreclosure</a:t>
            </a:r>
          </a:p>
          <a:p>
            <a:pPr marL="0" lvl="0" indent="0">
              <a:buNone/>
            </a:pPr>
            <a:endParaRPr lang="en-US" sz="2400" dirty="0">
              <a:solidFill>
                <a:srgbClr val="FF0000"/>
              </a:solidFill>
            </a:endParaRPr>
          </a:p>
          <a:p>
            <a:pPr marL="400050" lvl="1" indent="0">
              <a:buNone/>
            </a:pPr>
            <a:r>
              <a:rPr lang="en-US" sz="2400" b="1" dirty="0"/>
              <a:t>Judicial foreclosure: redemption</a:t>
            </a:r>
            <a:br>
              <a:rPr lang="en-US" sz="2400" b="1" dirty="0"/>
            </a:br>
            <a:endParaRPr lang="en-US" sz="2400" b="1" dirty="0"/>
          </a:p>
          <a:p>
            <a:pPr lvl="1" indent="-342900">
              <a:buFont typeface="Wingdings" panose="05000000000000000000" pitchFamily="2" charset="2"/>
              <a:buChar char="q"/>
            </a:pPr>
            <a:r>
              <a:rPr lang="en-US" sz="2400" dirty="0"/>
              <a:t>Borrower’s </a:t>
            </a:r>
            <a:r>
              <a:rPr lang="en-US" sz="2400" b="1" dirty="0"/>
              <a:t>right to reclaim </a:t>
            </a:r>
            <a:r>
              <a:rPr lang="en-US" sz="2400" dirty="0"/>
              <a:t>property before or after foreclosure sale</a:t>
            </a:r>
          </a:p>
          <a:p>
            <a:pPr lvl="2" indent="-342900">
              <a:buFont typeface="Wingdings" panose="05000000000000000000" pitchFamily="2" charset="2"/>
              <a:buChar char="§"/>
            </a:pPr>
            <a:r>
              <a:rPr lang="en-US" dirty="0"/>
              <a:t>Must repay all amounts owed creditors</a:t>
            </a:r>
            <a:br>
              <a:rPr lang="en-US" sz="2000" dirty="0"/>
            </a:br>
            <a:endParaRPr lang="en-US" sz="2000" dirty="0"/>
          </a:p>
          <a:p>
            <a:pPr lvl="1" indent="-342900">
              <a:buFont typeface="Wingdings" panose="05000000000000000000" pitchFamily="2" charset="2"/>
              <a:buChar char="q"/>
            </a:pPr>
            <a:r>
              <a:rPr lang="en-US" sz="2400" dirty="0"/>
              <a:t>Most states allow redemption prior to sale</a:t>
            </a:r>
            <a:br>
              <a:rPr lang="en-US" sz="2400" dirty="0"/>
            </a:br>
            <a:endParaRPr lang="en-US" sz="2400" dirty="0"/>
          </a:p>
          <a:p>
            <a:pPr lvl="1" indent="-342900">
              <a:buFont typeface="Wingdings" panose="05000000000000000000" pitchFamily="2" charset="2"/>
              <a:buChar char="q"/>
            </a:pPr>
            <a:r>
              <a:rPr lang="en-US" sz="2400" dirty="0"/>
              <a:t>Some states have statutory redemption periods following the foreclosure sale</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solidFill>
                  <a:srgbClr val="FF0000"/>
                </a:solidFill>
              </a:rPr>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5-31</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7651081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lnSpcReduction="10000"/>
          </a:bodyPr>
          <a:lstStyle/>
          <a:p>
            <a:pPr marL="0" lvl="0" indent="0">
              <a:buNone/>
            </a:pPr>
            <a:r>
              <a:rPr lang="en-US" sz="2400" b="1" dirty="0">
                <a:solidFill>
                  <a:srgbClr val="FF0000"/>
                </a:solidFill>
              </a:rPr>
              <a:t>Foreclosure</a:t>
            </a:r>
          </a:p>
          <a:p>
            <a:pPr marL="0" lvl="0" indent="0">
              <a:buNone/>
            </a:pPr>
            <a:endParaRPr lang="en-US" sz="2400" dirty="0">
              <a:solidFill>
                <a:srgbClr val="FF0000"/>
              </a:solidFill>
            </a:endParaRPr>
          </a:p>
          <a:p>
            <a:pPr marL="400050" lvl="1" indent="0">
              <a:buNone/>
            </a:pPr>
            <a:r>
              <a:rPr lang="en-US" sz="2400" b="1" dirty="0"/>
              <a:t>Non-judicial foreclosure</a:t>
            </a:r>
            <a:br>
              <a:rPr lang="en-US" sz="2400" b="1" dirty="0"/>
            </a:br>
            <a:endParaRPr lang="en-US" sz="2400" b="1" dirty="0"/>
          </a:p>
          <a:p>
            <a:pPr lvl="1" indent="-342900">
              <a:buFont typeface="Wingdings" panose="05000000000000000000" pitchFamily="2" charset="2"/>
              <a:buChar char="q"/>
            </a:pPr>
            <a:r>
              <a:rPr lang="en-US" sz="2400" dirty="0"/>
              <a:t>‘Power of sale’ clause can force public sale without court decree</a:t>
            </a:r>
            <a:br>
              <a:rPr lang="en-US" sz="2400" dirty="0"/>
            </a:br>
            <a:endParaRPr lang="en-US" sz="2000" dirty="0"/>
          </a:p>
          <a:p>
            <a:pPr lvl="1" indent="-342900">
              <a:buFont typeface="Wingdings" panose="05000000000000000000" pitchFamily="2" charset="2"/>
              <a:buChar char="q"/>
            </a:pPr>
            <a:r>
              <a:rPr lang="en-US" sz="2400" dirty="0"/>
              <a:t>Lender delivers notice; conducts sale; pays off liens</a:t>
            </a:r>
            <a:br>
              <a:rPr lang="en-US" sz="2400" dirty="0"/>
            </a:br>
            <a:endParaRPr lang="en-US" sz="2400" dirty="0"/>
          </a:p>
          <a:p>
            <a:pPr lvl="1" indent="-342900">
              <a:buFont typeface="Wingdings" panose="05000000000000000000" pitchFamily="2" charset="2"/>
              <a:buChar char="q"/>
            </a:pPr>
            <a:r>
              <a:rPr lang="en-US" sz="2400" dirty="0"/>
              <a:t>Title then delivered free and clear to buyer</a:t>
            </a:r>
            <a:br>
              <a:rPr lang="en-US" sz="2400" dirty="0"/>
            </a:br>
            <a:endParaRPr lang="en-US" sz="2400" dirty="0"/>
          </a:p>
          <a:p>
            <a:pPr lvl="1" indent="-342900">
              <a:buFont typeface="Wingdings" panose="05000000000000000000" pitchFamily="2" charset="2"/>
              <a:buChar char="q"/>
            </a:pPr>
            <a:r>
              <a:rPr lang="en-US" sz="2400" dirty="0"/>
              <a:t>Lender must file separate deficiency suit</a:t>
            </a:r>
            <a:br>
              <a:rPr lang="en-US" sz="2400" dirty="0"/>
            </a:br>
            <a:endParaRPr lang="en-US" sz="2400" dirty="0"/>
          </a:p>
          <a:p>
            <a:pPr lvl="1" indent="-342900">
              <a:buFont typeface="Wingdings" panose="05000000000000000000" pitchFamily="2" charset="2"/>
              <a:buChar char="q"/>
            </a:pPr>
            <a:r>
              <a:rPr lang="en-US" sz="2400" dirty="0"/>
              <a:t>Borrower may redeem prior to sale, but not afterwards</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solidFill>
                  <a:srgbClr val="FF0000"/>
                </a:solidFill>
              </a:rPr>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5-32</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7033789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Foreclosure</a:t>
            </a:r>
          </a:p>
          <a:p>
            <a:pPr marL="0" lvl="0" indent="0">
              <a:buNone/>
            </a:pPr>
            <a:endParaRPr lang="en-US" sz="2400" dirty="0">
              <a:solidFill>
                <a:srgbClr val="FF0000"/>
              </a:solidFill>
            </a:endParaRPr>
          </a:p>
          <a:p>
            <a:pPr marL="400050" lvl="1" indent="0">
              <a:buNone/>
            </a:pPr>
            <a:r>
              <a:rPr lang="en-US" sz="2400" b="1" dirty="0"/>
              <a:t>Strict foreclosure</a:t>
            </a:r>
          </a:p>
          <a:p>
            <a:pPr lvl="1" indent="-342900">
              <a:buFont typeface="Wingdings" panose="05000000000000000000" pitchFamily="2" charset="2"/>
              <a:buChar char="q"/>
            </a:pPr>
            <a:r>
              <a:rPr lang="en-US" sz="2400" dirty="0"/>
              <a:t>Court proceeding that grants lender legal title directly, without public sale</a:t>
            </a:r>
            <a:endParaRPr lang="en-US" sz="2000" dirty="0"/>
          </a:p>
          <a:p>
            <a:pPr lvl="1" indent="-342900">
              <a:buFont typeface="Wingdings" panose="05000000000000000000" pitchFamily="2" charset="2"/>
              <a:buChar char="q"/>
            </a:pPr>
            <a:r>
              <a:rPr lang="en-US" sz="2400" dirty="0"/>
              <a:t>Defaulting borrower given a grace period to cure default prior to conveyance</a:t>
            </a:r>
            <a:br>
              <a:rPr lang="en-US" sz="2400" dirty="0"/>
            </a:br>
            <a:endParaRPr lang="en-US" sz="2400" dirty="0"/>
          </a:p>
          <a:p>
            <a:pPr marL="400050" lvl="1" indent="0">
              <a:buNone/>
            </a:pPr>
            <a:r>
              <a:rPr lang="en-US" sz="2400" b="1" dirty="0"/>
              <a:t>Deed in lieu of foreclosure</a:t>
            </a:r>
          </a:p>
          <a:p>
            <a:pPr lvl="1" indent="-342900">
              <a:buFont typeface="Wingdings" panose="05000000000000000000" pitchFamily="2" charset="2"/>
              <a:buChar char="q"/>
            </a:pPr>
            <a:r>
              <a:rPr lang="en-US" sz="2400" dirty="0"/>
              <a:t>Defaulting borrower voluntarily deeds property to mortgagee to avoid foreclosure</a:t>
            </a:r>
          </a:p>
          <a:p>
            <a:pPr lvl="1" indent="-342900">
              <a:buFont typeface="Wingdings" panose="05000000000000000000" pitchFamily="2" charset="2"/>
              <a:buChar char="q"/>
            </a:pPr>
            <a:r>
              <a:rPr lang="en-US" sz="2400" dirty="0"/>
              <a:t>Action does not extinguish any liens</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solidFill>
                  <a:srgbClr val="FF0000"/>
                </a:solidFill>
              </a:rPr>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5-33</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0764659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5:</a:t>
            </a:r>
            <a:br>
              <a:rPr lang="en-US" sz="2400" dirty="0"/>
            </a:br>
            <a:r>
              <a:rPr lang="en-US" sz="2400" dirty="0"/>
              <a:t>Liens &amp;</a:t>
            </a:r>
            <a:br>
              <a:rPr lang="en-US" sz="2400" dirty="0"/>
            </a:br>
            <a:r>
              <a:rPr lang="en-US" sz="2400" dirty="0"/>
              <a:t>Encumbrances</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629400" cy="6280150"/>
          </a:xfrm>
        </p:spPr>
        <p:txBody>
          <a:bodyPr>
            <a:normAutofit/>
          </a:bodyPr>
          <a:lstStyle/>
          <a:p>
            <a:pPr marL="0" lvl="0" indent="0">
              <a:buNone/>
            </a:pPr>
            <a:r>
              <a:rPr lang="en-US" sz="2400" b="1" dirty="0">
                <a:solidFill>
                  <a:srgbClr val="FF0000"/>
                </a:solidFill>
              </a:rPr>
              <a:t>Foreclosure</a:t>
            </a:r>
            <a:br>
              <a:rPr lang="en-US" sz="600" b="1" dirty="0">
                <a:solidFill>
                  <a:srgbClr val="FF0000"/>
                </a:solidFill>
              </a:rPr>
            </a:br>
            <a:endParaRPr lang="en-US" sz="600" b="1" dirty="0">
              <a:solidFill>
                <a:srgbClr val="FF0000"/>
              </a:solidFill>
            </a:endParaRPr>
          </a:p>
          <a:p>
            <a:pPr marL="400050" lvl="1" indent="0">
              <a:buNone/>
            </a:pPr>
            <a:r>
              <a:rPr lang="en-US" sz="2400" b="1" dirty="0"/>
              <a:t>Short sale</a:t>
            </a:r>
          </a:p>
          <a:p>
            <a:pPr lvl="1" indent="-342900">
              <a:buFont typeface="Wingdings" panose="05000000000000000000" pitchFamily="2" charset="2"/>
              <a:buChar char="q"/>
            </a:pPr>
            <a:r>
              <a:rPr lang="en-US" sz="2400" dirty="0"/>
              <a:t>Conveyance where loan balance(s) exceed market value; seller or lender must raise price or lower indebtedness to make sale possible</a:t>
            </a:r>
            <a:endParaRPr lang="en-US" sz="2000" dirty="0"/>
          </a:p>
          <a:p>
            <a:pPr lvl="1" indent="-342900">
              <a:buFont typeface="Wingdings" panose="05000000000000000000" pitchFamily="2" charset="2"/>
              <a:buChar char="q"/>
            </a:pPr>
            <a:r>
              <a:rPr lang="en-US" sz="2400" dirty="0"/>
              <a:t>Lender must agree to final selling terms and /or loan modification terms</a:t>
            </a:r>
          </a:p>
          <a:p>
            <a:pPr marL="400050" lvl="1" indent="0">
              <a:buNone/>
            </a:pPr>
            <a:r>
              <a:rPr lang="en-US" sz="2400" b="1" dirty="0"/>
              <a:t>Key steps in short sale execution</a:t>
            </a:r>
          </a:p>
          <a:p>
            <a:pPr lvl="1" indent="-342900">
              <a:buFont typeface="Wingdings" panose="05000000000000000000" pitchFamily="2" charset="2"/>
              <a:buChar char="q"/>
            </a:pPr>
            <a:r>
              <a:rPr lang="en-US" sz="2400" dirty="0"/>
              <a:t>Lender sets/agrees to terms</a:t>
            </a:r>
          </a:p>
          <a:p>
            <a:pPr lvl="1" indent="-342900">
              <a:buFont typeface="Wingdings" panose="05000000000000000000" pitchFamily="2" charset="2"/>
              <a:buChar char="q"/>
            </a:pPr>
            <a:r>
              <a:rPr lang="en-US" sz="2400" dirty="0"/>
              <a:t>Price sufficiently high to render title clear and marketable</a:t>
            </a:r>
          </a:p>
          <a:p>
            <a:pPr lvl="1" indent="-342900">
              <a:buFont typeface="Wingdings" panose="05000000000000000000" pitchFamily="2" charset="2"/>
              <a:buChar char="q"/>
            </a:pPr>
            <a:r>
              <a:rPr lang="en-US" sz="2400" dirty="0"/>
              <a:t>Agent lists, sells property</a:t>
            </a:r>
          </a:p>
          <a:p>
            <a:pPr lvl="1" indent="-342900">
              <a:buFont typeface="Wingdings" panose="05000000000000000000" pitchFamily="2" charset="2"/>
              <a:buChar char="q"/>
            </a:pPr>
            <a:r>
              <a:rPr lang="en-US" sz="2400" dirty="0"/>
              <a:t>Lender agrees, approves short sale</a:t>
            </a:r>
          </a:p>
          <a:p>
            <a:pPr lvl="1" indent="-342900">
              <a:buFont typeface="Wingdings" panose="05000000000000000000" pitchFamily="2" charset="2"/>
              <a:buChar char="q"/>
            </a:pPr>
            <a:r>
              <a:rPr lang="en-US" sz="2400" dirty="0"/>
              <a:t>Transaction closes; any deficiencies finalized</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Encumbrances</a:t>
            </a:r>
          </a:p>
          <a:p>
            <a:endParaRPr lang="en-US" b="1" dirty="0">
              <a:solidFill>
                <a:srgbClr val="FF0000"/>
              </a:solidFill>
            </a:endParaRPr>
          </a:p>
          <a:p>
            <a:r>
              <a:rPr lang="en-US" b="1" dirty="0"/>
              <a:t>Easements</a:t>
            </a:r>
          </a:p>
          <a:p>
            <a:endParaRPr lang="en-US" b="1" dirty="0"/>
          </a:p>
          <a:p>
            <a:r>
              <a:rPr lang="en-US" b="1" dirty="0"/>
              <a:t>Encroachments</a:t>
            </a:r>
          </a:p>
          <a:p>
            <a:endParaRPr lang="en-US" b="1" dirty="0"/>
          </a:p>
          <a:p>
            <a:r>
              <a:rPr lang="en-US" b="1" dirty="0"/>
              <a:t>Licenses</a:t>
            </a:r>
          </a:p>
          <a:p>
            <a:endParaRPr lang="en-US" b="1" dirty="0"/>
          </a:p>
          <a:p>
            <a:r>
              <a:rPr lang="en-US" b="1" dirty="0"/>
              <a:t>Deed Restrictions</a:t>
            </a:r>
          </a:p>
          <a:p>
            <a:endParaRPr lang="en-US" b="1" dirty="0"/>
          </a:p>
          <a:p>
            <a:r>
              <a:rPr lang="en-US" b="1" dirty="0"/>
              <a:t>Liens</a:t>
            </a:r>
          </a:p>
          <a:p>
            <a:endParaRPr lang="en-US" b="1" dirty="0"/>
          </a:p>
          <a:p>
            <a:r>
              <a:rPr lang="en-US" b="1" dirty="0">
                <a:solidFill>
                  <a:srgbClr val="FF0000"/>
                </a:solidFill>
              </a:rPr>
              <a:t>Foreclosure</a:t>
            </a:r>
          </a:p>
          <a:p>
            <a:endParaRPr lang="en-US" dirty="0"/>
          </a:p>
          <a:p>
            <a:endParaRPr lang="en-US" dirty="0"/>
          </a:p>
        </p:txBody>
      </p:sp>
      <p:cxnSp>
        <p:nvCxnSpPr>
          <p:cNvPr id="3" name="Straight Connector 2"/>
          <p:cNvCxnSpPr/>
          <p:nvPr/>
        </p:nvCxnSpPr>
        <p:spPr>
          <a:xfrm>
            <a:off x="2209800" y="381000"/>
            <a:ext cx="0" cy="5105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extLst>
              <p:ext uri="{D42A27DB-BD31-4B8C-83A1-F6EECF244321}">
                <p14:modId xmlns:p14="http://schemas.microsoft.com/office/powerpoint/2010/main" val="3885201892"/>
              </p:ext>
            </p:extLst>
          </p:nvPr>
        </p:nvGraphicFramePr>
        <p:xfrm>
          <a:off x="228600" y="6540948"/>
          <a:ext cx="8686800" cy="45720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5  Liens &amp; Encumbrances             Slide 5-34</a:t>
                      </a:r>
                      <a:endParaRPr lang="en-US" sz="1200" dirty="0">
                        <a:solidFill>
                          <a:schemeClr val="bg1">
                            <a:lumMod val="65000"/>
                          </a:schemeClr>
                        </a:solidFill>
                      </a:endParaRPr>
                    </a:p>
                    <a:p>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9890158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19616"/>
            <a:ext cx="9144000" cy="6877615"/>
          </a:xfrm>
          <a:prstGeom prst="rect">
            <a:avLst/>
          </a:prstGeom>
        </p:spPr>
      </p:pic>
      <p:sp>
        <p:nvSpPr>
          <p:cNvPr id="14" name="Rectangle 13"/>
          <p:cNvSpPr/>
          <p:nvPr/>
        </p:nvSpPr>
        <p:spPr>
          <a:xfrm>
            <a:off x="-1" y="-19616"/>
            <a:ext cx="9144000" cy="6867053"/>
          </a:xfrm>
          <a:prstGeom prst="rect">
            <a:avLst/>
          </a:prstGeom>
          <a:solidFill>
            <a:schemeClr val="accent2">
              <a:lumMod val="50000"/>
              <a:alpha val="4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Title 7"/>
          <p:cNvSpPr>
            <a:spLocks noGrp="1"/>
          </p:cNvSpPr>
          <p:nvPr>
            <p:ph type="title"/>
          </p:nvPr>
        </p:nvSpPr>
        <p:spPr>
          <a:xfrm>
            <a:off x="228600" y="622429"/>
            <a:ext cx="8801099" cy="639762"/>
          </a:xfrm>
        </p:spPr>
        <p:txBody>
          <a:bodyPr>
            <a:noAutofit/>
          </a:bodyPr>
          <a:lstStyle/>
          <a:p>
            <a:r>
              <a:rPr lang="en-US" b="1" dirty="0">
                <a:solidFill>
                  <a:schemeClr val="bg1"/>
                </a:solidFill>
              </a:rPr>
              <a:t>Unit 6:</a:t>
            </a:r>
            <a:r>
              <a:rPr lang="en-US" dirty="0">
                <a:solidFill>
                  <a:schemeClr val="bg1"/>
                </a:solidFill>
              </a:rPr>
              <a:t> </a:t>
            </a:r>
            <a:r>
              <a:rPr lang="en-US" b="1" dirty="0">
                <a:solidFill>
                  <a:schemeClr val="bg1"/>
                </a:solidFill>
              </a:rPr>
              <a:t>TRANSFERRING &amp; RECORDING TITLE TO REAL ESTATE</a:t>
            </a:r>
            <a:endParaRPr lang="en-US" dirty="0">
              <a:solidFill>
                <a:schemeClr val="bg1"/>
              </a:solidFill>
            </a:endParaRPr>
          </a:p>
        </p:txBody>
      </p:sp>
      <p:graphicFrame>
        <p:nvGraphicFramePr>
          <p:cNvPr id="7" name="Content Placeholder 6"/>
          <p:cNvGraphicFramePr>
            <a:graphicFrameLocks noGrp="1"/>
          </p:cNvGraphicFramePr>
          <p:nvPr>
            <p:ph idx="1"/>
          </p:nvPr>
        </p:nvGraphicFramePr>
        <p:xfrm>
          <a:off x="2419349" y="2219871"/>
          <a:ext cx="4305301" cy="3251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Table 5"/>
          <p:cNvGraphicFramePr>
            <a:graphicFrameLocks noGrp="1"/>
          </p:cNvGraphicFramePr>
          <p:nvPr/>
        </p:nvGraphicFramePr>
        <p:xfrm>
          <a:off x="228600" y="6413862"/>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 6  Transferring &amp; Recording Title         Slide 6-1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9930381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lvl="0" indent="0">
              <a:buNone/>
            </a:pPr>
            <a:r>
              <a:rPr lang="en-US" sz="2400" b="1" dirty="0">
                <a:solidFill>
                  <a:srgbClr val="FF0000"/>
                </a:solidFill>
              </a:rPr>
              <a:t>Title to Real Estate</a:t>
            </a:r>
          </a:p>
          <a:p>
            <a:pPr marL="400050" lvl="1" indent="0">
              <a:buNone/>
            </a:pPr>
            <a:endParaRPr lang="en-US" sz="2400" dirty="0"/>
          </a:p>
          <a:p>
            <a:pPr marL="400050" lvl="1" indent="0">
              <a:buNone/>
            </a:pPr>
            <a:r>
              <a:rPr lang="en-US" sz="2400" b="1" dirty="0"/>
              <a:t>Legal and equitable title</a:t>
            </a:r>
          </a:p>
          <a:p>
            <a:pPr marL="400050" lvl="1" indent="0">
              <a:buNone/>
            </a:pPr>
            <a:endParaRPr lang="en-US" sz="2400" dirty="0"/>
          </a:p>
          <a:p>
            <a:pPr lvl="1" indent="-342900">
              <a:buFont typeface="Wingdings" panose="05000000000000000000" pitchFamily="2" charset="2"/>
              <a:buChar char="q"/>
            </a:pPr>
            <a:r>
              <a:rPr lang="en-US" sz="2400" dirty="0"/>
              <a:t>Legal: </a:t>
            </a:r>
          </a:p>
          <a:p>
            <a:pPr lvl="2" indent="-342900">
              <a:buFont typeface="Wingdings" panose="05000000000000000000" pitchFamily="2" charset="2"/>
              <a:buChar char="§"/>
            </a:pPr>
            <a:r>
              <a:rPr lang="en-US" dirty="0"/>
              <a:t>ownership of bundle of rights</a:t>
            </a:r>
          </a:p>
          <a:p>
            <a:pPr lvl="2" indent="-342900">
              <a:buFont typeface="Wingdings" panose="05000000000000000000" pitchFamily="2" charset="2"/>
              <a:buChar char="§"/>
            </a:pPr>
            <a:r>
              <a:rPr lang="en-US" dirty="0"/>
              <a:t>e.g., buyer acquires legal title at closing</a:t>
            </a:r>
          </a:p>
          <a:p>
            <a:pPr marL="400050" lvl="1" indent="0">
              <a:buNone/>
            </a:pPr>
            <a:endParaRPr lang="en-US" sz="2400" dirty="0"/>
          </a:p>
          <a:p>
            <a:pPr lvl="1" indent="-342900">
              <a:buFont typeface="Wingdings" panose="05000000000000000000" pitchFamily="2" charset="2"/>
              <a:buChar char="q"/>
            </a:pPr>
            <a:r>
              <a:rPr lang="en-US" sz="2400" dirty="0"/>
              <a:t>Equitable: </a:t>
            </a:r>
          </a:p>
          <a:p>
            <a:pPr lvl="2" indent="-342900">
              <a:buFont typeface="Wingdings" panose="05000000000000000000" pitchFamily="2" charset="2"/>
              <a:buChar char="§"/>
            </a:pPr>
            <a:r>
              <a:rPr lang="en-US" dirty="0"/>
              <a:t>conditional right to legal title subject to owner's agreements with buyers and creditors</a:t>
            </a:r>
          </a:p>
          <a:p>
            <a:pPr lvl="2" indent="-342900">
              <a:buFont typeface="Wingdings" panose="05000000000000000000" pitchFamily="2" charset="2"/>
              <a:buChar char="§"/>
            </a:pPr>
            <a:r>
              <a:rPr lang="en-US" dirty="0"/>
              <a:t>e.g., mortgagee acquires equitable title from mortgagor at closing</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6-2</a:t>
                      </a:r>
                      <a:endParaRPr lang="en-US" sz="1200" dirty="0">
                        <a:solidFill>
                          <a:schemeClr val="bg1">
                            <a:lumMod val="65000"/>
                          </a:schemeClr>
                        </a:solidFill>
                      </a:endParaRP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7771733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600"/>
              </a:spcBef>
            </a:pPr>
            <a:r>
              <a:rPr lang="en-US" sz="2400" dirty="0"/>
              <a:t># 6:</a:t>
            </a:r>
            <a:br>
              <a:rPr lang="en-US" sz="2400" dirty="0"/>
            </a:br>
            <a:r>
              <a:rPr lang="en-US" sz="2400" dirty="0"/>
              <a:t>Transferring &amp; </a:t>
            </a:r>
            <a:br>
              <a:rPr lang="en-US" sz="2400" dirty="0"/>
            </a:br>
            <a:r>
              <a:rPr lang="en-US" sz="2400" dirty="0"/>
              <a:t>Recording</a:t>
            </a:r>
            <a:br>
              <a:rPr lang="en-US" sz="2400" dirty="0"/>
            </a:br>
            <a:r>
              <a:rPr lang="en-US" sz="2400" dirty="0"/>
              <a:t>Title</a:t>
            </a:r>
            <a:br>
              <a:rPr lang="en-US" sz="1800" dirty="0"/>
            </a:br>
            <a:br>
              <a:rPr lang="en-US" sz="1800" dirty="0"/>
            </a:br>
            <a:endParaRPr lang="en-US" sz="1800" dirty="0"/>
          </a:p>
        </p:txBody>
      </p:sp>
      <p:sp>
        <p:nvSpPr>
          <p:cNvPr id="7" name="Content Placeholder 6"/>
          <p:cNvSpPr>
            <a:spLocks noGrp="1"/>
          </p:cNvSpPr>
          <p:nvPr>
            <p:ph idx="1"/>
          </p:nvPr>
        </p:nvSpPr>
        <p:spPr>
          <a:xfrm>
            <a:off x="2362200" y="273050"/>
            <a:ext cx="6324600" cy="6280150"/>
          </a:xfrm>
        </p:spPr>
        <p:txBody>
          <a:bodyPr>
            <a:normAutofit/>
          </a:bodyPr>
          <a:lstStyle/>
          <a:p>
            <a:pPr marL="0" lvl="0" indent="0">
              <a:buNone/>
            </a:pPr>
            <a:r>
              <a:rPr lang="en-US" sz="2400" b="1" dirty="0">
                <a:solidFill>
                  <a:srgbClr val="FF0000"/>
                </a:solidFill>
              </a:rPr>
              <a:t>Title to Real Estate</a:t>
            </a:r>
          </a:p>
          <a:p>
            <a:pPr marL="400050" lvl="1" indent="0">
              <a:buNone/>
            </a:pPr>
            <a:endParaRPr lang="en-US" sz="2400" dirty="0"/>
          </a:p>
          <a:p>
            <a:pPr marL="400050" lvl="1" indent="0">
              <a:buNone/>
            </a:pPr>
            <a:r>
              <a:rPr lang="en-US" sz="2400" b="1" dirty="0"/>
              <a:t>Notice of title</a:t>
            </a:r>
          </a:p>
          <a:p>
            <a:pPr marL="400050" lvl="1" indent="0">
              <a:buNone/>
            </a:pPr>
            <a:endParaRPr lang="en-US" sz="2400" b="1" dirty="0"/>
          </a:p>
          <a:p>
            <a:pPr lvl="1" indent="-342900">
              <a:buFont typeface="Wingdings" panose="05000000000000000000" pitchFamily="2" charset="2"/>
              <a:buChar char="q"/>
            </a:pPr>
            <a:r>
              <a:rPr lang="en-US" sz="2400" b="1" dirty="0"/>
              <a:t>Evidence of ownership </a:t>
            </a:r>
            <a:r>
              <a:rPr lang="en-US" sz="2400" dirty="0"/>
              <a:t>to the public proves who owns legal title</a:t>
            </a:r>
          </a:p>
          <a:p>
            <a:pPr lvl="2" indent="-342900">
              <a:buFont typeface="Wingdings" panose="05000000000000000000" pitchFamily="2" charset="2"/>
              <a:buChar char="§"/>
            </a:pPr>
            <a:r>
              <a:rPr lang="en-US" dirty="0"/>
              <a:t>no absolute, irrefutable proof of title</a:t>
            </a:r>
            <a:br>
              <a:rPr lang="en-US" sz="2000" dirty="0"/>
            </a:br>
            <a:endParaRPr lang="en-US" sz="2000" dirty="0"/>
          </a:p>
          <a:p>
            <a:pPr lvl="1" indent="-342900">
              <a:buFont typeface="Wingdings" panose="05000000000000000000" pitchFamily="2" charset="2"/>
              <a:buChar char="q"/>
            </a:pPr>
            <a:r>
              <a:rPr lang="en-US" sz="2400" dirty="0"/>
              <a:t>Two forms of evidence to legal title</a:t>
            </a:r>
            <a:br>
              <a:rPr lang="en-US" sz="2400" dirty="0"/>
            </a:br>
            <a:endParaRPr lang="en-US" sz="2400" dirty="0"/>
          </a:p>
          <a:p>
            <a:pPr lvl="2" indent="-342900">
              <a:buFont typeface="Wingdings" panose="05000000000000000000" pitchFamily="2" charset="2"/>
              <a:buChar char="§"/>
            </a:pPr>
            <a:r>
              <a:rPr lang="en-US" dirty="0"/>
              <a:t>Actual notice</a:t>
            </a:r>
            <a:br>
              <a:rPr lang="en-US" dirty="0"/>
            </a:br>
            <a:endParaRPr lang="en-US" dirty="0"/>
          </a:p>
          <a:p>
            <a:pPr lvl="2" indent="-342900">
              <a:buFont typeface="Wingdings" panose="05000000000000000000" pitchFamily="2" charset="2"/>
              <a:buChar char="§"/>
            </a:pPr>
            <a:r>
              <a:rPr lang="en-US" dirty="0"/>
              <a:t>Constructive notice</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Title to Real Estate</a:t>
            </a:r>
          </a:p>
          <a:p>
            <a:endParaRPr lang="en-US" b="1" dirty="0">
              <a:solidFill>
                <a:srgbClr val="FF0000"/>
              </a:solidFill>
            </a:endParaRPr>
          </a:p>
          <a:p>
            <a:r>
              <a:rPr lang="en-US" b="1" dirty="0"/>
              <a:t>Deeds of Conveyance</a:t>
            </a:r>
          </a:p>
          <a:p>
            <a:endParaRPr lang="en-US" b="1" dirty="0"/>
          </a:p>
          <a:p>
            <a:r>
              <a:rPr lang="en-US" b="1" dirty="0"/>
              <a:t>Wills</a:t>
            </a:r>
          </a:p>
          <a:p>
            <a:endParaRPr lang="en-US" b="1" dirty="0"/>
          </a:p>
          <a:p>
            <a:r>
              <a:rPr lang="en-US" b="1" dirty="0"/>
              <a:t>Involuntary Title Transfer</a:t>
            </a:r>
          </a:p>
          <a:p>
            <a:endParaRPr lang="en-US" b="1" dirty="0"/>
          </a:p>
          <a:p>
            <a:r>
              <a:rPr lang="en-US" b="1" dirty="0"/>
              <a:t>Title Records</a:t>
            </a:r>
          </a:p>
          <a:p>
            <a:endParaRPr lang="en-US" dirty="0"/>
          </a:p>
          <a:p>
            <a:endParaRPr lang="en-US" dirty="0"/>
          </a:p>
        </p:txBody>
      </p:sp>
      <p:cxnSp>
        <p:nvCxnSpPr>
          <p:cNvPr id="3" name="Straight Connector 2"/>
          <p:cNvCxnSpPr/>
          <p:nvPr/>
        </p:nvCxnSpPr>
        <p:spPr>
          <a:xfrm>
            <a:off x="2209800" y="381000"/>
            <a:ext cx="0" cy="4343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a:t>
                      </a:r>
                      <a:r>
                        <a:rPr lang="en-US" sz="1200" baseline="0" dirty="0">
                          <a:solidFill>
                            <a:schemeClr val="bg1">
                              <a:lumMod val="65000"/>
                            </a:schemeClr>
                          </a:solidFill>
                        </a:rPr>
                        <a:t>    # 6  Transferring &amp; Recording Title       Slide 6-3</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25744345"/>
      </p:ext>
    </p:extLst>
  </p:cSld>
  <p:clrMapOvr>
    <a:masterClrMapping/>
  </p:clrMapOvr>
</p:sld>
</file>

<file path=ppt/theme/theme1.xml><?xml version="1.0" encoding="utf-8"?>
<a:theme xmlns:a="http://schemas.openxmlformats.org/drawingml/2006/main" name="Office Theme">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ysClr val="windowText" lastClr="000000"/>
      </a:dk1>
      <a:lt1>
        <a:sysClr val="window" lastClr="FFFFFF"/>
      </a:lt1>
      <a:dk2>
        <a:srgbClr val="1F497D"/>
      </a:dk2>
      <a:lt2>
        <a:srgbClr val="EEECE1"/>
      </a:lt2>
      <a:accent1>
        <a:srgbClr val="000084"/>
      </a:accent1>
      <a:accent2>
        <a:srgbClr val="0000A8"/>
      </a:accent2>
      <a:accent3>
        <a:srgbClr val="0909FF"/>
      </a:accent3>
      <a:accent4>
        <a:srgbClr val="FCEA24"/>
      </a:accent4>
      <a:accent5>
        <a:srgbClr val="FDED59"/>
      </a:accent5>
      <a:accent6>
        <a:srgbClr val="FDF17F"/>
      </a:accent6>
      <a:hlink>
        <a:srgbClr val="BFBFBF"/>
      </a:hlink>
      <a:folHlink>
        <a:srgbClr val="FE19FF"/>
      </a:folHlink>
    </a:clrScheme>
    <a:fontScheme name="Custom 2">
      <a:majorFont>
        <a:latin typeface="Calibri"/>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Custom 1">
      <a:dk1>
        <a:sysClr val="windowText" lastClr="000000"/>
      </a:dk1>
      <a:lt1>
        <a:sysClr val="window" lastClr="FFFFFF"/>
      </a:lt1>
      <a:dk2>
        <a:srgbClr val="1F497D"/>
      </a:dk2>
      <a:lt2>
        <a:srgbClr val="EEECE1"/>
      </a:lt2>
      <a:accent1>
        <a:srgbClr val="000084"/>
      </a:accent1>
      <a:accent2>
        <a:srgbClr val="0000A8"/>
      </a:accent2>
      <a:accent3>
        <a:srgbClr val="0909FF"/>
      </a:accent3>
      <a:accent4>
        <a:srgbClr val="FCEA24"/>
      </a:accent4>
      <a:accent5>
        <a:srgbClr val="FDED59"/>
      </a:accent5>
      <a:accent6>
        <a:srgbClr val="FDF17F"/>
      </a:accent6>
      <a:hlink>
        <a:srgbClr val="BFBFBF"/>
      </a:hlink>
      <a:folHlink>
        <a:srgbClr val="FE19FF"/>
      </a:folHlink>
    </a:clrScheme>
    <a:fontScheme name="Custom 2">
      <a:majorFont>
        <a:latin typeface="Calibri"/>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1375</TotalTime>
  <Words>51503</Words>
  <Application>Microsoft Office PowerPoint</Application>
  <PresentationFormat>On-screen Show (4:3)</PresentationFormat>
  <Paragraphs>13526</Paragraphs>
  <Slides>618</Slides>
  <Notes>618</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618</vt:i4>
      </vt:variant>
    </vt:vector>
  </HeadingPairs>
  <TitlesOfParts>
    <vt:vector size="626" baseType="lpstr">
      <vt:lpstr>Arial</vt:lpstr>
      <vt:lpstr>Calibri</vt:lpstr>
      <vt:lpstr>Courier New</vt:lpstr>
      <vt:lpstr>Times New Roman</vt:lpstr>
      <vt:lpstr>Wingdings</vt:lpstr>
      <vt:lpstr>Office Theme</vt:lpstr>
      <vt:lpstr>1_Office Theme</vt:lpstr>
      <vt:lpstr>2_Office Theme</vt:lpstr>
      <vt:lpstr>  Performance Programs Company  “The New Standard for Prelicense Preparation”    presents its  PowerPoint Presentation to Principles of Real Estate Practice . 7th Edition by Mettling, Cusic &amp; Mettling </vt:lpstr>
      <vt:lpstr> PowerPoint Presentation to  Principles of Real Estate Practice  Table of Contents</vt:lpstr>
      <vt:lpstr> PowerPoint Presentation to  Principles of Real Estate Practice  Table of Contents (cont.)</vt:lpstr>
      <vt:lpstr>Unit 1: THE REAL ESTATE BUSINESS</vt:lpstr>
      <vt:lpstr># 1: The Real Estate Business   </vt:lpstr>
      <vt:lpstr># 1: The Real Estate Business   </vt:lpstr>
      <vt:lpstr># 1: The Real Estate Business   </vt:lpstr>
      <vt:lpstr># 1: The Real Estate Business   </vt:lpstr>
      <vt:lpstr># 1: The Real Estate Business   </vt:lpstr>
      <vt:lpstr># 1: The Real Estate Business   </vt:lpstr>
      <vt:lpstr># 1: The Real Estate Business   </vt:lpstr>
      <vt:lpstr>Unit 2: RIGHTS IN REAL ESTATE</vt:lpstr>
      <vt:lpstr> # 2: Rights in  Real Estate   </vt:lpstr>
      <vt:lpstr> # 2: Rights in  Real Estate   </vt:lpstr>
      <vt:lpstr> # 2: Rights in  Real Estate   </vt:lpstr>
      <vt:lpstr> # 2: Rights in  Real Estate   </vt:lpstr>
      <vt:lpstr> # 2: Rights in  Real Estate   </vt:lpstr>
      <vt:lpstr> # 2: Rights in  Real Estate   </vt:lpstr>
      <vt:lpstr> # 2: Rights in  Real Estate  </vt:lpstr>
      <vt:lpstr> # 2: Rights in  Real Estate   </vt:lpstr>
      <vt:lpstr> # 2: Rights in  Real Estate   </vt:lpstr>
      <vt:lpstr> # 2: Rights in  Real Estate   </vt:lpstr>
      <vt:lpstr> # 2: Rights in  Real Estate   </vt:lpstr>
      <vt:lpstr> # 2: Rights in  Real Estate   </vt:lpstr>
      <vt:lpstr> # 2: Rights in  Real Estate   </vt:lpstr>
      <vt:lpstr> # 2: Rights in  Real Estate   </vt:lpstr>
      <vt:lpstr> # 2: Rights in  Real Estate   </vt:lpstr>
      <vt:lpstr> # 2: Rights in  Real Estate   </vt:lpstr>
      <vt:lpstr> # 2: Rights in  Real Estate   </vt:lpstr>
      <vt:lpstr> # 2: Rights in  Real Estate   </vt:lpstr>
      <vt:lpstr> # 2: Rights in  Real Estate   </vt:lpstr>
      <vt:lpstr>Unit 3: INTERESTS AND ESTATES</vt:lpstr>
      <vt:lpstr> # 3: Interests and Estates  </vt:lpstr>
      <vt:lpstr> # 3: Interests and Estates  </vt:lpstr>
      <vt:lpstr> # 3: Interests and Estates  </vt:lpstr>
      <vt:lpstr> # 3: Interests and Estates  </vt:lpstr>
      <vt:lpstr> # 3: Interests and Estates  </vt:lpstr>
      <vt:lpstr> # 3: Interests and Estates  </vt:lpstr>
      <vt:lpstr> # 3: Interests and Estates  </vt:lpstr>
      <vt:lpstr> # 3: Interests and Estates  </vt:lpstr>
      <vt:lpstr> # 3: Interests and Estates  </vt:lpstr>
      <vt:lpstr> # 3: Interests and Estates  </vt:lpstr>
      <vt:lpstr> # 3: Interests and Estates  </vt:lpstr>
      <vt:lpstr>Unit 4: OWNERSHIP</vt:lpstr>
      <vt:lpstr> # 4: Ownership  </vt:lpstr>
      <vt:lpstr> # 4: Ownership  </vt:lpstr>
      <vt:lpstr> # 4: Ownership  </vt:lpstr>
      <vt:lpstr> # 4: Ownership  </vt:lpstr>
      <vt:lpstr> # 4: Ownership  </vt:lpstr>
      <vt:lpstr> # 4: Ownership  </vt:lpstr>
      <vt:lpstr> # 4: Ownership  </vt:lpstr>
      <vt:lpstr> # 4: Ownership  </vt:lpstr>
      <vt:lpstr> # 4: Ownership  </vt:lpstr>
      <vt:lpstr> # 4: Ownership  </vt:lpstr>
      <vt:lpstr> # 4: Ownership  </vt:lpstr>
      <vt:lpstr> # 4: Ownership  </vt:lpstr>
      <vt:lpstr> # 4: Ownership  </vt:lpstr>
      <vt:lpstr> # 4: Ownership  </vt:lpstr>
      <vt:lpstr> # 4: Ownership  </vt:lpstr>
      <vt:lpstr> # 4: Ownership  </vt:lpstr>
      <vt:lpstr> # 4: Ownership  </vt:lpstr>
      <vt:lpstr> # 4: Ownership  </vt:lpstr>
      <vt:lpstr>Unit 5: LIENS &amp; ENCUMBRANCES</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 5: Liens &amp; Encumbrances  </vt:lpstr>
      <vt:lpstr>Unit 6: TRANSFERRING &amp; RECORDING TITLE TO REAL ESTATE</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 6: Transferring &amp;  Recording Title  </vt:lpstr>
      <vt:lpstr>Unit 7: REAL ESTATE LEASES</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 7: Real  Estate  Leases </vt:lpstr>
      <vt:lpstr>Unit 8: LAND USE PLANNING &amp; CONTROL</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 8: Land Use Planning and Control </vt:lpstr>
      <vt:lpstr>Unit 9: LEGAL DESCRIPTIONS</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Unit 10: REAL ESTATE CONTRACT LAW</vt:lpstr>
      <vt:lpstr># 10:   Real Estate Contract Law </vt:lpstr>
      <vt:lpstr># 10:   Real Estate Contract Law </vt:lpstr>
      <vt:lpstr># 10:   Real Estate Contract Law </vt:lpstr>
      <vt:lpstr># 10:   Real Estate Contract Law </vt:lpstr>
      <vt:lpstr># 10:   Real Estate Contract Law </vt:lpstr>
      <vt:lpstr># 10:   Real Estate Contract Law </vt:lpstr>
      <vt:lpstr># 10:   Real Estate Contract Law </vt:lpstr>
      <vt:lpstr># 10:   Real Estate Contract Law </vt:lpstr>
      <vt:lpstr># 10:   Real Estate Contract Law </vt:lpstr>
      <vt:lpstr># 10:   Real Estate Contract Law </vt:lpstr>
      <vt:lpstr># 10:   Real Estate Contract Law </vt:lpstr>
      <vt:lpstr># 10:   Real Estate Contract Law </vt:lpstr>
      <vt:lpstr># 10:   Real Estate Contract Law </vt:lpstr>
      <vt:lpstr># 10:   Real Estate Contract Law </vt:lpstr>
      <vt:lpstr># 10:   Real Estate Contract Law </vt:lpstr>
      <vt:lpstr># 10:   Real Estate Contract Law </vt:lpstr>
      <vt:lpstr># 10:   Real Estate Contract Law </vt:lpstr>
      <vt:lpstr># 10:   Real Estate Contract Law </vt:lpstr>
      <vt:lpstr># 10:   Real Estate Contract Law </vt:lpstr>
      <vt:lpstr>Unit 11: AGENCY</vt:lpstr>
      <vt:lpstr># 11:   Agency </vt:lpstr>
      <vt:lpstr># 11:   Agency </vt:lpstr>
      <vt:lpstr># 11:   Agency </vt:lpstr>
      <vt:lpstr># 11:   Agency </vt:lpstr>
      <vt:lpstr># 11:   Agency </vt:lpstr>
      <vt:lpstr># 11:   Agency </vt:lpstr>
      <vt:lpstr># 11:   Agency </vt:lpstr>
      <vt:lpstr># 11:   Agency </vt:lpstr>
      <vt:lpstr># 11:   Agency </vt:lpstr>
      <vt:lpstr># 11:   Agency </vt:lpstr>
      <vt:lpstr># 11:   Agency </vt:lpstr>
      <vt:lpstr># 11:   Agency </vt:lpstr>
      <vt:lpstr># 11:   Agency </vt:lpstr>
      <vt:lpstr># 11:   Agency </vt:lpstr>
      <vt:lpstr># 11:   Agency </vt:lpstr>
      <vt:lpstr># 11:   Agency </vt:lpstr>
      <vt:lpstr># 11:   Agency </vt:lpstr>
      <vt:lpstr># 11:   Agency </vt:lpstr>
      <vt:lpstr># 11:   Agency </vt:lpstr>
      <vt:lpstr># 11:   Agency </vt:lpstr>
      <vt:lpstr>Unit 12: LISTING AGREEMENTS</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 12:   Listing Agreements </vt:lpstr>
      <vt:lpstr>Unit 13: THE BROKERAGE BUSINESS</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 13:  The Brokerage Business </vt:lpstr>
      <vt:lpstr>Unit 14: CONTRACTS FOR THE SALE  OF REAL ESTATE</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 14:  Contracts  for the Sale of Real Estate </vt:lpstr>
      <vt:lpstr>Unit 15: REAL ESTATE MARKET ECONOMICS</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 15:  Real Estate Market  Economics </vt:lpstr>
      <vt:lpstr>Unit 16: APPRAISING &amp; ESTIMATING MARKET VALUE</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 16:  Appraising &amp; Estimating  Market Value </vt:lpstr>
      <vt:lpstr>Unit 17: REAL ESTATE FINANCE</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 17: Real Estate Finance   </vt:lpstr>
      <vt:lpstr>Unit 18: REAL ESTATE INVESTMENT</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 # 18:  Real Estate  Investment </vt:lpstr>
      <vt:lpstr>Unit 19: REAL ESTATE TAXATION</vt:lpstr>
      <vt:lpstr> # 19:  Real Estate  Taxation</vt:lpstr>
      <vt:lpstr> # 19:  Real Estate  Taxation</vt:lpstr>
      <vt:lpstr> # 19:  Real Estate  Taxation</vt:lpstr>
      <vt:lpstr> # 19:  Real Estate  Taxation</vt:lpstr>
      <vt:lpstr> # 19:  Real Estate  Taxation</vt:lpstr>
      <vt:lpstr> # 19:  Real Estate  Taxation</vt:lpstr>
      <vt:lpstr> # 19:  Real Estate  Taxation</vt:lpstr>
      <vt:lpstr> # 19:  Real Estate  Taxation</vt:lpstr>
      <vt:lpstr> # 19:  Real Estate  Taxation</vt:lpstr>
      <vt:lpstr> # 19:  Real Estate  Taxation</vt:lpstr>
      <vt:lpstr> # 19:  Real Estate  Taxation</vt:lpstr>
      <vt:lpstr> # 19:  Real Estate  Taxation</vt:lpstr>
      <vt:lpstr> # 19:  Real Estate  Taxation</vt:lpstr>
      <vt:lpstr> # 19:  Real Estate  Taxation</vt:lpstr>
      <vt:lpstr> # 19:  Real Estate  Taxation</vt:lpstr>
      <vt:lpstr> # 19:  Real Estate  Taxation</vt:lpstr>
      <vt:lpstr>Unit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 # 20:  Professional Practices</vt:lpstr>
      <vt:lpstr>Unit 21: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 # 21:  Real Estate Closings</vt:lpstr>
      <vt:lpstr>Unit 22: REAL ESTATE LICENSING &amp; REGULATION</vt:lpstr>
      <vt:lpstr># 22:  Real Estate Licensing and Regulation</vt:lpstr>
      <vt:lpstr># 22:  Real Estate Licensing and Regulation</vt:lpstr>
      <vt:lpstr># 22:  Real Estate Licensing and Regulation</vt:lpstr>
      <vt:lpstr># 22:  Real Estate Licensing and Regulation</vt:lpstr>
      <vt:lpstr># 22:  Real Estate Licensing and Regulation</vt:lpstr>
      <vt:lpstr># 22:  Real Estate Licensing and Regulation</vt:lpstr>
      <vt:lpstr># 22:  Real Estate Licensing and Regulation</vt:lpstr>
      <vt:lpstr># 22:  Real Estate Licensing and Regulation</vt:lpstr>
      <vt:lpstr># 22:  Real Estate Licensing and Regulation</vt:lpstr>
      <vt:lpstr># 22:  Real Estate Licensing and Regulation</vt:lpstr>
      <vt:lpstr>Unit 23: RISK MANAGEMENT</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 # 23:  Risk Management </vt:lpstr>
      <vt:lpstr>Unit 24: PROPERTY MANAGEMENT</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 24:  Property Management </vt:lpstr>
      <vt:lpstr>  PRINCIPLES OF REAL ESTATE PRACTICE __________________________________________ REAL ESTATE MATHEMATICS</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lpstr>    Real Estate Mathematics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1  The Real Estate Business</dc:title>
  <dc:creator>Owner</dc:creator>
  <cp:lastModifiedBy>Owner</cp:lastModifiedBy>
  <cp:revision>134</cp:revision>
  <cp:lastPrinted>2016-08-28T14:04:38Z</cp:lastPrinted>
  <dcterms:created xsi:type="dcterms:W3CDTF">2016-08-26T20:25:48Z</dcterms:created>
  <dcterms:modified xsi:type="dcterms:W3CDTF">2023-04-25T18:46:59Z</dcterms:modified>
</cp:coreProperties>
</file>